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9A_1F6DF2F6.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EB_8677D6DB.xml" ContentType="application/vnd.ms-powerpoint.comments+xml"/>
  <Override PartName="/ppt/notesSlides/notesSlide30.xml" ContentType="application/vnd.openxmlformats-officedocument.presentationml.notesSlide+xml"/>
  <Override PartName="/ppt/comments/modernComment_1E4_BB21523D.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4"/>
  </p:sldMasterIdLst>
  <p:notesMasterIdLst>
    <p:notesMasterId r:id="rId93"/>
  </p:notesMasterIdLst>
  <p:handoutMasterIdLst>
    <p:handoutMasterId r:id="rId94"/>
  </p:handoutMasterIdLst>
  <p:sldIdLst>
    <p:sldId id="328" r:id="rId5"/>
    <p:sldId id="395" r:id="rId6"/>
    <p:sldId id="396" r:id="rId7"/>
    <p:sldId id="369" r:id="rId8"/>
    <p:sldId id="432" r:id="rId9"/>
    <p:sldId id="433" r:id="rId10"/>
    <p:sldId id="434" r:id="rId11"/>
    <p:sldId id="447" r:id="rId12"/>
    <p:sldId id="470" r:id="rId13"/>
    <p:sldId id="391" r:id="rId14"/>
    <p:sldId id="472" r:id="rId15"/>
    <p:sldId id="450" r:id="rId16"/>
    <p:sldId id="451" r:id="rId17"/>
    <p:sldId id="452" r:id="rId18"/>
    <p:sldId id="474" r:id="rId19"/>
    <p:sldId id="473" r:id="rId20"/>
    <p:sldId id="479" r:id="rId21"/>
    <p:sldId id="478" r:id="rId22"/>
    <p:sldId id="480" r:id="rId23"/>
    <p:sldId id="481" r:id="rId24"/>
    <p:sldId id="482" r:id="rId25"/>
    <p:sldId id="483" r:id="rId26"/>
    <p:sldId id="362" r:id="rId27"/>
    <p:sldId id="449" r:id="rId28"/>
    <p:sldId id="399" r:id="rId29"/>
    <p:sldId id="397" r:id="rId30"/>
    <p:sldId id="404" r:id="rId31"/>
    <p:sldId id="401" r:id="rId32"/>
    <p:sldId id="419" r:id="rId33"/>
    <p:sldId id="414" r:id="rId34"/>
    <p:sldId id="418" r:id="rId35"/>
    <p:sldId id="417" r:id="rId36"/>
    <p:sldId id="454" r:id="rId37"/>
    <p:sldId id="455" r:id="rId38"/>
    <p:sldId id="459" r:id="rId39"/>
    <p:sldId id="460" r:id="rId40"/>
    <p:sldId id="461" r:id="rId41"/>
    <p:sldId id="453" r:id="rId42"/>
    <p:sldId id="413" r:id="rId43"/>
    <p:sldId id="467" r:id="rId44"/>
    <p:sldId id="485" r:id="rId45"/>
    <p:sldId id="486" r:id="rId46"/>
    <p:sldId id="468" r:id="rId47"/>
    <p:sldId id="465" r:id="rId48"/>
    <p:sldId id="471" r:id="rId49"/>
    <p:sldId id="466" r:id="rId50"/>
    <p:sldId id="492" r:id="rId51"/>
    <p:sldId id="487" r:id="rId52"/>
    <p:sldId id="469" r:id="rId53"/>
    <p:sldId id="489" r:id="rId54"/>
    <p:sldId id="490" r:id="rId55"/>
    <p:sldId id="410" r:id="rId56"/>
    <p:sldId id="409" r:id="rId57"/>
    <p:sldId id="488" r:id="rId58"/>
    <p:sldId id="491" r:id="rId59"/>
    <p:sldId id="484" r:id="rId60"/>
    <p:sldId id="429" r:id="rId61"/>
    <p:sldId id="430" r:id="rId62"/>
    <p:sldId id="431" r:id="rId63"/>
    <p:sldId id="403" r:id="rId64"/>
    <p:sldId id="446" r:id="rId65"/>
    <p:sldId id="381" r:id="rId66"/>
    <p:sldId id="382" r:id="rId67"/>
    <p:sldId id="383" r:id="rId68"/>
    <p:sldId id="373" r:id="rId69"/>
    <p:sldId id="386" r:id="rId70"/>
    <p:sldId id="388" r:id="rId71"/>
    <p:sldId id="390" r:id="rId72"/>
    <p:sldId id="411" r:id="rId73"/>
    <p:sldId id="261" r:id="rId74"/>
    <p:sldId id="258" r:id="rId75"/>
    <p:sldId id="412" r:id="rId76"/>
    <p:sldId id="262" r:id="rId77"/>
    <p:sldId id="263" r:id="rId78"/>
    <p:sldId id="264" r:id="rId79"/>
    <p:sldId id="265" r:id="rId80"/>
    <p:sldId id="266" r:id="rId81"/>
    <p:sldId id="267" r:id="rId82"/>
    <p:sldId id="402" r:id="rId83"/>
    <p:sldId id="269" r:id="rId84"/>
    <p:sldId id="398" r:id="rId85"/>
    <p:sldId id="364" r:id="rId86"/>
    <p:sldId id="370" r:id="rId87"/>
    <p:sldId id="371" r:id="rId88"/>
    <p:sldId id="379" r:id="rId89"/>
    <p:sldId id="378" r:id="rId90"/>
    <p:sldId id="393" r:id="rId91"/>
    <p:sldId id="463"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8517192-97F2-A39C-ADD2-A48F6D815B1E}" name="Khan, Abdul Hanan" initials="KAH" userId="S::akhan4@gfoundries.com::8d61e857-407a-4290-8648-e11f7dd06b0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69C88E-01D3-6AF4-EF41-6BAC5BC68C0B}" v="12" dt="2022-07-18T14:12:44.340"/>
    <p1510:client id="{121706D8-9AFC-65A1-DD68-9AC1A9F754E0}" v="431" dt="2022-07-21T12:32:40.767"/>
    <p1510:client id="{1D507408-67D1-583F-FAD8-BA3FBEBFA47E}" v="206" dt="2022-07-15T16:42:43.714"/>
    <p1510:client id="{5409CC8E-51AA-FD85-8EA7-5617F1DE3D02}" v="365" dt="2022-08-05T13:34:52.905"/>
    <p1510:client id="{82C413ED-D4C0-BE07-F8CB-D87A66BE795E}" v="338" dt="2022-07-14T10:06:42.835"/>
    <p1510:client id="{84BEF0F9-A69F-41D7-BFE3-66ABB932642F}" v="46" dt="2022-07-13T12:15:15.578"/>
    <p1510:client id="{90694783-7BE3-AF10-AEEF-66EBCED0C432}" v="16" dt="2022-07-21T14:47:42.781"/>
    <p1510:client id="{A29DBA9C-7BF9-36A6-0B50-05CD0DCF9F58}" v="275" dt="2022-07-21T12:55:14.173"/>
    <p1510:client id="{B9FEAEA0-0BB7-8A11-6B00-DABA2BE3EF32}" v="144" dt="2022-07-18T13:57:18.545"/>
    <p1510:client id="{BE1F29B1-A5B5-4734-9638-01A5AB7F1BC5}" v="473" dt="2022-07-13T12:24:56.355"/>
    <p1510:client id="{DA225B23-535F-F55F-9307-4C661B03636D}" v="793" dt="2022-07-14T15:58:33.726"/>
  </p1510:revLst>
</p1510:revInfo>
</file>

<file path=ppt/tableStyles.xml><?xml version="1.0" encoding="utf-8"?>
<a:tblStyleLst xmlns:a="http://schemas.openxmlformats.org/drawingml/2006/main" def="{717815E7-C48E-4ABC-AF53-4B1F9D5656FB}">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17815E7-C48E-4ABC-AF53-4B1F9D5656FB}" styleName="GF Custom">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band1H>
      <a:tcStyle>
        <a:tcBdr/>
        <a:fill>
          <a:solidFill>
            <a:srgbClr val="F2F2F2"/>
          </a:solidFill>
        </a:fill>
      </a:tcStyle>
    </a:band1H>
    <a:band2H>
      <a:tcStyle>
        <a:tcBdr/>
      </a:tcStyle>
    </a:band2H>
    <a:band1V>
      <a:tcStyle>
        <a:tcBdr/>
        <a:fill>
          <a:solidFill>
            <a:srgbClr val="F2F2F2"/>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38100" cmpd="sng">
              <a:solidFill>
                <a:schemeClr val="accent2"/>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guide orient="horz" pos="2160"/>
        <p:guide pos="3840"/>
      </p:guideLst>
    </p:cSldViewPr>
  </p:slideViewPr>
  <p:notesTextViewPr>
    <p:cViewPr>
      <p:scale>
        <a:sx n="66" d="100"/>
        <a:sy n="66"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handoutMaster" Target="handoutMasters/handoutMaster1.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omments/modernComment_19A_1F6DF2F6.xml><?xml version="1.0" encoding="utf-8"?>
<p188:cmLst xmlns:a="http://schemas.openxmlformats.org/drawingml/2006/main" xmlns:r="http://schemas.openxmlformats.org/officeDocument/2006/relationships" xmlns:p188="http://schemas.microsoft.com/office/powerpoint/2018/8/main">
  <p188:cm id="{085B869E-69ED-4D5F-9538-64901B1654BA}" authorId="{18517192-97F2-A39C-ADD2-A48F6D815B1E}" created="2022-11-03T08:51:50.687">
    <ac:deMkLst xmlns:ac="http://schemas.microsoft.com/office/drawing/2013/main/command">
      <pc:docMk xmlns:pc="http://schemas.microsoft.com/office/powerpoint/2013/main/command"/>
      <pc:sldMk xmlns:pc="http://schemas.microsoft.com/office/powerpoint/2013/main/command" cId="527299318" sldId="410"/>
      <ac:spMk id="7" creationId="{B7F56FA9-43B4-4C2A-A4E9-728552F4F8CA}"/>
    </ac:deMkLst>
    <p188:txBody>
      <a:bodyPr/>
      <a:lstStyle/>
      <a:p>
        <a:r>
          <a:rPr lang="en-US"/>
          <a:t>Around 85 CPU days</a:t>
        </a:r>
      </a:p>
    </p188:txBody>
  </p188:cm>
</p188:cmLst>
</file>

<file path=ppt/comments/modernComment_1E4_BB21523D.xml><?xml version="1.0" encoding="utf-8"?>
<p188:cmLst xmlns:a="http://schemas.openxmlformats.org/drawingml/2006/main" xmlns:r="http://schemas.openxmlformats.org/officeDocument/2006/relationships" xmlns:p188="http://schemas.microsoft.com/office/powerpoint/2018/8/main">
  <p188:cm id="{DCFEF544-F478-4D01-8A6D-318AB6814AAC}" authorId="{18517192-97F2-A39C-ADD2-A48F6D815B1E}" created="2022-11-03T08:51:50.687">
    <ac:deMkLst xmlns:ac="http://schemas.microsoft.com/office/drawing/2013/main/command">
      <pc:docMk xmlns:pc="http://schemas.microsoft.com/office/powerpoint/2013/main/command"/>
      <pc:sldMk xmlns:pc="http://schemas.microsoft.com/office/powerpoint/2013/main/command" cId="3139523133" sldId="484"/>
      <ac:spMk id="7" creationId="{B7F56FA9-43B4-4C2A-A4E9-728552F4F8CA}"/>
    </ac:deMkLst>
    <p188:txBody>
      <a:bodyPr/>
      <a:lstStyle/>
      <a:p>
        <a:r>
          <a:rPr lang="en-US"/>
          <a:t>Around 85 CPU days</a:t>
        </a:r>
      </a:p>
    </p188:txBody>
  </p188:cm>
</p188:cmLst>
</file>

<file path=ppt/comments/modernComment_1EB_8677D6DB.xml><?xml version="1.0" encoding="utf-8"?>
<p188:cmLst xmlns:a="http://schemas.openxmlformats.org/drawingml/2006/main" xmlns:r="http://schemas.openxmlformats.org/officeDocument/2006/relationships" xmlns:p188="http://schemas.microsoft.com/office/powerpoint/2018/8/main">
  <p188:cm id="{2E3CE9FC-4B66-40DA-BC0C-275B5A6D9F5D}" authorId="{18517192-97F2-A39C-ADD2-A48F6D815B1E}" created="2022-11-03T08:51:50.687">
    <ac:deMkLst xmlns:ac="http://schemas.microsoft.com/office/drawing/2013/main/command">
      <pc:docMk xmlns:pc="http://schemas.microsoft.com/office/powerpoint/2013/main/command"/>
      <pc:sldMk xmlns:pc="http://schemas.microsoft.com/office/powerpoint/2013/main/command" cId="2256000731" sldId="491"/>
      <ac:spMk id="7" creationId="{B7F56FA9-43B4-4C2A-A4E9-728552F4F8CA}"/>
    </ac:deMkLst>
    <p188:txBody>
      <a:bodyPr/>
      <a:lstStyle/>
      <a:p>
        <a:r>
          <a:rPr lang="en-US"/>
          <a:t>Around 85 CPU days</a:t>
        </a:r>
      </a:p>
    </p188:txBody>
  </p188:cm>
</p188:cmLst>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323D9E-32A9-4D0B-9957-1E98AE86810D}" type="doc">
      <dgm:prSet loTypeId="urn:microsoft.com/office/officeart/2005/8/layout/hList1" loCatId="list" qsTypeId="urn:microsoft.com/office/officeart/2005/8/quickstyle/simple1" qsCatId="simple" csTypeId="urn:microsoft.com/office/officeart/2005/8/colors/accent3_3" csCatId="accent3" phldr="1"/>
      <dgm:spPr/>
      <dgm:t>
        <a:bodyPr/>
        <a:lstStyle/>
        <a:p>
          <a:endParaRPr lang="en-US"/>
        </a:p>
      </dgm:t>
    </dgm:pt>
    <dgm:pt modelId="{EA45B21E-9282-420D-AA82-08CB09DE8DF9}">
      <dgm:prSet custT="1"/>
      <dgm:spPr/>
      <dgm:t>
        <a:bodyPr/>
        <a:lstStyle/>
        <a:p>
          <a:r>
            <a:rPr lang="en-US" sz="1000">
              <a:solidFill>
                <a:schemeClr val="bg2"/>
              </a:solidFill>
            </a:rPr>
            <a:t>Data_preprocessing</a:t>
          </a:r>
        </a:p>
      </dgm:t>
    </dgm:pt>
    <dgm:pt modelId="{1C6F2D5C-DA48-4892-A333-B8D44F2A67D6}" type="parTrans" cxnId="{B844D39D-F88E-4DE6-82E7-717B83FAB41B}">
      <dgm:prSet/>
      <dgm:spPr/>
      <dgm:t>
        <a:bodyPr/>
        <a:lstStyle/>
        <a:p>
          <a:endParaRPr lang="en-US"/>
        </a:p>
      </dgm:t>
    </dgm:pt>
    <dgm:pt modelId="{64A156BA-DEDE-48C7-AF4C-67B8AE32395B}" type="sibTrans" cxnId="{B844D39D-F88E-4DE6-82E7-717B83FAB41B}">
      <dgm:prSet/>
      <dgm:spPr/>
      <dgm:t>
        <a:bodyPr/>
        <a:lstStyle/>
        <a:p>
          <a:endParaRPr lang="en-US"/>
        </a:p>
      </dgm:t>
    </dgm:pt>
    <dgm:pt modelId="{F08C7319-0ADE-441A-9010-70D3D8CE6907}">
      <dgm:prSet/>
      <dgm:spPr/>
      <dgm:t>
        <a:bodyPr/>
        <a:lstStyle/>
        <a:p>
          <a:r>
            <a:rPr lang="en-US"/>
            <a:t>Separates the labels (Inputs) and the outputs.</a:t>
          </a:r>
        </a:p>
      </dgm:t>
    </dgm:pt>
    <dgm:pt modelId="{A7179B84-F839-40CD-96ED-7B17CCC81E20}" type="parTrans" cxnId="{26FFE717-CDBB-4196-8B39-9891100D2A45}">
      <dgm:prSet/>
      <dgm:spPr/>
      <dgm:t>
        <a:bodyPr/>
        <a:lstStyle/>
        <a:p>
          <a:endParaRPr lang="en-US"/>
        </a:p>
      </dgm:t>
    </dgm:pt>
    <dgm:pt modelId="{BA549238-C0EB-49A8-AF40-14E8937E4495}" type="sibTrans" cxnId="{26FFE717-CDBB-4196-8B39-9891100D2A45}">
      <dgm:prSet/>
      <dgm:spPr/>
      <dgm:t>
        <a:bodyPr/>
        <a:lstStyle/>
        <a:p>
          <a:endParaRPr lang="en-US"/>
        </a:p>
      </dgm:t>
    </dgm:pt>
    <dgm:pt modelId="{94620429-0E85-4449-80B5-753872472720}">
      <dgm:prSet/>
      <dgm:spPr/>
      <dgm:t>
        <a:bodyPr/>
        <a:lstStyle/>
        <a:p>
          <a:r>
            <a:rPr lang="en-US" dirty="0"/>
            <a:t>Takes log power 10 of Idoff and Isoff values.</a:t>
          </a:r>
        </a:p>
      </dgm:t>
    </dgm:pt>
    <dgm:pt modelId="{5631EDDE-F029-4ED1-B6D7-95C0FD85AA46}" type="parTrans" cxnId="{8ED49351-1C27-458A-A3F0-04E631E60155}">
      <dgm:prSet/>
      <dgm:spPr/>
      <dgm:t>
        <a:bodyPr/>
        <a:lstStyle/>
        <a:p>
          <a:endParaRPr lang="en-US"/>
        </a:p>
      </dgm:t>
    </dgm:pt>
    <dgm:pt modelId="{F9A03C0D-8823-48DF-8ED2-69311DE8C713}" type="sibTrans" cxnId="{8ED49351-1C27-458A-A3F0-04E631E60155}">
      <dgm:prSet/>
      <dgm:spPr/>
      <dgm:t>
        <a:bodyPr/>
        <a:lstStyle/>
        <a:p>
          <a:endParaRPr lang="en-US"/>
        </a:p>
      </dgm:t>
    </dgm:pt>
    <dgm:pt modelId="{ED860BF0-C746-453C-BB82-62DEDD7BBD19}">
      <dgm:prSet/>
      <dgm:spPr/>
      <dgm:t>
        <a:bodyPr/>
        <a:lstStyle/>
        <a:p>
          <a:r>
            <a:rPr lang="en-US"/>
            <a:t>Splits the data into training and testing data.</a:t>
          </a:r>
        </a:p>
      </dgm:t>
    </dgm:pt>
    <dgm:pt modelId="{BA3E6841-06D9-45F9-8622-B7B63870A6E2}" type="parTrans" cxnId="{8B839CA3-894C-4FB7-B643-8F1C30B6321A}">
      <dgm:prSet/>
      <dgm:spPr/>
      <dgm:t>
        <a:bodyPr/>
        <a:lstStyle/>
        <a:p>
          <a:endParaRPr lang="en-US"/>
        </a:p>
      </dgm:t>
    </dgm:pt>
    <dgm:pt modelId="{59A25710-E655-4CB2-BF1E-F974041520FE}" type="sibTrans" cxnId="{8B839CA3-894C-4FB7-B643-8F1C30B6321A}">
      <dgm:prSet/>
      <dgm:spPr/>
      <dgm:t>
        <a:bodyPr/>
        <a:lstStyle/>
        <a:p>
          <a:endParaRPr lang="en-US"/>
        </a:p>
      </dgm:t>
    </dgm:pt>
    <dgm:pt modelId="{35EE6C38-626B-4410-9AC3-759B51346606}" type="pres">
      <dgm:prSet presAssocID="{8B323D9E-32A9-4D0B-9957-1E98AE86810D}" presName="Name0" presStyleCnt="0">
        <dgm:presLayoutVars>
          <dgm:dir/>
          <dgm:animLvl val="lvl"/>
          <dgm:resizeHandles val="exact"/>
        </dgm:presLayoutVars>
      </dgm:prSet>
      <dgm:spPr/>
    </dgm:pt>
    <dgm:pt modelId="{BA0C240C-00C7-445A-BC4B-524C67A5C654}" type="pres">
      <dgm:prSet presAssocID="{EA45B21E-9282-420D-AA82-08CB09DE8DF9}" presName="composite" presStyleCnt="0"/>
      <dgm:spPr/>
    </dgm:pt>
    <dgm:pt modelId="{5A1889BB-48B7-4F69-BBBE-572E218DF941}" type="pres">
      <dgm:prSet presAssocID="{EA45B21E-9282-420D-AA82-08CB09DE8DF9}" presName="parTx" presStyleLbl="alignNode1" presStyleIdx="0" presStyleCnt="1">
        <dgm:presLayoutVars>
          <dgm:chMax val="0"/>
          <dgm:chPref val="0"/>
          <dgm:bulletEnabled val="1"/>
        </dgm:presLayoutVars>
      </dgm:prSet>
      <dgm:spPr/>
    </dgm:pt>
    <dgm:pt modelId="{DE56540B-FC57-4175-ABF9-14E42B9B6BB5}" type="pres">
      <dgm:prSet presAssocID="{EA45B21E-9282-420D-AA82-08CB09DE8DF9}" presName="desTx" presStyleLbl="alignAccFollowNode1" presStyleIdx="0" presStyleCnt="1">
        <dgm:presLayoutVars>
          <dgm:bulletEnabled val="1"/>
        </dgm:presLayoutVars>
      </dgm:prSet>
      <dgm:spPr/>
    </dgm:pt>
  </dgm:ptLst>
  <dgm:cxnLst>
    <dgm:cxn modelId="{F528E00D-629D-4ABE-B5F6-2A9EA288A80F}" type="presOf" srcId="{8B323D9E-32A9-4D0B-9957-1E98AE86810D}" destId="{35EE6C38-626B-4410-9AC3-759B51346606}" srcOrd="0" destOrd="0" presId="urn:microsoft.com/office/officeart/2005/8/layout/hList1"/>
    <dgm:cxn modelId="{26FFE717-CDBB-4196-8B39-9891100D2A45}" srcId="{EA45B21E-9282-420D-AA82-08CB09DE8DF9}" destId="{F08C7319-0ADE-441A-9010-70D3D8CE6907}" srcOrd="0" destOrd="0" parTransId="{A7179B84-F839-40CD-96ED-7B17CCC81E20}" sibTransId="{BA549238-C0EB-49A8-AF40-14E8937E4495}"/>
    <dgm:cxn modelId="{D80BA12F-A115-4364-8E1F-3C9997AE9556}" type="presOf" srcId="{EA45B21E-9282-420D-AA82-08CB09DE8DF9}" destId="{5A1889BB-48B7-4F69-BBBE-572E218DF941}" srcOrd="0" destOrd="0" presId="urn:microsoft.com/office/officeart/2005/8/layout/hList1"/>
    <dgm:cxn modelId="{43AB1549-4F51-4565-8D4C-624DF408A1F1}" type="presOf" srcId="{94620429-0E85-4449-80B5-753872472720}" destId="{DE56540B-FC57-4175-ABF9-14E42B9B6BB5}" srcOrd="0" destOrd="1" presId="urn:microsoft.com/office/officeart/2005/8/layout/hList1"/>
    <dgm:cxn modelId="{8ED49351-1C27-458A-A3F0-04E631E60155}" srcId="{EA45B21E-9282-420D-AA82-08CB09DE8DF9}" destId="{94620429-0E85-4449-80B5-753872472720}" srcOrd="1" destOrd="0" parTransId="{5631EDDE-F029-4ED1-B6D7-95C0FD85AA46}" sibTransId="{F9A03C0D-8823-48DF-8ED2-69311DE8C713}"/>
    <dgm:cxn modelId="{50824F56-38FF-4685-98A4-C9DEE6CC0F58}" type="presOf" srcId="{ED860BF0-C746-453C-BB82-62DEDD7BBD19}" destId="{DE56540B-FC57-4175-ABF9-14E42B9B6BB5}" srcOrd="0" destOrd="2" presId="urn:microsoft.com/office/officeart/2005/8/layout/hList1"/>
    <dgm:cxn modelId="{B844D39D-F88E-4DE6-82E7-717B83FAB41B}" srcId="{8B323D9E-32A9-4D0B-9957-1E98AE86810D}" destId="{EA45B21E-9282-420D-AA82-08CB09DE8DF9}" srcOrd="0" destOrd="0" parTransId="{1C6F2D5C-DA48-4892-A333-B8D44F2A67D6}" sibTransId="{64A156BA-DEDE-48C7-AF4C-67B8AE32395B}"/>
    <dgm:cxn modelId="{8B839CA3-894C-4FB7-B643-8F1C30B6321A}" srcId="{EA45B21E-9282-420D-AA82-08CB09DE8DF9}" destId="{ED860BF0-C746-453C-BB82-62DEDD7BBD19}" srcOrd="2" destOrd="0" parTransId="{BA3E6841-06D9-45F9-8622-B7B63870A6E2}" sibTransId="{59A25710-E655-4CB2-BF1E-F974041520FE}"/>
    <dgm:cxn modelId="{08F7ABB5-ABC4-4088-B5D2-786F229B6362}" type="presOf" srcId="{F08C7319-0ADE-441A-9010-70D3D8CE6907}" destId="{DE56540B-FC57-4175-ABF9-14E42B9B6BB5}" srcOrd="0" destOrd="0" presId="urn:microsoft.com/office/officeart/2005/8/layout/hList1"/>
    <dgm:cxn modelId="{096E4C8A-EB43-40F2-8CE2-F13599326D81}" type="presParOf" srcId="{35EE6C38-626B-4410-9AC3-759B51346606}" destId="{BA0C240C-00C7-445A-BC4B-524C67A5C654}" srcOrd="0" destOrd="0" presId="urn:microsoft.com/office/officeart/2005/8/layout/hList1"/>
    <dgm:cxn modelId="{8DFF84BD-67A8-4ED3-87FC-D7A140986098}" type="presParOf" srcId="{BA0C240C-00C7-445A-BC4B-524C67A5C654}" destId="{5A1889BB-48B7-4F69-BBBE-572E218DF941}" srcOrd="0" destOrd="0" presId="urn:microsoft.com/office/officeart/2005/8/layout/hList1"/>
    <dgm:cxn modelId="{6DAC6E51-5811-432B-851E-AB4F499D15F8}" type="presParOf" srcId="{BA0C240C-00C7-445A-BC4B-524C67A5C654}" destId="{DE56540B-FC57-4175-ABF9-14E42B9B6BB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DBF807-FFFF-4675-B459-E10F08CBC2D4}" type="doc">
      <dgm:prSet loTypeId="urn:microsoft.com/office/officeart/2005/8/layout/hList1" loCatId="list" qsTypeId="urn:microsoft.com/office/officeart/2005/8/quickstyle/simple1" qsCatId="simple" csTypeId="urn:microsoft.com/office/officeart/2005/8/colors/accent3_3" csCatId="accent3" phldr="1"/>
      <dgm:spPr/>
      <dgm:t>
        <a:bodyPr/>
        <a:lstStyle/>
        <a:p>
          <a:endParaRPr lang="en-US"/>
        </a:p>
      </dgm:t>
    </dgm:pt>
    <dgm:pt modelId="{419784D6-E878-4334-B379-DD2F39DDB58A}">
      <dgm:prSet custT="1"/>
      <dgm:spPr/>
      <dgm:t>
        <a:bodyPr/>
        <a:lstStyle/>
        <a:p>
          <a:r>
            <a:rPr lang="en-US" sz="1000">
              <a:solidFill>
                <a:schemeClr val="bg2"/>
              </a:solidFill>
            </a:rPr>
            <a:t>neural_network_structure</a:t>
          </a:r>
        </a:p>
      </dgm:t>
    </dgm:pt>
    <dgm:pt modelId="{246A5DB2-A7D7-416D-A76F-36C711209892}" type="parTrans" cxnId="{970DCCDB-E577-4DE2-B5D0-647552CCB49A}">
      <dgm:prSet/>
      <dgm:spPr/>
      <dgm:t>
        <a:bodyPr/>
        <a:lstStyle/>
        <a:p>
          <a:endParaRPr lang="en-US"/>
        </a:p>
      </dgm:t>
    </dgm:pt>
    <dgm:pt modelId="{FD1EA68A-8266-4892-AF10-916A1AAFFA49}" type="sibTrans" cxnId="{970DCCDB-E577-4DE2-B5D0-647552CCB49A}">
      <dgm:prSet/>
      <dgm:spPr/>
      <dgm:t>
        <a:bodyPr/>
        <a:lstStyle/>
        <a:p>
          <a:endParaRPr lang="en-US"/>
        </a:p>
      </dgm:t>
    </dgm:pt>
    <dgm:pt modelId="{B6066355-0394-4A39-A11C-83A85DCCAE5A}">
      <dgm:prSet/>
      <dgm:spPr/>
      <dgm:t>
        <a:bodyPr/>
        <a:lstStyle/>
        <a:p>
          <a:r>
            <a:rPr lang="en-US"/>
            <a:t>Configures the structure of our model based on the defined ranges for number of hidden layers and neurons.</a:t>
          </a:r>
        </a:p>
      </dgm:t>
    </dgm:pt>
    <dgm:pt modelId="{9B14DDBE-A19A-4DE3-AC96-12FE2CA4F54B}" type="parTrans" cxnId="{EA35F812-1158-470E-B885-8B48D21BB938}">
      <dgm:prSet/>
      <dgm:spPr/>
      <dgm:t>
        <a:bodyPr/>
        <a:lstStyle/>
        <a:p>
          <a:endParaRPr lang="en-US"/>
        </a:p>
      </dgm:t>
    </dgm:pt>
    <dgm:pt modelId="{1BADE6FA-478F-402B-A34D-25BDEC08941C}" type="sibTrans" cxnId="{EA35F812-1158-470E-B885-8B48D21BB938}">
      <dgm:prSet/>
      <dgm:spPr/>
      <dgm:t>
        <a:bodyPr/>
        <a:lstStyle/>
        <a:p>
          <a:endParaRPr lang="en-US"/>
        </a:p>
      </dgm:t>
    </dgm:pt>
    <dgm:pt modelId="{114C6437-3E8F-40C6-AEEE-DB00B233E1A1}">
      <dgm:prSet/>
      <dgm:spPr/>
      <dgm:t>
        <a:bodyPr/>
        <a:lstStyle/>
        <a:p>
          <a:r>
            <a:rPr lang="en-US"/>
            <a:t>Defines the activation and loss function as well as the metrics.</a:t>
          </a:r>
        </a:p>
      </dgm:t>
    </dgm:pt>
    <dgm:pt modelId="{B16B9594-509E-492B-AAE2-862A6DD4CCEA}" type="parTrans" cxnId="{A5B5F641-1A2C-4073-BA4B-FC9177AA34AA}">
      <dgm:prSet/>
      <dgm:spPr/>
      <dgm:t>
        <a:bodyPr/>
        <a:lstStyle/>
        <a:p>
          <a:endParaRPr lang="en-US"/>
        </a:p>
      </dgm:t>
    </dgm:pt>
    <dgm:pt modelId="{5A6D6CEB-85C8-4A60-BBD6-56A06759BD38}" type="sibTrans" cxnId="{A5B5F641-1A2C-4073-BA4B-FC9177AA34AA}">
      <dgm:prSet/>
      <dgm:spPr/>
      <dgm:t>
        <a:bodyPr/>
        <a:lstStyle/>
        <a:p>
          <a:endParaRPr lang="en-US"/>
        </a:p>
      </dgm:t>
    </dgm:pt>
    <dgm:pt modelId="{3F893C83-686B-4533-AEEC-69BCD323E202}" type="pres">
      <dgm:prSet presAssocID="{50DBF807-FFFF-4675-B459-E10F08CBC2D4}" presName="Name0" presStyleCnt="0">
        <dgm:presLayoutVars>
          <dgm:dir/>
          <dgm:animLvl val="lvl"/>
          <dgm:resizeHandles val="exact"/>
        </dgm:presLayoutVars>
      </dgm:prSet>
      <dgm:spPr/>
    </dgm:pt>
    <dgm:pt modelId="{859BF492-F1AB-4BBF-A6DA-405FF3BC152E}" type="pres">
      <dgm:prSet presAssocID="{419784D6-E878-4334-B379-DD2F39DDB58A}" presName="composite" presStyleCnt="0"/>
      <dgm:spPr/>
    </dgm:pt>
    <dgm:pt modelId="{3F971633-B5AE-439E-A455-0ADD37EF9197}" type="pres">
      <dgm:prSet presAssocID="{419784D6-E878-4334-B379-DD2F39DDB58A}" presName="parTx" presStyleLbl="alignNode1" presStyleIdx="0" presStyleCnt="1">
        <dgm:presLayoutVars>
          <dgm:chMax val="0"/>
          <dgm:chPref val="0"/>
          <dgm:bulletEnabled val="1"/>
        </dgm:presLayoutVars>
      </dgm:prSet>
      <dgm:spPr/>
    </dgm:pt>
    <dgm:pt modelId="{EBE35788-DDA9-4871-BC70-9DBAFC38B2B1}" type="pres">
      <dgm:prSet presAssocID="{419784D6-E878-4334-B379-DD2F39DDB58A}" presName="desTx" presStyleLbl="alignAccFollowNode1" presStyleIdx="0" presStyleCnt="1" custScaleY="116009">
        <dgm:presLayoutVars>
          <dgm:bulletEnabled val="1"/>
        </dgm:presLayoutVars>
      </dgm:prSet>
      <dgm:spPr/>
    </dgm:pt>
  </dgm:ptLst>
  <dgm:cxnLst>
    <dgm:cxn modelId="{EA35F812-1158-470E-B885-8B48D21BB938}" srcId="{419784D6-E878-4334-B379-DD2F39DDB58A}" destId="{B6066355-0394-4A39-A11C-83A85DCCAE5A}" srcOrd="0" destOrd="0" parTransId="{9B14DDBE-A19A-4DE3-AC96-12FE2CA4F54B}" sibTransId="{1BADE6FA-478F-402B-A34D-25BDEC08941C}"/>
    <dgm:cxn modelId="{61E65317-1C00-4344-959C-9ADFBD2E5A88}" type="presOf" srcId="{B6066355-0394-4A39-A11C-83A85DCCAE5A}" destId="{EBE35788-DDA9-4871-BC70-9DBAFC38B2B1}" srcOrd="0" destOrd="0" presId="urn:microsoft.com/office/officeart/2005/8/layout/hList1"/>
    <dgm:cxn modelId="{38C6E52B-CE31-462C-9936-F0DE98CC8C7C}" type="presOf" srcId="{50DBF807-FFFF-4675-B459-E10F08CBC2D4}" destId="{3F893C83-686B-4533-AEEC-69BCD323E202}" srcOrd="0" destOrd="0" presId="urn:microsoft.com/office/officeart/2005/8/layout/hList1"/>
    <dgm:cxn modelId="{A5B5F641-1A2C-4073-BA4B-FC9177AA34AA}" srcId="{419784D6-E878-4334-B379-DD2F39DDB58A}" destId="{114C6437-3E8F-40C6-AEEE-DB00B233E1A1}" srcOrd="1" destOrd="0" parTransId="{B16B9594-509E-492B-AAE2-862A6DD4CCEA}" sibTransId="{5A6D6CEB-85C8-4A60-BBD6-56A06759BD38}"/>
    <dgm:cxn modelId="{4647F554-270D-478F-81F6-71C8267CEEE8}" type="presOf" srcId="{114C6437-3E8F-40C6-AEEE-DB00B233E1A1}" destId="{EBE35788-DDA9-4871-BC70-9DBAFC38B2B1}" srcOrd="0" destOrd="1" presId="urn:microsoft.com/office/officeart/2005/8/layout/hList1"/>
    <dgm:cxn modelId="{1FF3C9B0-A2C2-407D-86AB-8D6913F52DB2}" type="presOf" srcId="{419784D6-E878-4334-B379-DD2F39DDB58A}" destId="{3F971633-B5AE-439E-A455-0ADD37EF9197}" srcOrd="0" destOrd="0" presId="urn:microsoft.com/office/officeart/2005/8/layout/hList1"/>
    <dgm:cxn modelId="{970DCCDB-E577-4DE2-B5D0-647552CCB49A}" srcId="{50DBF807-FFFF-4675-B459-E10F08CBC2D4}" destId="{419784D6-E878-4334-B379-DD2F39DDB58A}" srcOrd="0" destOrd="0" parTransId="{246A5DB2-A7D7-416D-A76F-36C711209892}" sibTransId="{FD1EA68A-8266-4892-AF10-916A1AAFFA49}"/>
    <dgm:cxn modelId="{8E2ADDE1-C119-465E-AD3F-C43E825AA3F9}" type="presParOf" srcId="{3F893C83-686B-4533-AEEC-69BCD323E202}" destId="{859BF492-F1AB-4BBF-A6DA-405FF3BC152E}" srcOrd="0" destOrd="0" presId="urn:microsoft.com/office/officeart/2005/8/layout/hList1"/>
    <dgm:cxn modelId="{701D0DAD-4EFE-4CAF-B5BB-CFE68D70D87A}" type="presParOf" srcId="{859BF492-F1AB-4BBF-A6DA-405FF3BC152E}" destId="{3F971633-B5AE-439E-A455-0ADD37EF9197}" srcOrd="0" destOrd="0" presId="urn:microsoft.com/office/officeart/2005/8/layout/hList1"/>
    <dgm:cxn modelId="{5B65323E-8042-4EAD-BFE1-8E28662B367B}" type="presParOf" srcId="{859BF492-F1AB-4BBF-A6DA-405FF3BC152E}" destId="{EBE35788-DDA9-4871-BC70-9DBAFC38B2B1}"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323D9E-32A9-4D0B-9957-1E98AE86810D}" type="doc">
      <dgm:prSet loTypeId="urn:microsoft.com/office/officeart/2005/8/layout/hList1" loCatId="list" qsTypeId="urn:microsoft.com/office/officeart/2005/8/quickstyle/simple1" qsCatId="simple" csTypeId="urn:microsoft.com/office/officeart/2005/8/colors/accent3_3" csCatId="accent3" phldr="1"/>
      <dgm:spPr/>
      <dgm:t>
        <a:bodyPr/>
        <a:lstStyle/>
        <a:p>
          <a:endParaRPr lang="en-US"/>
        </a:p>
      </dgm:t>
    </dgm:pt>
    <dgm:pt modelId="{EA45B21E-9282-420D-AA82-08CB09DE8DF9}">
      <dgm:prSet custT="1"/>
      <dgm:spPr/>
      <dgm:t>
        <a:bodyPr/>
        <a:lstStyle/>
        <a:p>
          <a:r>
            <a:rPr lang="en-US" sz="1000">
              <a:solidFill>
                <a:schemeClr val="bg2"/>
              </a:solidFill>
            </a:rPr>
            <a:t>data_import_and_shuffle</a:t>
          </a:r>
        </a:p>
      </dgm:t>
    </dgm:pt>
    <dgm:pt modelId="{1C6F2D5C-DA48-4892-A333-B8D44F2A67D6}" type="parTrans" cxnId="{B844D39D-F88E-4DE6-82E7-717B83FAB41B}">
      <dgm:prSet/>
      <dgm:spPr/>
      <dgm:t>
        <a:bodyPr/>
        <a:lstStyle/>
        <a:p>
          <a:endParaRPr lang="en-US"/>
        </a:p>
      </dgm:t>
    </dgm:pt>
    <dgm:pt modelId="{64A156BA-DEDE-48C7-AF4C-67B8AE32395B}" type="sibTrans" cxnId="{B844D39D-F88E-4DE6-82E7-717B83FAB41B}">
      <dgm:prSet/>
      <dgm:spPr/>
      <dgm:t>
        <a:bodyPr/>
        <a:lstStyle/>
        <a:p>
          <a:endParaRPr lang="en-US"/>
        </a:p>
      </dgm:t>
    </dgm:pt>
    <dgm:pt modelId="{F08C7319-0ADE-441A-9010-70D3D8CE6907}">
      <dgm:prSet custT="1"/>
      <dgm:spPr/>
      <dgm:t>
        <a:bodyPr/>
        <a:lstStyle/>
        <a:p>
          <a:r>
            <a:rPr lang="en-US" sz="1100"/>
            <a:t>Imports the TCAD data and shuffles the order</a:t>
          </a:r>
        </a:p>
      </dgm:t>
    </dgm:pt>
    <dgm:pt modelId="{A7179B84-F839-40CD-96ED-7B17CCC81E20}" type="parTrans" cxnId="{26FFE717-CDBB-4196-8B39-9891100D2A45}">
      <dgm:prSet/>
      <dgm:spPr/>
      <dgm:t>
        <a:bodyPr/>
        <a:lstStyle/>
        <a:p>
          <a:endParaRPr lang="en-US"/>
        </a:p>
      </dgm:t>
    </dgm:pt>
    <dgm:pt modelId="{BA549238-C0EB-49A8-AF40-14E8937E4495}" type="sibTrans" cxnId="{26FFE717-CDBB-4196-8B39-9891100D2A45}">
      <dgm:prSet/>
      <dgm:spPr/>
      <dgm:t>
        <a:bodyPr/>
        <a:lstStyle/>
        <a:p>
          <a:endParaRPr lang="en-US"/>
        </a:p>
      </dgm:t>
    </dgm:pt>
    <dgm:pt modelId="{35EE6C38-626B-4410-9AC3-759B51346606}" type="pres">
      <dgm:prSet presAssocID="{8B323D9E-32A9-4D0B-9957-1E98AE86810D}" presName="Name0" presStyleCnt="0">
        <dgm:presLayoutVars>
          <dgm:dir/>
          <dgm:animLvl val="lvl"/>
          <dgm:resizeHandles val="exact"/>
        </dgm:presLayoutVars>
      </dgm:prSet>
      <dgm:spPr/>
    </dgm:pt>
    <dgm:pt modelId="{BA0C240C-00C7-445A-BC4B-524C67A5C654}" type="pres">
      <dgm:prSet presAssocID="{EA45B21E-9282-420D-AA82-08CB09DE8DF9}" presName="composite" presStyleCnt="0"/>
      <dgm:spPr/>
    </dgm:pt>
    <dgm:pt modelId="{5A1889BB-48B7-4F69-BBBE-572E218DF941}" type="pres">
      <dgm:prSet presAssocID="{EA45B21E-9282-420D-AA82-08CB09DE8DF9}" presName="parTx" presStyleLbl="alignNode1" presStyleIdx="0" presStyleCnt="1">
        <dgm:presLayoutVars>
          <dgm:chMax val="0"/>
          <dgm:chPref val="0"/>
          <dgm:bulletEnabled val="1"/>
        </dgm:presLayoutVars>
      </dgm:prSet>
      <dgm:spPr/>
    </dgm:pt>
    <dgm:pt modelId="{DE56540B-FC57-4175-ABF9-14E42B9B6BB5}" type="pres">
      <dgm:prSet presAssocID="{EA45B21E-9282-420D-AA82-08CB09DE8DF9}" presName="desTx" presStyleLbl="alignAccFollowNode1" presStyleIdx="0" presStyleCnt="1">
        <dgm:presLayoutVars>
          <dgm:bulletEnabled val="1"/>
        </dgm:presLayoutVars>
      </dgm:prSet>
      <dgm:spPr/>
    </dgm:pt>
  </dgm:ptLst>
  <dgm:cxnLst>
    <dgm:cxn modelId="{F528E00D-629D-4ABE-B5F6-2A9EA288A80F}" type="presOf" srcId="{8B323D9E-32A9-4D0B-9957-1E98AE86810D}" destId="{35EE6C38-626B-4410-9AC3-759B51346606}" srcOrd="0" destOrd="0" presId="urn:microsoft.com/office/officeart/2005/8/layout/hList1"/>
    <dgm:cxn modelId="{26FFE717-CDBB-4196-8B39-9891100D2A45}" srcId="{EA45B21E-9282-420D-AA82-08CB09DE8DF9}" destId="{F08C7319-0ADE-441A-9010-70D3D8CE6907}" srcOrd="0" destOrd="0" parTransId="{A7179B84-F839-40CD-96ED-7B17CCC81E20}" sibTransId="{BA549238-C0EB-49A8-AF40-14E8937E4495}"/>
    <dgm:cxn modelId="{D80BA12F-A115-4364-8E1F-3C9997AE9556}" type="presOf" srcId="{EA45B21E-9282-420D-AA82-08CB09DE8DF9}" destId="{5A1889BB-48B7-4F69-BBBE-572E218DF941}" srcOrd="0" destOrd="0" presId="urn:microsoft.com/office/officeart/2005/8/layout/hList1"/>
    <dgm:cxn modelId="{B844D39D-F88E-4DE6-82E7-717B83FAB41B}" srcId="{8B323D9E-32A9-4D0B-9957-1E98AE86810D}" destId="{EA45B21E-9282-420D-AA82-08CB09DE8DF9}" srcOrd="0" destOrd="0" parTransId="{1C6F2D5C-DA48-4892-A333-B8D44F2A67D6}" sibTransId="{64A156BA-DEDE-48C7-AF4C-67B8AE32395B}"/>
    <dgm:cxn modelId="{08F7ABB5-ABC4-4088-B5D2-786F229B6362}" type="presOf" srcId="{F08C7319-0ADE-441A-9010-70D3D8CE6907}" destId="{DE56540B-FC57-4175-ABF9-14E42B9B6BB5}" srcOrd="0" destOrd="0" presId="urn:microsoft.com/office/officeart/2005/8/layout/hList1"/>
    <dgm:cxn modelId="{096E4C8A-EB43-40F2-8CE2-F13599326D81}" type="presParOf" srcId="{35EE6C38-626B-4410-9AC3-759B51346606}" destId="{BA0C240C-00C7-445A-BC4B-524C67A5C654}" srcOrd="0" destOrd="0" presId="urn:microsoft.com/office/officeart/2005/8/layout/hList1"/>
    <dgm:cxn modelId="{8DFF84BD-67A8-4ED3-87FC-D7A140986098}" type="presParOf" srcId="{BA0C240C-00C7-445A-BC4B-524C67A5C654}" destId="{5A1889BB-48B7-4F69-BBBE-572E218DF941}" srcOrd="0" destOrd="0" presId="urn:microsoft.com/office/officeart/2005/8/layout/hList1"/>
    <dgm:cxn modelId="{6DAC6E51-5811-432B-851E-AB4F499D15F8}" type="presParOf" srcId="{BA0C240C-00C7-445A-BC4B-524C67A5C654}" destId="{DE56540B-FC57-4175-ABF9-14E42B9B6BB5}"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DBF807-FFFF-4675-B459-E10F08CBC2D4}" type="doc">
      <dgm:prSet loTypeId="urn:microsoft.com/office/officeart/2005/8/layout/hList1" loCatId="list" qsTypeId="urn:microsoft.com/office/officeart/2005/8/quickstyle/simple1" qsCatId="simple" csTypeId="urn:microsoft.com/office/officeart/2005/8/colors/accent3_3" csCatId="accent3" phldr="1"/>
      <dgm:spPr/>
      <dgm:t>
        <a:bodyPr/>
        <a:lstStyle/>
        <a:p>
          <a:endParaRPr lang="en-US"/>
        </a:p>
      </dgm:t>
    </dgm:pt>
    <dgm:pt modelId="{419784D6-E878-4334-B379-DD2F39DDB58A}">
      <dgm:prSet custT="1"/>
      <dgm:spPr/>
      <dgm:t>
        <a:bodyPr/>
        <a:lstStyle/>
        <a:p>
          <a:r>
            <a:rPr lang="en-US" sz="1000">
              <a:solidFill>
                <a:schemeClr val="bg2"/>
              </a:solidFill>
            </a:rPr>
            <a:t>check_for_repitition</a:t>
          </a:r>
        </a:p>
      </dgm:t>
    </dgm:pt>
    <dgm:pt modelId="{246A5DB2-A7D7-416D-A76F-36C711209892}" type="parTrans" cxnId="{970DCCDB-E577-4DE2-B5D0-647552CCB49A}">
      <dgm:prSet/>
      <dgm:spPr/>
      <dgm:t>
        <a:bodyPr/>
        <a:lstStyle/>
        <a:p>
          <a:endParaRPr lang="en-US"/>
        </a:p>
      </dgm:t>
    </dgm:pt>
    <dgm:pt modelId="{FD1EA68A-8266-4892-AF10-916A1AAFFA49}" type="sibTrans" cxnId="{970DCCDB-E577-4DE2-B5D0-647552CCB49A}">
      <dgm:prSet/>
      <dgm:spPr/>
      <dgm:t>
        <a:bodyPr/>
        <a:lstStyle/>
        <a:p>
          <a:endParaRPr lang="en-US"/>
        </a:p>
      </dgm:t>
    </dgm:pt>
    <dgm:pt modelId="{B6066355-0394-4A39-A11C-83A85DCCAE5A}">
      <dgm:prSet/>
      <dgm:spPr/>
      <dgm:t>
        <a:bodyPr/>
        <a:lstStyle/>
        <a:p>
          <a:r>
            <a:rPr lang="en-US"/>
            <a:t>Checks the NN structure for repetition. If the structure already exists , it recalls the neural_network_structure method until no repetition exists.</a:t>
          </a:r>
        </a:p>
      </dgm:t>
    </dgm:pt>
    <dgm:pt modelId="{9B14DDBE-A19A-4DE3-AC96-12FE2CA4F54B}" type="parTrans" cxnId="{EA35F812-1158-470E-B885-8B48D21BB938}">
      <dgm:prSet/>
      <dgm:spPr/>
      <dgm:t>
        <a:bodyPr/>
        <a:lstStyle/>
        <a:p>
          <a:endParaRPr lang="en-US"/>
        </a:p>
      </dgm:t>
    </dgm:pt>
    <dgm:pt modelId="{1BADE6FA-478F-402B-A34D-25BDEC08941C}" type="sibTrans" cxnId="{EA35F812-1158-470E-B885-8B48D21BB938}">
      <dgm:prSet/>
      <dgm:spPr/>
      <dgm:t>
        <a:bodyPr/>
        <a:lstStyle/>
        <a:p>
          <a:endParaRPr lang="en-US"/>
        </a:p>
      </dgm:t>
    </dgm:pt>
    <dgm:pt modelId="{3F893C83-686B-4533-AEEC-69BCD323E202}" type="pres">
      <dgm:prSet presAssocID="{50DBF807-FFFF-4675-B459-E10F08CBC2D4}" presName="Name0" presStyleCnt="0">
        <dgm:presLayoutVars>
          <dgm:dir/>
          <dgm:animLvl val="lvl"/>
          <dgm:resizeHandles val="exact"/>
        </dgm:presLayoutVars>
      </dgm:prSet>
      <dgm:spPr/>
    </dgm:pt>
    <dgm:pt modelId="{859BF492-F1AB-4BBF-A6DA-405FF3BC152E}" type="pres">
      <dgm:prSet presAssocID="{419784D6-E878-4334-B379-DD2F39DDB58A}" presName="composite" presStyleCnt="0"/>
      <dgm:spPr/>
    </dgm:pt>
    <dgm:pt modelId="{3F971633-B5AE-439E-A455-0ADD37EF9197}" type="pres">
      <dgm:prSet presAssocID="{419784D6-E878-4334-B379-DD2F39DDB58A}" presName="parTx" presStyleLbl="alignNode1" presStyleIdx="0" presStyleCnt="1">
        <dgm:presLayoutVars>
          <dgm:chMax val="0"/>
          <dgm:chPref val="0"/>
          <dgm:bulletEnabled val="1"/>
        </dgm:presLayoutVars>
      </dgm:prSet>
      <dgm:spPr/>
    </dgm:pt>
    <dgm:pt modelId="{EBE35788-DDA9-4871-BC70-9DBAFC38B2B1}" type="pres">
      <dgm:prSet presAssocID="{419784D6-E878-4334-B379-DD2F39DDB58A}" presName="desTx" presStyleLbl="alignAccFollowNode1" presStyleIdx="0" presStyleCnt="1">
        <dgm:presLayoutVars>
          <dgm:bulletEnabled val="1"/>
        </dgm:presLayoutVars>
      </dgm:prSet>
      <dgm:spPr/>
    </dgm:pt>
  </dgm:ptLst>
  <dgm:cxnLst>
    <dgm:cxn modelId="{EA35F812-1158-470E-B885-8B48D21BB938}" srcId="{419784D6-E878-4334-B379-DD2F39DDB58A}" destId="{B6066355-0394-4A39-A11C-83A85DCCAE5A}" srcOrd="0" destOrd="0" parTransId="{9B14DDBE-A19A-4DE3-AC96-12FE2CA4F54B}" sibTransId="{1BADE6FA-478F-402B-A34D-25BDEC08941C}"/>
    <dgm:cxn modelId="{61E65317-1C00-4344-959C-9ADFBD2E5A88}" type="presOf" srcId="{B6066355-0394-4A39-A11C-83A85DCCAE5A}" destId="{EBE35788-DDA9-4871-BC70-9DBAFC38B2B1}" srcOrd="0" destOrd="0" presId="urn:microsoft.com/office/officeart/2005/8/layout/hList1"/>
    <dgm:cxn modelId="{38C6E52B-CE31-462C-9936-F0DE98CC8C7C}" type="presOf" srcId="{50DBF807-FFFF-4675-B459-E10F08CBC2D4}" destId="{3F893C83-686B-4533-AEEC-69BCD323E202}" srcOrd="0" destOrd="0" presId="urn:microsoft.com/office/officeart/2005/8/layout/hList1"/>
    <dgm:cxn modelId="{1FF3C9B0-A2C2-407D-86AB-8D6913F52DB2}" type="presOf" srcId="{419784D6-E878-4334-B379-DD2F39DDB58A}" destId="{3F971633-B5AE-439E-A455-0ADD37EF9197}" srcOrd="0" destOrd="0" presId="urn:microsoft.com/office/officeart/2005/8/layout/hList1"/>
    <dgm:cxn modelId="{970DCCDB-E577-4DE2-B5D0-647552CCB49A}" srcId="{50DBF807-FFFF-4675-B459-E10F08CBC2D4}" destId="{419784D6-E878-4334-B379-DD2F39DDB58A}" srcOrd="0" destOrd="0" parTransId="{246A5DB2-A7D7-416D-A76F-36C711209892}" sibTransId="{FD1EA68A-8266-4892-AF10-916A1AAFFA49}"/>
    <dgm:cxn modelId="{8E2ADDE1-C119-465E-AD3F-C43E825AA3F9}" type="presParOf" srcId="{3F893C83-686B-4533-AEEC-69BCD323E202}" destId="{859BF492-F1AB-4BBF-A6DA-405FF3BC152E}" srcOrd="0" destOrd="0" presId="urn:microsoft.com/office/officeart/2005/8/layout/hList1"/>
    <dgm:cxn modelId="{701D0DAD-4EFE-4CAF-B5BB-CFE68D70D87A}" type="presParOf" srcId="{859BF492-F1AB-4BBF-A6DA-405FF3BC152E}" destId="{3F971633-B5AE-439E-A455-0ADD37EF9197}" srcOrd="0" destOrd="0" presId="urn:microsoft.com/office/officeart/2005/8/layout/hList1"/>
    <dgm:cxn modelId="{5B65323E-8042-4EAD-BFE1-8E28662B367B}" type="presParOf" srcId="{859BF492-F1AB-4BBF-A6DA-405FF3BC152E}" destId="{EBE35788-DDA9-4871-BC70-9DBAFC38B2B1}" srcOrd="1" destOrd="0" presId="urn:microsoft.com/office/officeart/2005/8/layout/hList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DBF807-FFFF-4675-B459-E10F08CBC2D4}" type="doc">
      <dgm:prSet loTypeId="urn:microsoft.com/office/officeart/2005/8/layout/hList1" loCatId="list" qsTypeId="urn:microsoft.com/office/officeart/2005/8/quickstyle/simple1" qsCatId="simple" csTypeId="urn:microsoft.com/office/officeart/2005/8/colors/accent3_3" csCatId="accent3" phldr="1"/>
      <dgm:spPr/>
      <dgm:t>
        <a:bodyPr/>
        <a:lstStyle/>
        <a:p>
          <a:endParaRPr lang="en-US"/>
        </a:p>
      </dgm:t>
    </dgm:pt>
    <dgm:pt modelId="{419784D6-E878-4334-B379-DD2F39DDB58A}">
      <dgm:prSet custT="1"/>
      <dgm:spPr/>
      <dgm:t>
        <a:bodyPr/>
        <a:lstStyle/>
        <a:p>
          <a:r>
            <a:rPr lang="en-US" sz="1000">
              <a:solidFill>
                <a:schemeClr val="bg2"/>
              </a:solidFill>
            </a:rPr>
            <a:t>training_neural_network</a:t>
          </a:r>
        </a:p>
      </dgm:t>
    </dgm:pt>
    <dgm:pt modelId="{246A5DB2-A7D7-416D-A76F-36C711209892}" type="parTrans" cxnId="{970DCCDB-E577-4DE2-B5D0-647552CCB49A}">
      <dgm:prSet/>
      <dgm:spPr/>
      <dgm:t>
        <a:bodyPr/>
        <a:lstStyle/>
        <a:p>
          <a:endParaRPr lang="en-US"/>
        </a:p>
      </dgm:t>
    </dgm:pt>
    <dgm:pt modelId="{FD1EA68A-8266-4892-AF10-916A1AAFFA49}" type="sibTrans" cxnId="{970DCCDB-E577-4DE2-B5D0-647552CCB49A}">
      <dgm:prSet/>
      <dgm:spPr/>
      <dgm:t>
        <a:bodyPr/>
        <a:lstStyle/>
        <a:p>
          <a:endParaRPr lang="en-US"/>
        </a:p>
      </dgm:t>
    </dgm:pt>
    <dgm:pt modelId="{B6066355-0394-4A39-A11C-83A85DCCAE5A}">
      <dgm:prSet/>
      <dgm:spPr/>
      <dgm:t>
        <a:bodyPr/>
        <a:lstStyle/>
        <a:p>
          <a:r>
            <a:rPr lang="en-US"/>
            <a:t>Trains the NN on the defined structure for the defined number of epochs.</a:t>
          </a:r>
        </a:p>
      </dgm:t>
    </dgm:pt>
    <dgm:pt modelId="{9B14DDBE-A19A-4DE3-AC96-12FE2CA4F54B}" type="parTrans" cxnId="{EA35F812-1158-470E-B885-8B48D21BB938}">
      <dgm:prSet/>
      <dgm:spPr/>
      <dgm:t>
        <a:bodyPr/>
        <a:lstStyle/>
        <a:p>
          <a:endParaRPr lang="en-US"/>
        </a:p>
      </dgm:t>
    </dgm:pt>
    <dgm:pt modelId="{1BADE6FA-478F-402B-A34D-25BDEC08941C}" type="sibTrans" cxnId="{EA35F812-1158-470E-B885-8B48D21BB938}">
      <dgm:prSet/>
      <dgm:spPr/>
      <dgm:t>
        <a:bodyPr/>
        <a:lstStyle/>
        <a:p>
          <a:endParaRPr lang="en-US"/>
        </a:p>
      </dgm:t>
    </dgm:pt>
    <dgm:pt modelId="{3F893C83-686B-4533-AEEC-69BCD323E202}" type="pres">
      <dgm:prSet presAssocID="{50DBF807-FFFF-4675-B459-E10F08CBC2D4}" presName="Name0" presStyleCnt="0">
        <dgm:presLayoutVars>
          <dgm:dir/>
          <dgm:animLvl val="lvl"/>
          <dgm:resizeHandles val="exact"/>
        </dgm:presLayoutVars>
      </dgm:prSet>
      <dgm:spPr/>
    </dgm:pt>
    <dgm:pt modelId="{859BF492-F1AB-4BBF-A6DA-405FF3BC152E}" type="pres">
      <dgm:prSet presAssocID="{419784D6-E878-4334-B379-DD2F39DDB58A}" presName="composite" presStyleCnt="0"/>
      <dgm:spPr/>
    </dgm:pt>
    <dgm:pt modelId="{3F971633-B5AE-439E-A455-0ADD37EF9197}" type="pres">
      <dgm:prSet presAssocID="{419784D6-E878-4334-B379-DD2F39DDB58A}" presName="parTx" presStyleLbl="alignNode1" presStyleIdx="0" presStyleCnt="1" custScaleY="144102">
        <dgm:presLayoutVars>
          <dgm:chMax val="0"/>
          <dgm:chPref val="0"/>
          <dgm:bulletEnabled val="1"/>
        </dgm:presLayoutVars>
      </dgm:prSet>
      <dgm:spPr/>
    </dgm:pt>
    <dgm:pt modelId="{EBE35788-DDA9-4871-BC70-9DBAFC38B2B1}" type="pres">
      <dgm:prSet presAssocID="{419784D6-E878-4334-B379-DD2F39DDB58A}" presName="desTx" presStyleLbl="alignAccFollowNode1" presStyleIdx="0" presStyleCnt="1" custScaleY="117213">
        <dgm:presLayoutVars>
          <dgm:bulletEnabled val="1"/>
        </dgm:presLayoutVars>
      </dgm:prSet>
      <dgm:spPr/>
    </dgm:pt>
  </dgm:ptLst>
  <dgm:cxnLst>
    <dgm:cxn modelId="{EA35F812-1158-470E-B885-8B48D21BB938}" srcId="{419784D6-E878-4334-B379-DD2F39DDB58A}" destId="{B6066355-0394-4A39-A11C-83A85DCCAE5A}" srcOrd="0" destOrd="0" parTransId="{9B14DDBE-A19A-4DE3-AC96-12FE2CA4F54B}" sibTransId="{1BADE6FA-478F-402B-A34D-25BDEC08941C}"/>
    <dgm:cxn modelId="{61E65317-1C00-4344-959C-9ADFBD2E5A88}" type="presOf" srcId="{B6066355-0394-4A39-A11C-83A85DCCAE5A}" destId="{EBE35788-DDA9-4871-BC70-9DBAFC38B2B1}" srcOrd="0" destOrd="0" presId="urn:microsoft.com/office/officeart/2005/8/layout/hList1"/>
    <dgm:cxn modelId="{38C6E52B-CE31-462C-9936-F0DE98CC8C7C}" type="presOf" srcId="{50DBF807-FFFF-4675-B459-E10F08CBC2D4}" destId="{3F893C83-686B-4533-AEEC-69BCD323E202}" srcOrd="0" destOrd="0" presId="urn:microsoft.com/office/officeart/2005/8/layout/hList1"/>
    <dgm:cxn modelId="{1FF3C9B0-A2C2-407D-86AB-8D6913F52DB2}" type="presOf" srcId="{419784D6-E878-4334-B379-DD2F39DDB58A}" destId="{3F971633-B5AE-439E-A455-0ADD37EF9197}" srcOrd="0" destOrd="0" presId="urn:microsoft.com/office/officeart/2005/8/layout/hList1"/>
    <dgm:cxn modelId="{970DCCDB-E577-4DE2-B5D0-647552CCB49A}" srcId="{50DBF807-FFFF-4675-B459-E10F08CBC2D4}" destId="{419784D6-E878-4334-B379-DD2F39DDB58A}" srcOrd="0" destOrd="0" parTransId="{246A5DB2-A7D7-416D-A76F-36C711209892}" sibTransId="{FD1EA68A-8266-4892-AF10-916A1AAFFA49}"/>
    <dgm:cxn modelId="{8E2ADDE1-C119-465E-AD3F-C43E825AA3F9}" type="presParOf" srcId="{3F893C83-686B-4533-AEEC-69BCD323E202}" destId="{859BF492-F1AB-4BBF-A6DA-405FF3BC152E}" srcOrd="0" destOrd="0" presId="urn:microsoft.com/office/officeart/2005/8/layout/hList1"/>
    <dgm:cxn modelId="{701D0DAD-4EFE-4CAF-B5BB-CFE68D70D87A}" type="presParOf" srcId="{859BF492-F1AB-4BBF-A6DA-405FF3BC152E}" destId="{3F971633-B5AE-439E-A455-0ADD37EF9197}" srcOrd="0" destOrd="0" presId="urn:microsoft.com/office/officeart/2005/8/layout/hList1"/>
    <dgm:cxn modelId="{5B65323E-8042-4EAD-BFE1-8E28662B367B}" type="presParOf" srcId="{859BF492-F1AB-4BBF-A6DA-405FF3BC152E}" destId="{EBE35788-DDA9-4871-BC70-9DBAFC38B2B1}" srcOrd="1" destOrd="0" presId="urn:microsoft.com/office/officeart/2005/8/layout/hList1"/>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0DBF807-FFFF-4675-B459-E10F08CBC2D4}" type="doc">
      <dgm:prSet loTypeId="urn:microsoft.com/office/officeart/2005/8/layout/hList1" loCatId="list" qsTypeId="urn:microsoft.com/office/officeart/2005/8/quickstyle/simple1" qsCatId="simple" csTypeId="urn:microsoft.com/office/officeart/2005/8/colors/accent3_3" csCatId="accent3" phldr="1"/>
      <dgm:spPr/>
      <dgm:t>
        <a:bodyPr/>
        <a:lstStyle/>
        <a:p>
          <a:endParaRPr lang="en-US"/>
        </a:p>
      </dgm:t>
    </dgm:pt>
    <dgm:pt modelId="{419784D6-E878-4334-B379-DD2F39DDB58A}">
      <dgm:prSet custT="1"/>
      <dgm:spPr/>
      <dgm:t>
        <a:bodyPr/>
        <a:lstStyle/>
        <a:p>
          <a:r>
            <a:rPr lang="en-US" sz="1000">
              <a:solidFill>
                <a:schemeClr val="bg2"/>
              </a:solidFill>
            </a:rPr>
            <a:t>evaluate_model</a:t>
          </a:r>
        </a:p>
      </dgm:t>
    </dgm:pt>
    <dgm:pt modelId="{246A5DB2-A7D7-416D-A76F-36C711209892}" type="parTrans" cxnId="{970DCCDB-E577-4DE2-B5D0-647552CCB49A}">
      <dgm:prSet/>
      <dgm:spPr/>
      <dgm:t>
        <a:bodyPr/>
        <a:lstStyle/>
        <a:p>
          <a:endParaRPr lang="en-US"/>
        </a:p>
      </dgm:t>
    </dgm:pt>
    <dgm:pt modelId="{FD1EA68A-8266-4892-AF10-916A1AAFFA49}" type="sibTrans" cxnId="{970DCCDB-E577-4DE2-B5D0-647552CCB49A}">
      <dgm:prSet/>
      <dgm:spPr/>
      <dgm:t>
        <a:bodyPr/>
        <a:lstStyle/>
        <a:p>
          <a:endParaRPr lang="en-US"/>
        </a:p>
      </dgm:t>
    </dgm:pt>
    <dgm:pt modelId="{B6066355-0394-4A39-A11C-83A85DCCAE5A}">
      <dgm:prSet/>
      <dgm:spPr/>
      <dgm:t>
        <a:bodyPr/>
        <a:lstStyle/>
        <a:p>
          <a:r>
            <a:rPr lang="en-US"/>
            <a:t>Measures the loss (MAE) of the trained neural network.</a:t>
          </a:r>
        </a:p>
      </dgm:t>
    </dgm:pt>
    <dgm:pt modelId="{9B14DDBE-A19A-4DE3-AC96-12FE2CA4F54B}" type="parTrans" cxnId="{EA35F812-1158-470E-B885-8B48D21BB938}">
      <dgm:prSet/>
      <dgm:spPr/>
      <dgm:t>
        <a:bodyPr/>
        <a:lstStyle/>
        <a:p>
          <a:endParaRPr lang="en-US"/>
        </a:p>
      </dgm:t>
    </dgm:pt>
    <dgm:pt modelId="{1BADE6FA-478F-402B-A34D-25BDEC08941C}" type="sibTrans" cxnId="{EA35F812-1158-470E-B885-8B48D21BB938}">
      <dgm:prSet/>
      <dgm:spPr/>
      <dgm:t>
        <a:bodyPr/>
        <a:lstStyle/>
        <a:p>
          <a:endParaRPr lang="en-US"/>
        </a:p>
      </dgm:t>
    </dgm:pt>
    <dgm:pt modelId="{3F893C83-686B-4533-AEEC-69BCD323E202}" type="pres">
      <dgm:prSet presAssocID="{50DBF807-FFFF-4675-B459-E10F08CBC2D4}" presName="Name0" presStyleCnt="0">
        <dgm:presLayoutVars>
          <dgm:dir/>
          <dgm:animLvl val="lvl"/>
          <dgm:resizeHandles val="exact"/>
        </dgm:presLayoutVars>
      </dgm:prSet>
      <dgm:spPr/>
    </dgm:pt>
    <dgm:pt modelId="{859BF492-F1AB-4BBF-A6DA-405FF3BC152E}" type="pres">
      <dgm:prSet presAssocID="{419784D6-E878-4334-B379-DD2F39DDB58A}" presName="composite" presStyleCnt="0"/>
      <dgm:spPr/>
    </dgm:pt>
    <dgm:pt modelId="{3F971633-B5AE-439E-A455-0ADD37EF9197}" type="pres">
      <dgm:prSet presAssocID="{419784D6-E878-4334-B379-DD2F39DDB58A}" presName="parTx" presStyleLbl="alignNode1" presStyleIdx="0" presStyleCnt="1">
        <dgm:presLayoutVars>
          <dgm:chMax val="0"/>
          <dgm:chPref val="0"/>
          <dgm:bulletEnabled val="1"/>
        </dgm:presLayoutVars>
      </dgm:prSet>
      <dgm:spPr/>
    </dgm:pt>
    <dgm:pt modelId="{EBE35788-DDA9-4871-BC70-9DBAFC38B2B1}" type="pres">
      <dgm:prSet presAssocID="{419784D6-E878-4334-B379-DD2F39DDB58A}" presName="desTx" presStyleLbl="alignAccFollowNode1" presStyleIdx="0" presStyleCnt="1">
        <dgm:presLayoutVars>
          <dgm:bulletEnabled val="1"/>
        </dgm:presLayoutVars>
      </dgm:prSet>
      <dgm:spPr/>
    </dgm:pt>
  </dgm:ptLst>
  <dgm:cxnLst>
    <dgm:cxn modelId="{EA35F812-1158-470E-B885-8B48D21BB938}" srcId="{419784D6-E878-4334-B379-DD2F39DDB58A}" destId="{B6066355-0394-4A39-A11C-83A85DCCAE5A}" srcOrd="0" destOrd="0" parTransId="{9B14DDBE-A19A-4DE3-AC96-12FE2CA4F54B}" sibTransId="{1BADE6FA-478F-402B-A34D-25BDEC08941C}"/>
    <dgm:cxn modelId="{61E65317-1C00-4344-959C-9ADFBD2E5A88}" type="presOf" srcId="{B6066355-0394-4A39-A11C-83A85DCCAE5A}" destId="{EBE35788-DDA9-4871-BC70-9DBAFC38B2B1}" srcOrd="0" destOrd="0" presId="urn:microsoft.com/office/officeart/2005/8/layout/hList1"/>
    <dgm:cxn modelId="{38C6E52B-CE31-462C-9936-F0DE98CC8C7C}" type="presOf" srcId="{50DBF807-FFFF-4675-B459-E10F08CBC2D4}" destId="{3F893C83-686B-4533-AEEC-69BCD323E202}" srcOrd="0" destOrd="0" presId="urn:microsoft.com/office/officeart/2005/8/layout/hList1"/>
    <dgm:cxn modelId="{1FF3C9B0-A2C2-407D-86AB-8D6913F52DB2}" type="presOf" srcId="{419784D6-E878-4334-B379-DD2F39DDB58A}" destId="{3F971633-B5AE-439E-A455-0ADD37EF9197}" srcOrd="0" destOrd="0" presId="urn:microsoft.com/office/officeart/2005/8/layout/hList1"/>
    <dgm:cxn modelId="{970DCCDB-E577-4DE2-B5D0-647552CCB49A}" srcId="{50DBF807-FFFF-4675-B459-E10F08CBC2D4}" destId="{419784D6-E878-4334-B379-DD2F39DDB58A}" srcOrd="0" destOrd="0" parTransId="{246A5DB2-A7D7-416D-A76F-36C711209892}" sibTransId="{FD1EA68A-8266-4892-AF10-916A1AAFFA49}"/>
    <dgm:cxn modelId="{8E2ADDE1-C119-465E-AD3F-C43E825AA3F9}" type="presParOf" srcId="{3F893C83-686B-4533-AEEC-69BCD323E202}" destId="{859BF492-F1AB-4BBF-A6DA-405FF3BC152E}" srcOrd="0" destOrd="0" presId="urn:microsoft.com/office/officeart/2005/8/layout/hList1"/>
    <dgm:cxn modelId="{701D0DAD-4EFE-4CAF-B5BB-CFE68D70D87A}" type="presParOf" srcId="{859BF492-F1AB-4BBF-A6DA-405FF3BC152E}" destId="{3F971633-B5AE-439E-A455-0ADD37EF9197}" srcOrd="0" destOrd="0" presId="urn:microsoft.com/office/officeart/2005/8/layout/hList1"/>
    <dgm:cxn modelId="{5B65323E-8042-4EAD-BFE1-8E28662B367B}" type="presParOf" srcId="{859BF492-F1AB-4BBF-A6DA-405FF3BC152E}" destId="{EBE35788-DDA9-4871-BC70-9DBAFC38B2B1}" srcOrd="1" destOrd="0" presId="urn:microsoft.com/office/officeart/2005/8/layout/hList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323D9E-32A9-4D0B-9957-1E98AE86810D}" type="doc">
      <dgm:prSet loTypeId="urn:microsoft.com/office/officeart/2005/8/layout/hList1" loCatId="list" qsTypeId="urn:microsoft.com/office/officeart/2005/8/quickstyle/simple1" qsCatId="simple" csTypeId="urn:microsoft.com/office/officeart/2005/8/colors/accent3_3" csCatId="accent3" phldr="1"/>
      <dgm:spPr/>
      <dgm:t>
        <a:bodyPr/>
        <a:lstStyle/>
        <a:p>
          <a:endParaRPr lang="en-US"/>
        </a:p>
      </dgm:t>
    </dgm:pt>
    <dgm:pt modelId="{EA45B21E-9282-420D-AA82-08CB09DE8DF9}">
      <dgm:prSet custT="1"/>
      <dgm:spPr/>
      <dgm:t>
        <a:bodyPr/>
        <a:lstStyle/>
        <a:p>
          <a:r>
            <a:rPr lang="en-US" sz="1000">
              <a:solidFill>
                <a:schemeClr val="bg2"/>
              </a:solidFill>
            </a:rPr>
            <a:t>output_file</a:t>
          </a:r>
        </a:p>
      </dgm:t>
    </dgm:pt>
    <dgm:pt modelId="{1C6F2D5C-DA48-4892-A333-B8D44F2A67D6}" type="parTrans" cxnId="{B844D39D-F88E-4DE6-82E7-717B83FAB41B}">
      <dgm:prSet/>
      <dgm:spPr/>
      <dgm:t>
        <a:bodyPr/>
        <a:lstStyle/>
        <a:p>
          <a:endParaRPr lang="en-US"/>
        </a:p>
      </dgm:t>
    </dgm:pt>
    <dgm:pt modelId="{64A156BA-DEDE-48C7-AF4C-67B8AE32395B}" type="sibTrans" cxnId="{B844D39D-F88E-4DE6-82E7-717B83FAB41B}">
      <dgm:prSet/>
      <dgm:spPr/>
      <dgm:t>
        <a:bodyPr/>
        <a:lstStyle/>
        <a:p>
          <a:endParaRPr lang="en-US"/>
        </a:p>
      </dgm:t>
    </dgm:pt>
    <dgm:pt modelId="{F08C7319-0ADE-441A-9010-70D3D8CE6907}">
      <dgm:prSet/>
      <dgm:spPr/>
      <dgm:t>
        <a:bodyPr/>
        <a:lstStyle/>
        <a:p>
          <a:r>
            <a:rPr lang="en-US"/>
            <a:t>Generated output file in excel sheet defining the NN structure and error (MAE)</a:t>
          </a:r>
        </a:p>
      </dgm:t>
    </dgm:pt>
    <dgm:pt modelId="{A7179B84-F839-40CD-96ED-7B17CCC81E20}" type="parTrans" cxnId="{26FFE717-CDBB-4196-8B39-9891100D2A45}">
      <dgm:prSet/>
      <dgm:spPr/>
      <dgm:t>
        <a:bodyPr/>
        <a:lstStyle/>
        <a:p>
          <a:endParaRPr lang="en-US"/>
        </a:p>
      </dgm:t>
    </dgm:pt>
    <dgm:pt modelId="{BA549238-C0EB-49A8-AF40-14E8937E4495}" type="sibTrans" cxnId="{26FFE717-CDBB-4196-8B39-9891100D2A45}">
      <dgm:prSet/>
      <dgm:spPr/>
      <dgm:t>
        <a:bodyPr/>
        <a:lstStyle/>
        <a:p>
          <a:endParaRPr lang="en-US"/>
        </a:p>
      </dgm:t>
    </dgm:pt>
    <dgm:pt modelId="{35EE6C38-626B-4410-9AC3-759B51346606}" type="pres">
      <dgm:prSet presAssocID="{8B323D9E-32A9-4D0B-9957-1E98AE86810D}" presName="Name0" presStyleCnt="0">
        <dgm:presLayoutVars>
          <dgm:dir/>
          <dgm:animLvl val="lvl"/>
          <dgm:resizeHandles val="exact"/>
        </dgm:presLayoutVars>
      </dgm:prSet>
      <dgm:spPr/>
    </dgm:pt>
    <dgm:pt modelId="{BA0C240C-00C7-445A-BC4B-524C67A5C654}" type="pres">
      <dgm:prSet presAssocID="{EA45B21E-9282-420D-AA82-08CB09DE8DF9}" presName="composite" presStyleCnt="0"/>
      <dgm:spPr/>
    </dgm:pt>
    <dgm:pt modelId="{5A1889BB-48B7-4F69-BBBE-572E218DF941}" type="pres">
      <dgm:prSet presAssocID="{EA45B21E-9282-420D-AA82-08CB09DE8DF9}" presName="parTx" presStyleLbl="alignNode1" presStyleIdx="0" presStyleCnt="1">
        <dgm:presLayoutVars>
          <dgm:chMax val="0"/>
          <dgm:chPref val="0"/>
          <dgm:bulletEnabled val="1"/>
        </dgm:presLayoutVars>
      </dgm:prSet>
      <dgm:spPr/>
    </dgm:pt>
    <dgm:pt modelId="{DE56540B-FC57-4175-ABF9-14E42B9B6BB5}" type="pres">
      <dgm:prSet presAssocID="{EA45B21E-9282-420D-AA82-08CB09DE8DF9}" presName="desTx" presStyleLbl="alignAccFollowNode1" presStyleIdx="0" presStyleCnt="1">
        <dgm:presLayoutVars>
          <dgm:bulletEnabled val="1"/>
        </dgm:presLayoutVars>
      </dgm:prSet>
      <dgm:spPr/>
    </dgm:pt>
  </dgm:ptLst>
  <dgm:cxnLst>
    <dgm:cxn modelId="{F528E00D-629D-4ABE-B5F6-2A9EA288A80F}" type="presOf" srcId="{8B323D9E-32A9-4D0B-9957-1E98AE86810D}" destId="{35EE6C38-626B-4410-9AC3-759B51346606}" srcOrd="0" destOrd="0" presId="urn:microsoft.com/office/officeart/2005/8/layout/hList1"/>
    <dgm:cxn modelId="{26FFE717-CDBB-4196-8B39-9891100D2A45}" srcId="{EA45B21E-9282-420D-AA82-08CB09DE8DF9}" destId="{F08C7319-0ADE-441A-9010-70D3D8CE6907}" srcOrd="0" destOrd="0" parTransId="{A7179B84-F839-40CD-96ED-7B17CCC81E20}" sibTransId="{BA549238-C0EB-49A8-AF40-14E8937E4495}"/>
    <dgm:cxn modelId="{D80BA12F-A115-4364-8E1F-3C9997AE9556}" type="presOf" srcId="{EA45B21E-9282-420D-AA82-08CB09DE8DF9}" destId="{5A1889BB-48B7-4F69-BBBE-572E218DF941}" srcOrd="0" destOrd="0" presId="urn:microsoft.com/office/officeart/2005/8/layout/hList1"/>
    <dgm:cxn modelId="{B844D39D-F88E-4DE6-82E7-717B83FAB41B}" srcId="{8B323D9E-32A9-4D0B-9957-1E98AE86810D}" destId="{EA45B21E-9282-420D-AA82-08CB09DE8DF9}" srcOrd="0" destOrd="0" parTransId="{1C6F2D5C-DA48-4892-A333-B8D44F2A67D6}" sibTransId="{64A156BA-DEDE-48C7-AF4C-67B8AE32395B}"/>
    <dgm:cxn modelId="{08F7ABB5-ABC4-4088-B5D2-786F229B6362}" type="presOf" srcId="{F08C7319-0ADE-441A-9010-70D3D8CE6907}" destId="{DE56540B-FC57-4175-ABF9-14E42B9B6BB5}" srcOrd="0" destOrd="0" presId="urn:microsoft.com/office/officeart/2005/8/layout/hList1"/>
    <dgm:cxn modelId="{096E4C8A-EB43-40F2-8CE2-F13599326D81}" type="presParOf" srcId="{35EE6C38-626B-4410-9AC3-759B51346606}" destId="{BA0C240C-00C7-445A-BC4B-524C67A5C654}" srcOrd="0" destOrd="0" presId="urn:microsoft.com/office/officeart/2005/8/layout/hList1"/>
    <dgm:cxn modelId="{8DFF84BD-67A8-4ED3-87FC-D7A140986098}" type="presParOf" srcId="{BA0C240C-00C7-445A-BC4B-524C67A5C654}" destId="{5A1889BB-48B7-4F69-BBBE-572E218DF941}" srcOrd="0" destOrd="0" presId="urn:microsoft.com/office/officeart/2005/8/layout/hList1"/>
    <dgm:cxn modelId="{6DAC6E51-5811-432B-851E-AB4F499D15F8}" type="presParOf" srcId="{BA0C240C-00C7-445A-BC4B-524C67A5C654}" destId="{DE56540B-FC57-4175-ABF9-14E42B9B6BB5}" srcOrd="1" destOrd="0" presId="urn:microsoft.com/office/officeart/2005/8/layout/hList1"/>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889BB-48B7-4F69-BBBE-572E218DF941}">
      <dsp:nvSpPr>
        <dsp:cNvPr id="0" name=""/>
        <dsp:cNvSpPr/>
      </dsp:nvSpPr>
      <dsp:spPr>
        <a:xfrm>
          <a:off x="0" y="124070"/>
          <a:ext cx="2558642" cy="259200"/>
        </a:xfrm>
        <a:prstGeom prst="rect">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Data_preprocessing</a:t>
          </a:r>
        </a:p>
      </dsp:txBody>
      <dsp:txXfrm>
        <a:off x="0" y="124070"/>
        <a:ext cx="2558642" cy="259200"/>
      </dsp:txXfrm>
    </dsp:sp>
    <dsp:sp modelId="{DE56540B-FC57-4175-ABF9-14E42B9B6BB5}">
      <dsp:nvSpPr>
        <dsp:cNvPr id="0" name=""/>
        <dsp:cNvSpPr/>
      </dsp:nvSpPr>
      <dsp:spPr>
        <a:xfrm>
          <a:off x="0" y="383270"/>
          <a:ext cx="2558642" cy="518805"/>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kern="1200"/>
            <a:t>Separates the labels (Inputs) and the outputs.</a:t>
          </a:r>
        </a:p>
        <a:p>
          <a:pPr marL="57150" lvl="1" indent="-57150" algn="l" defTabSz="400050">
            <a:lnSpc>
              <a:spcPct val="90000"/>
            </a:lnSpc>
            <a:spcBef>
              <a:spcPct val="0"/>
            </a:spcBef>
            <a:spcAft>
              <a:spcPct val="15000"/>
            </a:spcAft>
            <a:buChar char="•"/>
          </a:pPr>
          <a:r>
            <a:rPr lang="en-US" sz="900" kern="1200"/>
            <a:t>Takes log power 10 of Idoff and Isoff values.</a:t>
          </a:r>
        </a:p>
        <a:p>
          <a:pPr marL="57150" lvl="1" indent="-57150" algn="l" defTabSz="400050">
            <a:lnSpc>
              <a:spcPct val="90000"/>
            </a:lnSpc>
            <a:spcBef>
              <a:spcPct val="0"/>
            </a:spcBef>
            <a:spcAft>
              <a:spcPct val="15000"/>
            </a:spcAft>
            <a:buChar char="•"/>
          </a:pPr>
          <a:r>
            <a:rPr lang="en-US" sz="900" kern="1200"/>
            <a:t>Splits the data into training and testing data.</a:t>
          </a:r>
        </a:p>
      </dsp:txBody>
      <dsp:txXfrm>
        <a:off x="0" y="383270"/>
        <a:ext cx="2558642" cy="5188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971633-B5AE-439E-A455-0ADD37EF9197}">
      <dsp:nvSpPr>
        <dsp:cNvPr id="0" name=""/>
        <dsp:cNvSpPr/>
      </dsp:nvSpPr>
      <dsp:spPr>
        <a:xfrm>
          <a:off x="0" y="10276"/>
          <a:ext cx="2682536" cy="230400"/>
        </a:xfrm>
        <a:prstGeom prst="rect">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neural_network_structure</a:t>
          </a:r>
        </a:p>
      </dsp:txBody>
      <dsp:txXfrm>
        <a:off x="0" y="10276"/>
        <a:ext cx="2682536" cy="230400"/>
      </dsp:txXfrm>
    </dsp:sp>
    <dsp:sp modelId="{EBE35788-DDA9-4871-BC70-9DBAFC38B2B1}">
      <dsp:nvSpPr>
        <dsp:cNvPr id="0" name=""/>
        <dsp:cNvSpPr/>
      </dsp:nvSpPr>
      <dsp:spPr>
        <a:xfrm>
          <a:off x="0" y="187943"/>
          <a:ext cx="2682536" cy="764267"/>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672" tIns="42672" rIns="56896" bIns="64008" numCol="1" spcCol="1270" anchor="t" anchorCtr="0">
          <a:noAutofit/>
        </a:bodyPr>
        <a:lstStyle/>
        <a:p>
          <a:pPr marL="57150" lvl="1" indent="-57150" algn="l" defTabSz="355600">
            <a:lnSpc>
              <a:spcPct val="90000"/>
            </a:lnSpc>
            <a:spcBef>
              <a:spcPct val="0"/>
            </a:spcBef>
            <a:spcAft>
              <a:spcPct val="15000"/>
            </a:spcAft>
            <a:buChar char="•"/>
          </a:pPr>
          <a:r>
            <a:rPr lang="en-US" sz="800" kern="1200"/>
            <a:t>Configures the structure of our model based on the defined ranges for number of hidden layers and neurons.</a:t>
          </a:r>
        </a:p>
        <a:p>
          <a:pPr marL="57150" lvl="1" indent="-57150" algn="l" defTabSz="355600">
            <a:lnSpc>
              <a:spcPct val="90000"/>
            </a:lnSpc>
            <a:spcBef>
              <a:spcPct val="0"/>
            </a:spcBef>
            <a:spcAft>
              <a:spcPct val="15000"/>
            </a:spcAft>
            <a:buChar char="•"/>
          </a:pPr>
          <a:r>
            <a:rPr lang="en-US" sz="800" kern="1200"/>
            <a:t>Defines the activation and loss function as well as the metrics.</a:t>
          </a:r>
        </a:p>
      </dsp:txBody>
      <dsp:txXfrm>
        <a:off x="0" y="187943"/>
        <a:ext cx="2682536" cy="7642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889BB-48B7-4F69-BBBE-572E218DF941}">
      <dsp:nvSpPr>
        <dsp:cNvPr id="0" name=""/>
        <dsp:cNvSpPr/>
      </dsp:nvSpPr>
      <dsp:spPr>
        <a:xfrm>
          <a:off x="0" y="2875"/>
          <a:ext cx="1600937" cy="288000"/>
        </a:xfrm>
        <a:prstGeom prst="rect">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data_import_and_shuffle</a:t>
          </a:r>
        </a:p>
      </dsp:txBody>
      <dsp:txXfrm>
        <a:off x="0" y="2875"/>
        <a:ext cx="1600937" cy="288000"/>
      </dsp:txXfrm>
    </dsp:sp>
    <dsp:sp modelId="{DE56540B-FC57-4175-ABF9-14E42B9B6BB5}">
      <dsp:nvSpPr>
        <dsp:cNvPr id="0" name=""/>
        <dsp:cNvSpPr/>
      </dsp:nvSpPr>
      <dsp:spPr>
        <a:xfrm>
          <a:off x="0" y="290875"/>
          <a:ext cx="1600937" cy="590174"/>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a:t>Imports the TCAD data and shuffles the order</a:t>
          </a:r>
        </a:p>
      </dsp:txBody>
      <dsp:txXfrm>
        <a:off x="0" y="290875"/>
        <a:ext cx="1600937" cy="5901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971633-B5AE-439E-A455-0ADD37EF9197}">
      <dsp:nvSpPr>
        <dsp:cNvPr id="0" name=""/>
        <dsp:cNvSpPr/>
      </dsp:nvSpPr>
      <dsp:spPr>
        <a:xfrm>
          <a:off x="0" y="5445"/>
          <a:ext cx="2682536" cy="288000"/>
        </a:xfrm>
        <a:prstGeom prst="rect">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check_for_repitition</a:t>
          </a:r>
        </a:p>
      </dsp:txBody>
      <dsp:txXfrm>
        <a:off x="0" y="5445"/>
        <a:ext cx="2682536" cy="288000"/>
      </dsp:txXfrm>
    </dsp:sp>
    <dsp:sp modelId="{EBE35788-DDA9-4871-BC70-9DBAFC38B2B1}">
      <dsp:nvSpPr>
        <dsp:cNvPr id="0" name=""/>
        <dsp:cNvSpPr/>
      </dsp:nvSpPr>
      <dsp:spPr>
        <a:xfrm>
          <a:off x="0" y="293445"/>
          <a:ext cx="2682536" cy="672524"/>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a:t>Checks the NN structure for repetition. If the structure already exists , it recalls the neural_network_structure method until no repetition exists.</a:t>
          </a:r>
        </a:p>
      </dsp:txBody>
      <dsp:txXfrm>
        <a:off x="0" y="293445"/>
        <a:ext cx="2682536" cy="6725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971633-B5AE-439E-A455-0ADD37EF9197}">
      <dsp:nvSpPr>
        <dsp:cNvPr id="0" name=""/>
        <dsp:cNvSpPr/>
      </dsp:nvSpPr>
      <dsp:spPr>
        <a:xfrm>
          <a:off x="0" y="30029"/>
          <a:ext cx="2682536" cy="456515"/>
        </a:xfrm>
        <a:prstGeom prst="rect">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training_neural_network</a:t>
          </a:r>
        </a:p>
      </dsp:txBody>
      <dsp:txXfrm>
        <a:off x="0" y="30029"/>
        <a:ext cx="2682536" cy="456515"/>
      </dsp:txXfrm>
    </dsp:sp>
    <dsp:sp modelId="{EBE35788-DDA9-4871-BC70-9DBAFC38B2B1}">
      <dsp:nvSpPr>
        <dsp:cNvPr id="0" name=""/>
        <dsp:cNvSpPr/>
      </dsp:nvSpPr>
      <dsp:spPr>
        <a:xfrm>
          <a:off x="0" y="375107"/>
          <a:ext cx="2682536" cy="566279"/>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a:t>Trains the NN on the defined structure for the defined number of epochs.</a:t>
          </a:r>
        </a:p>
      </dsp:txBody>
      <dsp:txXfrm>
        <a:off x="0" y="375107"/>
        <a:ext cx="2682536" cy="5662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971633-B5AE-439E-A455-0ADD37EF9197}">
      <dsp:nvSpPr>
        <dsp:cNvPr id="0" name=""/>
        <dsp:cNvSpPr/>
      </dsp:nvSpPr>
      <dsp:spPr>
        <a:xfrm>
          <a:off x="0" y="13028"/>
          <a:ext cx="2682536" cy="374400"/>
        </a:xfrm>
        <a:prstGeom prst="rect">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evaluate_model</a:t>
          </a:r>
        </a:p>
      </dsp:txBody>
      <dsp:txXfrm>
        <a:off x="0" y="13028"/>
        <a:ext cx="2682536" cy="374400"/>
      </dsp:txXfrm>
    </dsp:sp>
    <dsp:sp modelId="{EBE35788-DDA9-4871-BC70-9DBAFC38B2B1}">
      <dsp:nvSpPr>
        <dsp:cNvPr id="0" name=""/>
        <dsp:cNvSpPr/>
      </dsp:nvSpPr>
      <dsp:spPr>
        <a:xfrm>
          <a:off x="0" y="387428"/>
          <a:ext cx="2682536" cy="57096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Measures the loss (MAE) of the trained neural network.</a:t>
          </a:r>
        </a:p>
      </dsp:txBody>
      <dsp:txXfrm>
        <a:off x="0" y="387428"/>
        <a:ext cx="2682536" cy="5709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889BB-48B7-4F69-BBBE-572E218DF941}">
      <dsp:nvSpPr>
        <dsp:cNvPr id="0" name=""/>
        <dsp:cNvSpPr/>
      </dsp:nvSpPr>
      <dsp:spPr>
        <a:xfrm>
          <a:off x="0" y="25971"/>
          <a:ext cx="1408723" cy="230400"/>
        </a:xfrm>
        <a:prstGeom prst="rect">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output_file</a:t>
          </a:r>
        </a:p>
      </dsp:txBody>
      <dsp:txXfrm>
        <a:off x="0" y="25971"/>
        <a:ext cx="1408723" cy="230400"/>
      </dsp:txXfrm>
    </dsp:sp>
    <dsp:sp modelId="{DE56540B-FC57-4175-ABF9-14E42B9B6BB5}">
      <dsp:nvSpPr>
        <dsp:cNvPr id="0" name=""/>
        <dsp:cNvSpPr/>
      </dsp:nvSpPr>
      <dsp:spPr>
        <a:xfrm>
          <a:off x="0" y="256372"/>
          <a:ext cx="1408723" cy="42822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672" tIns="42672" rIns="56896" bIns="64008" numCol="1" spcCol="1270" anchor="t" anchorCtr="0">
          <a:noAutofit/>
        </a:bodyPr>
        <a:lstStyle/>
        <a:p>
          <a:pPr marL="57150" lvl="1" indent="-57150" algn="l" defTabSz="355600">
            <a:lnSpc>
              <a:spcPct val="90000"/>
            </a:lnSpc>
            <a:spcBef>
              <a:spcPct val="0"/>
            </a:spcBef>
            <a:spcAft>
              <a:spcPct val="15000"/>
            </a:spcAft>
            <a:buChar char="•"/>
          </a:pPr>
          <a:r>
            <a:rPr lang="en-US" sz="800" kern="1200"/>
            <a:t>Generated output file in excel sheet defining the NN structure and error (MAE)</a:t>
          </a:r>
        </a:p>
      </dsp:txBody>
      <dsp:txXfrm>
        <a:off x="0" y="256372"/>
        <a:ext cx="1408723" cy="42822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9ACB22C-EE81-467A-AE64-5463494F8A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1055E8C-578F-2400-8D0D-E0ACEB8CFE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2E8360-B377-458C-A91D-12C41016825F}" type="datetimeFigureOut">
              <a:rPr lang="en-US"/>
              <a:t>1/4/2024</a:t>
            </a:fld>
            <a:endParaRPr/>
          </a:p>
        </p:txBody>
      </p:sp>
      <p:sp>
        <p:nvSpPr>
          <p:cNvPr id="4" name="Footer Placeholder 3">
            <a:extLst>
              <a:ext uri="{FF2B5EF4-FFF2-40B4-BE49-F238E27FC236}">
                <a16:creationId xmlns:a16="http://schemas.microsoft.com/office/drawing/2014/main" id="{55D17C6B-E507-7C3C-D3FE-D5A8CC07B8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id="{32AD5A85-D73C-86BF-1175-F958F9B571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6C1C62-5AD8-48D8-AB12-073389CC60B8}" type="slidenum">
              <a:rPr/>
              <a:t>‹#›</a:t>
            </a:fld>
            <a:endParaRPr/>
          </a:p>
        </p:txBody>
      </p:sp>
    </p:spTree>
    <p:extLst>
      <p:ext uri="{BB962C8B-B14F-4D97-AF65-F5344CB8AC3E}">
        <p14:creationId xmlns:p14="http://schemas.microsoft.com/office/powerpoint/2010/main" val="3762877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A1F4C2-F866-4CD4-AC46-422A5266E071}" type="datetimeFigureOut">
              <a:rPr lang="en-US"/>
              <a:t>1/4/2024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a:p>
            <a:pPr lvl="5"/>
            <a:r>
              <a:t>Six</a:t>
            </a:r>
          </a:p>
          <a:p>
            <a:pPr lvl="6"/>
            <a:r>
              <a:t>Seven</a:t>
            </a:r>
          </a:p>
          <a:p>
            <a:pPr lvl="7"/>
            <a:r>
              <a:t>Eight</a:t>
            </a:r>
          </a:p>
          <a:p>
            <a:pPr lvl="8"/>
            <a:r>
              <a:t>Nine</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DE11E7-C1BF-4B1C-B089-4AC964A4FDF7}" type="slidenum">
              <a:rPr/>
              <a:t>‹#›</a:t>
            </a:fld>
            <a:endParaRPr/>
          </a:p>
        </p:txBody>
      </p:sp>
    </p:spTree>
    <p:extLst>
      <p:ext uri="{BB962C8B-B14F-4D97-AF65-F5344CB8AC3E}">
        <p14:creationId xmlns:p14="http://schemas.microsoft.com/office/powerpoint/2010/main" val="4270529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Neurons hold and transfer information between each other and also from one layer to the other</a:t>
            </a:r>
          </a:p>
        </p:txBody>
      </p:sp>
      <p:sp>
        <p:nvSpPr>
          <p:cNvPr id="4" name="Slide Number Placeholder 3"/>
          <p:cNvSpPr>
            <a:spLocks noGrp="1"/>
          </p:cNvSpPr>
          <p:nvPr>
            <p:ph type="sldNum" sz="quarter" idx="5"/>
          </p:nvPr>
        </p:nvSpPr>
        <p:spPr/>
        <p:txBody>
          <a:bodyPr/>
          <a:lstStyle/>
          <a:p>
            <a:fld id="{31DE11E7-C1BF-4B1C-B089-4AC964A4FDF7}" type="slidenum">
              <a:rPr lang="en-US" smtClean="0"/>
              <a:t>2</a:t>
            </a:fld>
            <a:endParaRPr lang="en-US"/>
          </a:p>
        </p:txBody>
      </p:sp>
    </p:spTree>
    <p:extLst>
      <p:ext uri="{BB962C8B-B14F-4D97-AF65-F5344CB8AC3E}">
        <p14:creationId xmlns:p14="http://schemas.microsoft.com/office/powerpoint/2010/main" val="3998299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14</a:t>
            </a:fld>
            <a:endParaRPr lang="en-US"/>
          </a:p>
        </p:txBody>
      </p:sp>
    </p:spTree>
    <p:extLst>
      <p:ext uri="{BB962C8B-B14F-4D97-AF65-F5344CB8AC3E}">
        <p14:creationId xmlns:p14="http://schemas.microsoft.com/office/powerpoint/2010/main" val="2838744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15</a:t>
            </a:fld>
            <a:endParaRPr lang="en-US"/>
          </a:p>
        </p:txBody>
      </p:sp>
    </p:spTree>
    <p:extLst>
      <p:ext uri="{BB962C8B-B14F-4D97-AF65-F5344CB8AC3E}">
        <p14:creationId xmlns:p14="http://schemas.microsoft.com/office/powerpoint/2010/main" val="362236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FEATURE MANIPULATION, MENTIONING THAT WE REDUCED/INCREASED THE NUMBER OF FEATURES WHILE IMPLEMENTING TRANSFER LEARNING.</a:t>
            </a:r>
          </a:p>
        </p:txBody>
      </p:sp>
      <p:sp>
        <p:nvSpPr>
          <p:cNvPr id="4" name="Slide Number Placeholder 3"/>
          <p:cNvSpPr>
            <a:spLocks noGrp="1"/>
          </p:cNvSpPr>
          <p:nvPr>
            <p:ph type="sldNum" sz="quarter" idx="5"/>
          </p:nvPr>
        </p:nvSpPr>
        <p:spPr/>
        <p:txBody>
          <a:bodyPr/>
          <a:lstStyle/>
          <a:p>
            <a:fld id="{31DE11E7-C1BF-4B1C-B089-4AC964A4FDF7}" type="slidenum">
              <a:rPr lang="en-US" smtClean="0"/>
              <a:t>21</a:t>
            </a:fld>
            <a:endParaRPr lang="en-US"/>
          </a:p>
        </p:txBody>
      </p:sp>
    </p:spTree>
    <p:extLst>
      <p:ext uri="{BB962C8B-B14F-4D97-AF65-F5344CB8AC3E}">
        <p14:creationId xmlns:p14="http://schemas.microsoft.com/office/powerpoint/2010/main" val="603219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shapley values correlated with the feature’s scaled value.</a:t>
            </a:r>
          </a:p>
        </p:txBody>
      </p:sp>
      <p:sp>
        <p:nvSpPr>
          <p:cNvPr id="4" name="Slide Number Placeholder 3"/>
          <p:cNvSpPr>
            <a:spLocks noGrp="1"/>
          </p:cNvSpPr>
          <p:nvPr>
            <p:ph type="sldNum" sz="quarter" idx="5"/>
          </p:nvPr>
        </p:nvSpPr>
        <p:spPr/>
        <p:txBody>
          <a:bodyPr/>
          <a:lstStyle/>
          <a:p>
            <a:fld id="{31DE11E7-C1BF-4B1C-B089-4AC964A4FDF7}" type="slidenum">
              <a:rPr lang="en-US" smtClean="0"/>
              <a:t>33</a:t>
            </a:fld>
            <a:endParaRPr lang="en-US"/>
          </a:p>
        </p:txBody>
      </p:sp>
    </p:spTree>
    <p:extLst>
      <p:ext uri="{BB962C8B-B14F-4D97-AF65-F5344CB8AC3E}">
        <p14:creationId xmlns:p14="http://schemas.microsoft.com/office/powerpoint/2010/main" val="1648063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40</a:t>
            </a:fld>
            <a:endParaRPr lang="en-US"/>
          </a:p>
        </p:txBody>
      </p:sp>
    </p:spTree>
    <p:extLst>
      <p:ext uri="{BB962C8B-B14F-4D97-AF65-F5344CB8AC3E}">
        <p14:creationId xmlns:p14="http://schemas.microsoft.com/office/powerpoint/2010/main" val="745335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41</a:t>
            </a:fld>
            <a:endParaRPr lang="en-US"/>
          </a:p>
        </p:txBody>
      </p:sp>
    </p:spTree>
    <p:extLst>
      <p:ext uri="{BB962C8B-B14F-4D97-AF65-F5344CB8AC3E}">
        <p14:creationId xmlns:p14="http://schemas.microsoft.com/office/powerpoint/2010/main" val="1189798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42</a:t>
            </a:fld>
            <a:endParaRPr lang="en-US"/>
          </a:p>
        </p:txBody>
      </p:sp>
    </p:spTree>
    <p:extLst>
      <p:ext uri="{BB962C8B-B14F-4D97-AF65-F5344CB8AC3E}">
        <p14:creationId xmlns:p14="http://schemas.microsoft.com/office/powerpoint/2010/main" val="2385824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43</a:t>
            </a:fld>
            <a:endParaRPr lang="en-US"/>
          </a:p>
        </p:txBody>
      </p:sp>
    </p:spTree>
    <p:extLst>
      <p:ext uri="{BB962C8B-B14F-4D97-AF65-F5344CB8AC3E}">
        <p14:creationId xmlns:p14="http://schemas.microsoft.com/office/powerpoint/2010/main" val="875065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44</a:t>
            </a:fld>
            <a:endParaRPr lang="en-US"/>
          </a:p>
        </p:txBody>
      </p:sp>
    </p:spTree>
    <p:extLst>
      <p:ext uri="{BB962C8B-B14F-4D97-AF65-F5344CB8AC3E}">
        <p14:creationId xmlns:p14="http://schemas.microsoft.com/office/powerpoint/2010/main" val="3079711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Change vector positions, 2</a:t>
            </a:r>
            <a:r>
              <a:rPr lang="en-US" sz="1200" baseline="30000" dirty="0">
                <a:solidFill>
                  <a:srgbClr val="FF0000"/>
                </a:solidFill>
              </a:rPr>
              <a:t>nd</a:t>
            </a:r>
            <a:r>
              <a:rPr lang="en-US" sz="1200" dirty="0">
                <a:solidFill>
                  <a:srgbClr val="FF0000"/>
                </a:solidFill>
              </a:rPr>
              <a:t> vector (should be in 1</a:t>
            </a:r>
            <a:r>
              <a:rPr lang="en-US" sz="1200" baseline="30000" dirty="0">
                <a:solidFill>
                  <a:srgbClr val="FF0000"/>
                </a:solidFill>
              </a:rPr>
              <a:t>st</a:t>
            </a:r>
            <a:r>
              <a:rPr lang="en-US" sz="1200" dirty="0">
                <a:solidFill>
                  <a:srgbClr val="FF0000"/>
                </a:solidFill>
              </a:rPr>
              <a:t> place) should be transposed</a:t>
            </a:r>
          </a:p>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45</a:t>
            </a:fld>
            <a:endParaRPr lang="en-US"/>
          </a:p>
        </p:txBody>
      </p:sp>
    </p:spTree>
    <p:extLst>
      <p:ext uri="{BB962C8B-B14F-4D97-AF65-F5344CB8AC3E}">
        <p14:creationId xmlns:p14="http://schemas.microsoft.com/office/powerpoint/2010/main" val="3111854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the model to tell us what is the best configuration for a given dataset.</a:t>
            </a:r>
          </a:p>
        </p:txBody>
      </p:sp>
      <p:sp>
        <p:nvSpPr>
          <p:cNvPr id="4" name="Slide Number Placeholder 3"/>
          <p:cNvSpPr>
            <a:spLocks noGrp="1"/>
          </p:cNvSpPr>
          <p:nvPr>
            <p:ph type="sldNum" sz="quarter" idx="5"/>
          </p:nvPr>
        </p:nvSpPr>
        <p:spPr/>
        <p:txBody>
          <a:bodyPr/>
          <a:lstStyle/>
          <a:p>
            <a:fld id="{31DE11E7-C1BF-4B1C-B089-4AC964A4FDF7}" type="slidenum">
              <a:rPr lang="en-US" smtClean="0"/>
              <a:t>4</a:t>
            </a:fld>
            <a:endParaRPr lang="en-US"/>
          </a:p>
        </p:txBody>
      </p:sp>
    </p:spTree>
    <p:extLst>
      <p:ext uri="{BB962C8B-B14F-4D97-AF65-F5344CB8AC3E}">
        <p14:creationId xmlns:p14="http://schemas.microsoft.com/office/powerpoint/2010/main" val="2811984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Change vector positions, 2</a:t>
            </a:r>
            <a:r>
              <a:rPr lang="en-US" sz="1200" baseline="30000" dirty="0">
                <a:solidFill>
                  <a:srgbClr val="FF0000"/>
                </a:solidFill>
              </a:rPr>
              <a:t>nd</a:t>
            </a:r>
            <a:r>
              <a:rPr lang="en-US" sz="1200" dirty="0">
                <a:solidFill>
                  <a:srgbClr val="FF0000"/>
                </a:solidFill>
              </a:rPr>
              <a:t> vector (should be in 1</a:t>
            </a:r>
            <a:r>
              <a:rPr lang="en-US" sz="1200" baseline="30000" dirty="0">
                <a:solidFill>
                  <a:srgbClr val="FF0000"/>
                </a:solidFill>
              </a:rPr>
              <a:t>st</a:t>
            </a:r>
            <a:r>
              <a:rPr lang="en-US" sz="1200" dirty="0">
                <a:solidFill>
                  <a:srgbClr val="FF0000"/>
                </a:solidFill>
              </a:rPr>
              <a:t> place) should be transposed</a:t>
            </a:r>
          </a:p>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46</a:t>
            </a:fld>
            <a:endParaRPr lang="en-US"/>
          </a:p>
        </p:txBody>
      </p:sp>
    </p:spTree>
    <p:extLst>
      <p:ext uri="{BB962C8B-B14F-4D97-AF65-F5344CB8AC3E}">
        <p14:creationId xmlns:p14="http://schemas.microsoft.com/office/powerpoint/2010/main" val="2274793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Change vector positions, 2</a:t>
            </a:r>
            <a:r>
              <a:rPr lang="en-US" sz="1200" baseline="30000" dirty="0">
                <a:solidFill>
                  <a:srgbClr val="FF0000"/>
                </a:solidFill>
              </a:rPr>
              <a:t>nd</a:t>
            </a:r>
            <a:r>
              <a:rPr lang="en-US" sz="1200" dirty="0">
                <a:solidFill>
                  <a:srgbClr val="FF0000"/>
                </a:solidFill>
              </a:rPr>
              <a:t> vector (should be in 1</a:t>
            </a:r>
            <a:r>
              <a:rPr lang="en-US" sz="1200" baseline="30000" dirty="0">
                <a:solidFill>
                  <a:srgbClr val="FF0000"/>
                </a:solidFill>
              </a:rPr>
              <a:t>st</a:t>
            </a:r>
            <a:r>
              <a:rPr lang="en-US" sz="1200" dirty="0">
                <a:solidFill>
                  <a:srgbClr val="FF0000"/>
                </a:solidFill>
              </a:rPr>
              <a:t> place) should be transposed</a:t>
            </a:r>
          </a:p>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47</a:t>
            </a:fld>
            <a:endParaRPr lang="en-US"/>
          </a:p>
        </p:txBody>
      </p:sp>
    </p:spTree>
    <p:extLst>
      <p:ext uri="{BB962C8B-B14F-4D97-AF65-F5344CB8AC3E}">
        <p14:creationId xmlns:p14="http://schemas.microsoft.com/office/powerpoint/2010/main" val="232543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Change vector positions, 2</a:t>
            </a:r>
            <a:r>
              <a:rPr lang="en-US" sz="1200" baseline="30000" dirty="0">
                <a:solidFill>
                  <a:srgbClr val="FF0000"/>
                </a:solidFill>
              </a:rPr>
              <a:t>nd</a:t>
            </a:r>
            <a:r>
              <a:rPr lang="en-US" sz="1200" dirty="0">
                <a:solidFill>
                  <a:srgbClr val="FF0000"/>
                </a:solidFill>
              </a:rPr>
              <a:t> vector (should be in 1</a:t>
            </a:r>
            <a:r>
              <a:rPr lang="en-US" sz="1200" baseline="30000" dirty="0">
                <a:solidFill>
                  <a:srgbClr val="FF0000"/>
                </a:solidFill>
              </a:rPr>
              <a:t>st</a:t>
            </a:r>
            <a:r>
              <a:rPr lang="en-US" sz="1200" dirty="0">
                <a:solidFill>
                  <a:srgbClr val="FF0000"/>
                </a:solidFill>
              </a:rPr>
              <a:t> place) should be transposed</a:t>
            </a:r>
          </a:p>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48</a:t>
            </a:fld>
            <a:endParaRPr lang="en-US"/>
          </a:p>
        </p:txBody>
      </p:sp>
    </p:spTree>
    <p:extLst>
      <p:ext uri="{BB962C8B-B14F-4D97-AF65-F5344CB8AC3E}">
        <p14:creationId xmlns:p14="http://schemas.microsoft.com/office/powerpoint/2010/main" val="1725046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49</a:t>
            </a:fld>
            <a:endParaRPr lang="en-US"/>
          </a:p>
        </p:txBody>
      </p:sp>
    </p:spTree>
    <p:extLst>
      <p:ext uri="{BB962C8B-B14F-4D97-AF65-F5344CB8AC3E}">
        <p14:creationId xmlns:p14="http://schemas.microsoft.com/office/powerpoint/2010/main" val="2275548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50</a:t>
            </a:fld>
            <a:endParaRPr lang="en-US"/>
          </a:p>
        </p:txBody>
      </p:sp>
    </p:spTree>
    <p:extLst>
      <p:ext uri="{BB962C8B-B14F-4D97-AF65-F5344CB8AC3E}">
        <p14:creationId xmlns:p14="http://schemas.microsoft.com/office/powerpoint/2010/main" val="4096305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51</a:t>
            </a:fld>
            <a:endParaRPr lang="en-US"/>
          </a:p>
        </p:txBody>
      </p:sp>
    </p:spTree>
    <p:extLst>
      <p:ext uri="{BB962C8B-B14F-4D97-AF65-F5344CB8AC3E}">
        <p14:creationId xmlns:p14="http://schemas.microsoft.com/office/powerpoint/2010/main" val="798462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physics from the previous model, re calibrate with the new layers,</a:t>
            </a:r>
          </a:p>
          <a:p>
            <a:r>
              <a:rPr lang="en-US" dirty="0"/>
              <a:t>The order of inputs variables is important. If there are a lot of changes in the input layer, then transfer learning will not work.</a:t>
            </a:r>
          </a:p>
        </p:txBody>
      </p:sp>
      <p:sp>
        <p:nvSpPr>
          <p:cNvPr id="4" name="Slide Number Placeholder 3"/>
          <p:cNvSpPr>
            <a:spLocks noGrp="1"/>
          </p:cNvSpPr>
          <p:nvPr>
            <p:ph type="sldNum" sz="quarter" idx="5"/>
          </p:nvPr>
        </p:nvSpPr>
        <p:spPr/>
        <p:txBody>
          <a:bodyPr/>
          <a:lstStyle/>
          <a:p>
            <a:fld id="{31DE11E7-C1BF-4B1C-B089-4AC964A4FDF7}" type="slidenum">
              <a:rPr lang="en-US" smtClean="0"/>
              <a:t>52</a:t>
            </a:fld>
            <a:endParaRPr lang="en-US"/>
          </a:p>
        </p:txBody>
      </p:sp>
    </p:spTree>
    <p:extLst>
      <p:ext uri="{BB962C8B-B14F-4D97-AF65-F5344CB8AC3E}">
        <p14:creationId xmlns:p14="http://schemas.microsoft.com/office/powerpoint/2010/main" val="45461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53</a:t>
            </a:fld>
            <a:endParaRPr lang="en-US"/>
          </a:p>
        </p:txBody>
      </p:sp>
    </p:spTree>
    <p:extLst>
      <p:ext uri="{BB962C8B-B14F-4D97-AF65-F5344CB8AC3E}">
        <p14:creationId xmlns:p14="http://schemas.microsoft.com/office/powerpoint/2010/main" val="3497403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54</a:t>
            </a:fld>
            <a:endParaRPr lang="en-US"/>
          </a:p>
        </p:txBody>
      </p:sp>
    </p:spTree>
    <p:extLst>
      <p:ext uri="{BB962C8B-B14F-4D97-AF65-F5344CB8AC3E}">
        <p14:creationId xmlns:p14="http://schemas.microsoft.com/office/powerpoint/2010/main" val="4003019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physics from the previous model, re calibrate with the new layers,</a:t>
            </a:r>
          </a:p>
          <a:p>
            <a:r>
              <a:rPr lang="en-US" dirty="0"/>
              <a:t>The order of inputs variables is important. If there are a lot of changes in the input layer, then transfer learning will not work.</a:t>
            </a:r>
          </a:p>
        </p:txBody>
      </p:sp>
      <p:sp>
        <p:nvSpPr>
          <p:cNvPr id="4" name="Slide Number Placeholder 3"/>
          <p:cNvSpPr>
            <a:spLocks noGrp="1"/>
          </p:cNvSpPr>
          <p:nvPr>
            <p:ph type="sldNum" sz="quarter" idx="5"/>
          </p:nvPr>
        </p:nvSpPr>
        <p:spPr/>
        <p:txBody>
          <a:bodyPr/>
          <a:lstStyle/>
          <a:p>
            <a:fld id="{31DE11E7-C1BF-4B1C-B089-4AC964A4FDF7}" type="slidenum">
              <a:rPr lang="en-US" smtClean="0"/>
              <a:t>55</a:t>
            </a:fld>
            <a:endParaRPr lang="en-US"/>
          </a:p>
        </p:txBody>
      </p:sp>
    </p:spTree>
    <p:extLst>
      <p:ext uri="{BB962C8B-B14F-4D97-AF65-F5344CB8AC3E}">
        <p14:creationId xmlns:p14="http://schemas.microsoft.com/office/powerpoint/2010/main" val="1746455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a NN model (Inputs = Features &amp; Outputs = Elect. parameters) learn the behavior of SC</a:t>
            </a:r>
          </a:p>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5</a:t>
            </a:fld>
            <a:endParaRPr lang="en-US"/>
          </a:p>
        </p:txBody>
      </p:sp>
    </p:spTree>
    <p:extLst>
      <p:ext uri="{BB962C8B-B14F-4D97-AF65-F5344CB8AC3E}">
        <p14:creationId xmlns:p14="http://schemas.microsoft.com/office/powerpoint/2010/main" val="1200851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physics from the previous model, re calibrate with the new layers,</a:t>
            </a:r>
          </a:p>
          <a:p>
            <a:r>
              <a:rPr lang="en-US" dirty="0"/>
              <a:t>The order of inputs variables is important. If there are a lot of changes in the input layer, then transfer learning will not work.</a:t>
            </a:r>
          </a:p>
        </p:txBody>
      </p:sp>
      <p:sp>
        <p:nvSpPr>
          <p:cNvPr id="4" name="Slide Number Placeholder 3"/>
          <p:cNvSpPr>
            <a:spLocks noGrp="1"/>
          </p:cNvSpPr>
          <p:nvPr>
            <p:ph type="sldNum" sz="quarter" idx="5"/>
          </p:nvPr>
        </p:nvSpPr>
        <p:spPr/>
        <p:txBody>
          <a:bodyPr/>
          <a:lstStyle/>
          <a:p>
            <a:fld id="{31DE11E7-C1BF-4B1C-B089-4AC964A4FDF7}" type="slidenum">
              <a:rPr lang="en-US" smtClean="0"/>
              <a:t>56</a:t>
            </a:fld>
            <a:endParaRPr lang="en-US"/>
          </a:p>
        </p:txBody>
      </p:sp>
    </p:spTree>
    <p:extLst>
      <p:ext uri="{BB962C8B-B14F-4D97-AF65-F5344CB8AC3E}">
        <p14:creationId xmlns:p14="http://schemas.microsoft.com/office/powerpoint/2010/main" val="707619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58</a:t>
            </a:fld>
            <a:endParaRPr lang="en-US"/>
          </a:p>
        </p:txBody>
      </p:sp>
    </p:spTree>
    <p:extLst>
      <p:ext uri="{BB962C8B-B14F-4D97-AF65-F5344CB8AC3E}">
        <p14:creationId xmlns:p14="http://schemas.microsoft.com/office/powerpoint/2010/main" val="1353084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59</a:t>
            </a:fld>
            <a:endParaRPr lang="en-US"/>
          </a:p>
        </p:txBody>
      </p:sp>
    </p:spTree>
    <p:extLst>
      <p:ext uri="{BB962C8B-B14F-4D97-AF65-F5344CB8AC3E}">
        <p14:creationId xmlns:p14="http://schemas.microsoft.com/office/powerpoint/2010/main" val="940951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62</a:t>
            </a:fld>
            <a:endParaRPr lang="en-US"/>
          </a:p>
        </p:txBody>
      </p:sp>
    </p:spTree>
    <p:extLst>
      <p:ext uri="{BB962C8B-B14F-4D97-AF65-F5344CB8AC3E}">
        <p14:creationId xmlns:p14="http://schemas.microsoft.com/office/powerpoint/2010/main" val="657492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150-200 config / day  with 30 CPU’s</a:t>
            </a:r>
          </a:p>
        </p:txBody>
      </p:sp>
      <p:sp>
        <p:nvSpPr>
          <p:cNvPr id="4" name="Slide Number Placeholder 3"/>
          <p:cNvSpPr>
            <a:spLocks noGrp="1"/>
          </p:cNvSpPr>
          <p:nvPr>
            <p:ph type="sldNum" sz="quarter" idx="5"/>
          </p:nvPr>
        </p:nvSpPr>
        <p:spPr/>
        <p:txBody>
          <a:bodyPr/>
          <a:lstStyle/>
          <a:p>
            <a:fld id="{31DE11E7-C1BF-4B1C-B089-4AC964A4FDF7}" type="slidenum">
              <a:rPr lang="en-US" smtClean="0"/>
              <a:t>63</a:t>
            </a:fld>
            <a:endParaRPr lang="en-US"/>
          </a:p>
        </p:txBody>
      </p:sp>
    </p:spTree>
    <p:extLst>
      <p:ext uri="{BB962C8B-B14F-4D97-AF65-F5344CB8AC3E}">
        <p14:creationId xmlns:p14="http://schemas.microsoft.com/office/powerpoint/2010/main" val="3604512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about splitting search space</a:t>
            </a:r>
          </a:p>
        </p:txBody>
      </p:sp>
      <p:sp>
        <p:nvSpPr>
          <p:cNvPr id="4" name="Slide Number Placeholder 3"/>
          <p:cNvSpPr>
            <a:spLocks noGrp="1"/>
          </p:cNvSpPr>
          <p:nvPr>
            <p:ph type="sldNum" sz="quarter" idx="5"/>
          </p:nvPr>
        </p:nvSpPr>
        <p:spPr/>
        <p:txBody>
          <a:bodyPr/>
          <a:lstStyle/>
          <a:p>
            <a:fld id="{31DE11E7-C1BF-4B1C-B089-4AC964A4FDF7}" type="slidenum">
              <a:rPr lang="en-US" smtClean="0"/>
              <a:t>64</a:t>
            </a:fld>
            <a:endParaRPr lang="en-US"/>
          </a:p>
        </p:txBody>
      </p:sp>
    </p:spTree>
    <p:extLst>
      <p:ext uri="{BB962C8B-B14F-4D97-AF65-F5344CB8AC3E}">
        <p14:creationId xmlns:p14="http://schemas.microsoft.com/office/powerpoint/2010/main" val="14264040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the best configuration we got from all the iterations. We can simply use this one if we want.</a:t>
            </a:r>
          </a:p>
        </p:txBody>
      </p:sp>
      <p:sp>
        <p:nvSpPr>
          <p:cNvPr id="4" name="Slide Number Placeholder 3"/>
          <p:cNvSpPr>
            <a:spLocks noGrp="1"/>
          </p:cNvSpPr>
          <p:nvPr>
            <p:ph type="sldNum" sz="quarter" idx="5"/>
          </p:nvPr>
        </p:nvSpPr>
        <p:spPr/>
        <p:txBody>
          <a:bodyPr/>
          <a:lstStyle/>
          <a:p>
            <a:fld id="{31DE11E7-C1BF-4B1C-B089-4AC964A4FDF7}" type="slidenum">
              <a:rPr lang="en-US" smtClean="0"/>
              <a:t>65</a:t>
            </a:fld>
            <a:endParaRPr lang="en-US"/>
          </a:p>
        </p:txBody>
      </p:sp>
    </p:spTree>
    <p:extLst>
      <p:ext uri="{BB962C8B-B14F-4D97-AF65-F5344CB8AC3E}">
        <p14:creationId xmlns:p14="http://schemas.microsoft.com/office/powerpoint/2010/main" val="2363663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88</a:t>
            </a:fld>
            <a:endParaRPr lang="en-US"/>
          </a:p>
        </p:txBody>
      </p:sp>
    </p:spTree>
    <p:extLst>
      <p:ext uri="{BB962C8B-B14F-4D97-AF65-F5344CB8AC3E}">
        <p14:creationId xmlns:p14="http://schemas.microsoft.com/office/powerpoint/2010/main" val="2617826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6</a:t>
            </a:fld>
            <a:endParaRPr lang="en-US"/>
          </a:p>
        </p:txBody>
      </p:sp>
    </p:spTree>
    <p:extLst>
      <p:ext uri="{BB962C8B-B14F-4D97-AF65-F5344CB8AC3E}">
        <p14:creationId xmlns:p14="http://schemas.microsoft.com/office/powerpoint/2010/main" val="788824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7</a:t>
            </a:fld>
            <a:endParaRPr lang="en-US"/>
          </a:p>
        </p:txBody>
      </p:sp>
    </p:spTree>
    <p:extLst>
      <p:ext uri="{BB962C8B-B14F-4D97-AF65-F5344CB8AC3E}">
        <p14:creationId xmlns:p14="http://schemas.microsoft.com/office/powerpoint/2010/main" val="3349177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saturated</a:t>
            </a:r>
          </a:p>
        </p:txBody>
      </p:sp>
      <p:sp>
        <p:nvSpPr>
          <p:cNvPr id="4" name="Slide Number Placeholder 3"/>
          <p:cNvSpPr>
            <a:spLocks noGrp="1"/>
          </p:cNvSpPr>
          <p:nvPr>
            <p:ph type="sldNum" sz="quarter" idx="5"/>
          </p:nvPr>
        </p:nvSpPr>
        <p:spPr/>
        <p:txBody>
          <a:bodyPr/>
          <a:lstStyle/>
          <a:p>
            <a:fld id="{31DE11E7-C1BF-4B1C-B089-4AC964A4FDF7}" type="slidenum">
              <a:rPr lang="en-US" smtClean="0"/>
              <a:t>8</a:t>
            </a:fld>
            <a:endParaRPr lang="en-US"/>
          </a:p>
        </p:txBody>
      </p:sp>
    </p:spTree>
    <p:extLst>
      <p:ext uri="{BB962C8B-B14F-4D97-AF65-F5344CB8AC3E}">
        <p14:creationId xmlns:p14="http://schemas.microsoft.com/office/powerpoint/2010/main" val="1543961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9</a:t>
            </a:fld>
            <a:endParaRPr lang="en-US"/>
          </a:p>
        </p:txBody>
      </p:sp>
    </p:spTree>
    <p:extLst>
      <p:ext uri="{BB962C8B-B14F-4D97-AF65-F5344CB8AC3E}">
        <p14:creationId xmlns:p14="http://schemas.microsoft.com/office/powerpoint/2010/main" val="278479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12</a:t>
            </a:fld>
            <a:endParaRPr lang="en-US"/>
          </a:p>
        </p:txBody>
      </p:sp>
    </p:spTree>
    <p:extLst>
      <p:ext uri="{BB962C8B-B14F-4D97-AF65-F5344CB8AC3E}">
        <p14:creationId xmlns:p14="http://schemas.microsoft.com/office/powerpoint/2010/main" val="3283288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DE11E7-C1BF-4B1C-B089-4AC964A4FDF7}" type="slidenum">
              <a:rPr lang="en-US" smtClean="0"/>
              <a:t>13</a:t>
            </a:fld>
            <a:endParaRPr lang="en-US"/>
          </a:p>
        </p:txBody>
      </p:sp>
    </p:spTree>
    <p:extLst>
      <p:ext uri="{BB962C8B-B14F-4D97-AF65-F5344CB8AC3E}">
        <p14:creationId xmlns:p14="http://schemas.microsoft.com/office/powerpoint/2010/main" val="1704967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28.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E8176481-8A68-9260-4F78-0F4928A29BD9}"/>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9" name="Picture Placeholder 17">
            <a:extLst>
              <a:ext uri="{FF2B5EF4-FFF2-40B4-BE49-F238E27FC236}">
                <a16:creationId xmlns:a16="http://schemas.microsoft.com/office/drawing/2014/main" id="{18F8322D-F6D0-FD48-8ECA-70197A18213F}"/>
              </a:ext>
            </a:extLst>
          </p:cNvPr>
          <p:cNvSpPr>
            <a:spLocks noGrp="1"/>
          </p:cNvSpPr>
          <p:nvPr>
            <p:ph type="pic" sz="quarter" idx="12"/>
          </p:nvPr>
        </p:nvSpPr>
        <p:spPr>
          <a:xfrm>
            <a:off x="2075645" y="0"/>
            <a:ext cx="10128679" cy="6858000"/>
          </a:xfrm>
          <a:prstGeom prst="rect">
            <a:avLst/>
          </a:prstGeom>
          <a:solidFill>
            <a:schemeClr val="bg1">
              <a:lumMod val="85000"/>
            </a:schemeClr>
          </a:solidFill>
        </p:spPr>
        <p:txBody>
          <a:bodyPr bIns="1097280" anchor="ctr" anchorCtr="0">
            <a:noAutofit/>
          </a:bodyPr>
          <a:lstStyle>
            <a:lvl1pPr marL="0" indent="0" algn="ctr">
              <a:buNone/>
              <a:defRPr sz="1940">
                <a:solidFill>
                  <a:schemeClr val="tx1"/>
                </a:solidFill>
              </a:defRPr>
            </a:lvl1pPr>
          </a:lstStyle>
          <a:p>
            <a:r>
              <a:rPr lang="en-US"/>
              <a:t>Click icon to add picture</a:t>
            </a:r>
            <a:endParaRPr/>
          </a:p>
        </p:txBody>
      </p:sp>
      <p:pic>
        <p:nvPicPr>
          <p:cNvPr id="12" name="Logo" descr="Global Foundries logo">
            <a:extLst>
              <a:ext uri="{FF2B5EF4-FFF2-40B4-BE49-F238E27FC236}">
                <a16:creationId xmlns:a16="http://schemas.microsoft.com/office/drawing/2014/main" id="{0C5184DE-EEB1-F33A-355F-C6D0A778D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660" y="936040"/>
            <a:ext cx="4796060" cy="935751"/>
          </a:xfrm>
          <a:prstGeom prst="rect">
            <a:avLst/>
          </a:prstGeom>
        </p:spPr>
      </p:pic>
      <p:sp>
        <p:nvSpPr>
          <p:cNvPr id="10" name="Text Placeholder Ttle">
            <a:extLst>
              <a:ext uri="{FF2B5EF4-FFF2-40B4-BE49-F238E27FC236}">
                <a16:creationId xmlns:a16="http://schemas.microsoft.com/office/drawing/2014/main" id="{1D014202-442C-6C41-9DD1-D92C2019E40E}"/>
              </a:ext>
            </a:extLst>
          </p:cNvPr>
          <p:cNvSpPr>
            <a:spLocks noGrp="1"/>
          </p:cNvSpPr>
          <p:nvPr>
            <p:ph type="body" sz="quarter" idx="10"/>
          </p:nvPr>
        </p:nvSpPr>
        <p:spPr>
          <a:xfrm>
            <a:off x="2593690" y="3612333"/>
            <a:ext cx="7190049" cy="817737"/>
          </a:xfrm>
          <a:prstGeom prst="rect">
            <a:avLst/>
          </a:prstGeom>
        </p:spPr>
        <p:txBody>
          <a:bodyPr anchor="b" anchorCtr="0">
            <a:noAutofit/>
          </a:bodyPr>
          <a:lstStyle>
            <a:lvl1pPr marL="0" indent="0">
              <a:lnSpc>
                <a:spcPct val="100000"/>
              </a:lnSpc>
              <a:spcBef>
                <a:spcPts val="0"/>
              </a:spcBef>
              <a:spcAft>
                <a:spcPts val="0"/>
              </a:spcAft>
              <a:buNone/>
              <a:defRPr sz="4000" b="0" i="0" baseline="0">
                <a:solidFill>
                  <a:schemeClr val="bg1"/>
                </a:solidFill>
                <a:latin typeface="+mj-lt"/>
              </a:defRPr>
            </a:lvl1pPr>
          </a:lstStyle>
          <a:p>
            <a:pPr lvl="0"/>
            <a:r>
              <a:rPr lang="en-US"/>
              <a:t>Click to edit Master text styles</a:t>
            </a:r>
          </a:p>
        </p:txBody>
      </p:sp>
      <p:sp>
        <p:nvSpPr>
          <p:cNvPr id="11" name="Text Placeholder Date">
            <a:extLst>
              <a:ext uri="{FF2B5EF4-FFF2-40B4-BE49-F238E27FC236}">
                <a16:creationId xmlns:a16="http://schemas.microsoft.com/office/drawing/2014/main" id="{99A11649-992A-9041-8A59-3BC29D989A10}"/>
              </a:ext>
            </a:extLst>
          </p:cNvPr>
          <p:cNvSpPr>
            <a:spLocks noGrp="1"/>
          </p:cNvSpPr>
          <p:nvPr>
            <p:ph type="body" sz="quarter" idx="11" hasCustomPrompt="1"/>
          </p:nvPr>
        </p:nvSpPr>
        <p:spPr>
          <a:xfrm>
            <a:off x="2593885" y="4769026"/>
            <a:ext cx="7189810" cy="503917"/>
          </a:xfrm>
          <a:prstGeom prst="rect">
            <a:avLst/>
          </a:prstGeom>
        </p:spPr>
        <p:txBody>
          <a:bodyPr anchor="t" anchorCtr="0">
            <a:noAutofit/>
          </a:bodyPr>
          <a:lstStyle>
            <a:lvl1pPr marL="0" indent="0">
              <a:lnSpc>
                <a:spcPct val="100000"/>
              </a:lnSpc>
              <a:spcBef>
                <a:spcPts val="0"/>
              </a:spcBef>
              <a:buFont typeface="Arial" panose="020B0604020202020204" pitchFamily="34" charset="0"/>
              <a:buNone/>
              <a:defRPr sz="2400" baseline="0">
                <a:solidFill>
                  <a:schemeClr val="bg1"/>
                </a:solidFill>
                <a:latin typeface="+mn-lt"/>
              </a:defRPr>
            </a:lvl1pPr>
            <a:lvl2pPr marL="0" indent="0">
              <a:lnSpc>
                <a:spcPct val="100000"/>
              </a:lnSpc>
              <a:spcBef>
                <a:spcPts val="0"/>
              </a:spcBef>
              <a:buNone/>
              <a:defRPr sz="2400">
                <a:solidFill>
                  <a:schemeClr val="bg1"/>
                </a:solidFill>
                <a:latin typeface="Arial" panose="020B0604020202020204" pitchFamily="34" charset="0"/>
              </a:defRPr>
            </a:lvl2pPr>
            <a:lvl3pPr marL="0" indent="0">
              <a:lnSpc>
                <a:spcPct val="100000"/>
              </a:lnSpc>
              <a:spcBef>
                <a:spcPts val="0"/>
              </a:spcBef>
              <a:buNone/>
              <a:defRPr sz="2400">
                <a:solidFill>
                  <a:schemeClr val="bg1"/>
                </a:solidFill>
              </a:defRPr>
            </a:lvl3pPr>
            <a:lvl4pPr marL="0" indent="0">
              <a:lnSpc>
                <a:spcPct val="100000"/>
              </a:lnSpc>
              <a:spcBef>
                <a:spcPts val="0"/>
              </a:spcBef>
              <a:buNone/>
              <a:defRPr sz="2400">
                <a:solidFill>
                  <a:schemeClr val="bg1"/>
                </a:solidFill>
              </a:defRPr>
            </a:lvl4pPr>
            <a:lvl5pPr marL="0" indent="0">
              <a:lnSpc>
                <a:spcPct val="100000"/>
              </a:lnSpc>
              <a:spcBef>
                <a:spcPts val="0"/>
              </a:spcBef>
              <a:buNone/>
              <a:defRPr sz="2400">
                <a:solidFill>
                  <a:schemeClr val="bg1"/>
                </a:solidFill>
              </a:defRPr>
            </a:lvl5pPr>
            <a:lvl6pPr marL="0" indent="0">
              <a:lnSpc>
                <a:spcPct val="100000"/>
              </a:lnSpc>
              <a:spcBef>
                <a:spcPts val="0"/>
              </a:spcBef>
              <a:buNone/>
              <a:defRPr sz="2400">
                <a:solidFill>
                  <a:schemeClr val="bg1"/>
                </a:solidFill>
              </a:defRPr>
            </a:lvl6pPr>
            <a:lvl7pPr marL="0" indent="0">
              <a:lnSpc>
                <a:spcPct val="100000"/>
              </a:lnSpc>
              <a:spcBef>
                <a:spcPts val="0"/>
              </a:spcBef>
              <a:buNone/>
              <a:defRPr sz="2400">
                <a:solidFill>
                  <a:schemeClr val="bg1"/>
                </a:solidFill>
              </a:defRPr>
            </a:lvl7pPr>
            <a:lvl8pPr marL="0" indent="0">
              <a:lnSpc>
                <a:spcPct val="100000"/>
              </a:lnSpc>
              <a:spcBef>
                <a:spcPts val="0"/>
              </a:spcBef>
              <a:buNone/>
              <a:defRPr sz="2400">
                <a:solidFill>
                  <a:schemeClr val="bg1"/>
                </a:solidFill>
              </a:defRPr>
            </a:lvl8pPr>
            <a:lvl9pPr marL="0" indent="0">
              <a:lnSpc>
                <a:spcPct val="100000"/>
              </a:lnSpc>
              <a:spcBef>
                <a:spcPts val="0"/>
              </a:spcBef>
              <a:buNone/>
              <a:defRPr sz="2400">
                <a:solidFill>
                  <a:schemeClr val="bg1"/>
                </a:solidFill>
              </a:defRPr>
            </a:lvl9pPr>
          </a:lstStyle>
          <a:p>
            <a:pPr lvl="0"/>
            <a:r>
              <a:t>Month, Day, Year</a:t>
            </a:r>
          </a:p>
        </p:txBody>
      </p:sp>
    </p:spTree>
    <p:extLst>
      <p:ext uri="{BB962C8B-B14F-4D97-AF65-F5344CB8AC3E}">
        <p14:creationId xmlns:p14="http://schemas.microsoft.com/office/powerpoint/2010/main" val="3410205400"/>
      </p:ext>
    </p:extLst>
  </p:cSld>
  <p:clrMapOvr>
    <a:masterClrMapping/>
  </p:clrMapOvr>
  <p:extLst>
    <p:ext uri="{DCECCB84-F9BA-43D5-87BE-67443E8EF086}">
      <p15:sldGuideLst xmlns:p15="http://schemas.microsoft.com/office/powerpoint/2012/main">
        <p15:guide id="2" pos="1628">
          <p15:clr>
            <a:srgbClr val="FBAE40"/>
          </p15:clr>
        </p15:guide>
        <p15:guide id="3" pos="13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ext Layouts">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1492A5-C6A3-A175-459B-EFFC53181825}"/>
              </a:ext>
            </a:extLst>
          </p:cNvPr>
          <p:cNvSpPr txBox="1"/>
          <p:nvPr/>
        </p:nvSpPr>
        <p:spPr>
          <a:xfrm>
            <a:off x="773430" y="1259175"/>
            <a:ext cx="10645140" cy="4339650"/>
          </a:xfrm>
          <a:prstGeom prst="rect">
            <a:avLst/>
          </a:prstGeom>
          <a:noFill/>
        </p:spPr>
        <p:txBody>
          <a:bodyPr wrap="square" rtlCol="0">
            <a:spAutoFit/>
          </a:bodyPr>
          <a:lstStyle/>
          <a:p>
            <a:pPr algn="ctr"/>
            <a:r>
              <a:rPr sz="13800">
                <a:solidFill>
                  <a:schemeClr val="bg1"/>
                </a:solidFill>
              </a:rPr>
              <a:t>TEXT ONLY LAYOUTS</a:t>
            </a:r>
          </a:p>
        </p:txBody>
      </p:sp>
    </p:spTree>
    <p:extLst>
      <p:ext uri="{BB962C8B-B14F-4D97-AF65-F5344CB8AC3E}">
        <p14:creationId xmlns:p14="http://schemas.microsoft.com/office/powerpoint/2010/main" val="232301205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_Purple">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D7F4C6B5-DE3C-89F3-2C12-1EFBB1CFA082}"/>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2" name="Title 1">
            <a:extLst>
              <a:ext uri="{FF2B5EF4-FFF2-40B4-BE49-F238E27FC236}">
                <a16:creationId xmlns:a16="http://schemas.microsoft.com/office/drawing/2014/main" id="{55B061A1-9E33-C1BA-B0FE-9BBF678AA3D5}"/>
              </a:ext>
            </a:extLst>
          </p:cNvPr>
          <p:cNvSpPr>
            <a:spLocks noGrp="1"/>
          </p:cNvSpPr>
          <p:nvPr>
            <p:ph type="title"/>
          </p:nvPr>
        </p:nvSpPr>
        <p:spPr/>
        <p:txBody>
          <a:bodyPr/>
          <a:lstStyle/>
          <a:p>
            <a:r>
              <a:rPr lang="en-US"/>
              <a:t>Click to edit Master title style</a:t>
            </a:r>
            <a:endParaRPr/>
          </a:p>
        </p:txBody>
      </p:sp>
      <p:sp>
        <p:nvSpPr>
          <p:cNvPr id="13" name="Text Placeholder 2">
            <a:extLst>
              <a:ext uri="{FF2B5EF4-FFF2-40B4-BE49-F238E27FC236}">
                <a16:creationId xmlns:a16="http://schemas.microsoft.com/office/drawing/2014/main" id="{B104B7C5-27FD-4FD4-98F8-E284D3845901}"/>
              </a:ext>
            </a:extLst>
          </p:cNvPr>
          <p:cNvSpPr>
            <a:spLocks noGrp="1"/>
          </p:cNvSpPr>
          <p:nvPr>
            <p:ph type="body" sz="quarter" idx="27" hasCustomPrompt="1"/>
          </p:nvPr>
        </p:nvSpPr>
        <p:spPr>
          <a:xfrm>
            <a:off x="824202" y="1306286"/>
            <a:ext cx="10091683" cy="4894495"/>
          </a:xfrm>
          <a:prstGeom prst="rect">
            <a:avLst/>
          </a:prstGeom>
        </p:spPr>
        <p:txBody>
          <a:bodyPr vert="horz" lIns="0" tIns="0">
            <a:noAutofit/>
          </a:bodyPr>
          <a:lstStyle>
            <a:lvl1pPr marL="207955" indent="-207955">
              <a:lnSpc>
                <a:spcPct val="100000"/>
              </a:lnSpc>
              <a:spcBef>
                <a:spcPts val="1800"/>
              </a:spcBef>
              <a:buClr>
                <a:schemeClr val="accent2"/>
              </a:buClr>
              <a:buSzPct val="100000"/>
              <a:buFont typeface="Arial" panose="020B0604020202020204" pitchFamily="34" charset="0"/>
              <a:buChar char="•"/>
              <a:defRPr sz="2000">
                <a:latin typeface="+mn-lt"/>
              </a:defRPr>
            </a:lvl1pPr>
            <a:lvl2pPr marL="450570" indent="-173296">
              <a:lnSpc>
                <a:spcPct val="100000"/>
              </a:lnSpc>
              <a:buClr>
                <a:schemeClr val="accent2"/>
              </a:buClr>
              <a:buSzPct val="100000"/>
              <a:buFont typeface="Arial" panose="020B0604020202020204" pitchFamily="34" charset="0"/>
              <a:buChar char="•"/>
              <a:defRPr sz="1800">
                <a:latin typeface="+mn-lt"/>
              </a:defRPr>
            </a:lvl2pPr>
            <a:lvl3pPr marL="731520" indent="-173736">
              <a:lnSpc>
                <a:spcPct val="100000"/>
              </a:lnSpc>
              <a:buClr>
                <a:schemeClr val="accent2"/>
              </a:buClr>
              <a:buSzPct val="100000"/>
              <a:buFont typeface="Arial" panose="020B0604020202020204" pitchFamily="34" charset="0"/>
              <a:buChar char="•"/>
              <a:defRPr sz="1600">
                <a:latin typeface="+mn-lt"/>
              </a:defRPr>
            </a:lvl3pPr>
            <a:lvl4pPr marL="731520" indent="-173736">
              <a:lnSpc>
                <a:spcPct val="100000"/>
              </a:lnSpc>
              <a:buClr>
                <a:schemeClr val="accent2"/>
              </a:buClr>
              <a:buSzPct val="100000"/>
              <a:buFont typeface="Arial" panose="020B0604020202020204" pitchFamily="34" charset="0"/>
              <a:buChar char="•"/>
              <a:defRPr sz="1600">
                <a:latin typeface="+mn-lt"/>
              </a:defRPr>
            </a:lvl4pPr>
            <a:lvl5pPr marL="731520" indent="-173736">
              <a:lnSpc>
                <a:spcPct val="100000"/>
              </a:lnSpc>
              <a:buClr>
                <a:schemeClr val="accent2"/>
              </a:buClr>
              <a:buSzPct val="100000"/>
              <a:buFont typeface="Arial" panose="020B0604020202020204" pitchFamily="34" charset="0"/>
              <a:buChar char="•"/>
              <a:defRPr sz="1600">
                <a:latin typeface="+mn-lt"/>
              </a:defRPr>
            </a:lvl5pPr>
            <a:lvl7pPr marL="731520" indent="-173736">
              <a:lnSpc>
                <a:spcPct val="100000"/>
              </a:lnSpc>
              <a:buClr>
                <a:schemeClr val="accent2"/>
              </a:buClr>
              <a:defRPr sz="1600"/>
            </a:lvl7pPr>
            <a:lvl8pPr marL="731520" indent="-173736">
              <a:lnSpc>
                <a:spcPct val="100000"/>
              </a:lnSpc>
              <a:buClr>
                <a:schemeClr val="accent2"/>
              </a:buClr>
              <a:defRPr sz="1600"/>
            </a:lvl8pPr>
            <a:lvl9pPr marL="731520" indent="-173736">
              <a:lnSpc>
                <a:spcPct val="100000"/>
              </a:lnSpc>
              <a:buClr>
                <a:schemeClr val="accent2"/>
              </a:buClr>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3" name="Date Placeholder 2">
            <a:extLst>
              <a:ext uri="{FF2B5EF4-FFF2-40B4-BE49-F238E27FC236}">
                <a16:creationId xmlns:a16="http://schemas.microsoft.com/office/drawing/2014/main" id="{CF551C1C-2093-A3C7-2E46-E9F0B46B30C8}"/>
              </a:ext>
            </a:extLst>
          </p:cNvPr>
          <p:cNvSpPr>
            <a:spLocks noGrp="1"/>
          </p:cNvSpPr>
          <p:nvPr>
            <p:ph type="dt" sz="half" idx="28"/>
          </p:nvPr>
        </p:nvSpPr>
        <p:spPr/>
        <p:txBody>
          <a:bodyPr/>
          <a:lstStyle>
            <a:lvl1pPr>
              <a:defRPr b="0"/>
            </a:lvl1pPr>
          </a:lstStyle>
          <a:p>
            <a:r>
              <a:rPr lang="en-US"/>
              <a:t>GlobalFoundries © 2022 All Rights Reserved</a:t>
            </a:r>
            <a:endParaRPr/>
          </a:p>
        </p:txBody>
      </p:sp>
      <p:sp>
        <p:nvSpPr>
          <p:cNvPr id="4" name="Footer Placeholder 3">
            <a:extLst>
              <a:ext uri="{FF2B5EF4-FFF2-40B4-BE49-F238E27FC236}">
                <a16:creationId xmlns:a16="http://schemas.microsoft.com/office/drawing/2014/main" id="{82A0E952-CC8C-46A9-AF00-C87C84680121}"/>
              </a:ext>
            </a:extLst>
          </p:cNvPr>
          <p:cNvSpPr>
            <a:spLocks noGrp="1"/>
          </p:cNvSpPr>
          <p:nvPr>
            <p:ph type="ftr" sz="quarter" idx="29"/>
          </p:nvPr>
        </p:nvSpPr>
        <p:spPr/>
        <p:txBody>
          <a:bodyPr/>
          <a:lstStyle/>
          <a:p>
            <a:endParaRPr/>
          </a:p>
        </p:txBody>
      </p:sp>
      <p:sp>
        <p:nvSpPr>
          <p:cNvPr id="5" name="Slide Number Placeholder 4">
            <a:extLst>
              <a:ext uri="{FF2B5EF4-FFF2-40B4-BE49-F238E27FC236}">
                <a16:creationId xmlns:a16="http://schemas.microsoft.com/office/drawing/2014/main" id="{CF9452E1-EBDB-3998-7F0A-DA3B7CC34A3C}"/>
              </a:ext>
            </a:extLst>
          </p:cNvPr>
          <p:cNvSpPr>
            <a:spLocks noGrp="1"/>
          </p:cNvSpPr>
          <p:nvPr>
            <p:ph type="sldNum" sz="quarter" idx="30"/>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829669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_Black">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719621FB-AC80-38E7-5EC2-24583C7F1A6F}"/>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2" name="Title 1">
            <a:extLst>
              <a:ext uri="{FF2B5EF4-FFF2-40B4-BE49-F238E27FC236}">
                <a16:creationId xmlns:a16="http://schemas.microsoft.com/office/drawing/2014/main" id="{542DE027-26ED-EB40-9432-17FD2DBDA603}"/>
              </a:ext>
            </a:extLst>
          </p:cNvPr>
          <p:cNvSpPr>
            <a:spLocks noGrp="1"/>
          </p:cNvSpPr>
          <p:nvPr>
            <p:ph type="title"/>
          </p:nvPr>
        </p:nvSpPr>
        <p:spPr/>
        <p:txBody>
          <a:bodyPr/>
          <a:lstStyle>
            <a:lvl1pPr>
              <a:defRPr>
                <a:solidFill>
                  <a:schemeClr val="tx1"/>
                </a:solidFill>
              </a:defRPr>
            </a:lvl1pPr>
          </a:lstStyle>
          <a:p>
            <a:r>
              <a:rPr lang="en-US"/>
              <a:t>Click to edit Master title style</a:t>
            </a:r>
            <a:endParaRPr/>
          </a:p>
        </p:txBody>
      </p:sp>
      <p:sp>
        <p:nvSpPr>
          <p:cNvPr id="13" name="Text Placeholder 2">
            <a:extLst>
              <a:ext uri="{FF2B5EF4-FFF2-40B4-BE49-F238E27FC236}">
                <a16:creationId xmlns:a16="http://schemas.microsoft.com/office/drawing/2014/main" id="{B104B7C5-27FD-4FD4-98F8-E284D3845901}"/>
              </a:ext>
            </a:extLst>
          </p:cNvPr>
          <p:cNvSpPr>
            <a:spLocks noGrp="1"/>
          </p:cNvSpPr>
          <p:nvPr>
            <p:ph type="body" sz="quarter" idx="27" hasCustomPrompt="1"/>
          </p:nvPr>
        </p:nvSpPr>
        <p:spPr>
          <a:xfrm>
            <a:off x="824202" y="1306286"/>
            <a:ext cx="10091683" cy="4894495"/>
          </a:xfrm>
          <a:prstGeom prst="rect">
            <a:avLst/>
          </a:prstGeom>
        </p:spPr>
        <p:txBody>
          <a:bodyPr vert="horz" tIns="0">
            <a:noAutofit/>
          </a:bodyPr>
          <a:lstStyle>
            <a:lvl1pPr marL="207955" indent="-207955">
              <a:lnSpc>
                <a:spcPct val="100000"/>
              </a:lnSpc>
              <a:spcBef>
                <a:spcPts val="1800"/>
              </a:spcBef>
              <a:buClr>
                <a:schemeClr val="accent2"/>
              </a:buClr>
              <a:buSzPct val="100000"/>
              <a:buFont typeface="Arial" panose="020B0604020202020204" pitchFamily="34" charset="0"/>
              <a:buChar char="•"/>
              <a:defRPr sz="2000">
                <a:latin typeface="+mn-lt"/>
              </a:defRPr>
            </a:lvl1pPr>
            <a:lvl2pPr marL="450570" indent="-173296">
              <a:lnSpc>
                <a:spcPct val="100000"/>
              </a:lnSpc>
              <a:buClr>
                <a:schemeClr val="accent2"/>
              </a:buClr>
              <a:buSzPct val="100000"/>
              <a:buFont typeface="Arial" panose="020B0604020202020204" pitchFamily="34" charset="0"/>
              <a:buChar char="•"/>
              <a:defRPr sz="1800">
                <a:latin typeface="+mn-lt"/>
              </a:defRPr>
            </a:lvl2pPr>
            <a:lvl3pPr marL="727844" indent="-173296">
              <a:lnSpc>
                <a:spcPct val="100000"/>
              </a:lnSpc>
              <a:buClr>
                <a:schemeClr val="accent2"/>
              </a:buClr>
              <a:buSzPct val="100000"/>
              <a:buFont typeface="Arial" panose="020B0604020202020204" pitchFamily="34" charset="0"/>
              <a:buChar char="•"/>
              <a:defRPr sz="1600">
                <a:latin typeface="+mn-lt"/>
              </a:defRPr>
            </a:lvl3pPr>
            <a:lvl4pPr marL="731520" indent="-173296">
              <a:lnSpc>
                <a:spcPct val="100000"/>
              </a:lnSpc>
              <a:buClr>
                <a:schemeClr val="accent2"/>
              </a:buClr>
              <a:buSzPct val="100000"/>
              <a:buFont typeface="Arial" panose="020B0604020202020204" pitchFamily="34" charset="0"/>
              <a:buChar char="•"/>
              <a:defRPr sz="1600">
                <a:latin typeface="+mn-lt"/>
              </a:defRPr>
            </a:lvl4pPr>
            <a:lvl5pPr marL="731520" indent="-173296">
              <a:lnSpc>
                <a:spcPct val="100000"/>
              </a:lnSpc>
              <a:buClr>
                <a:schemeClr val="accent2"/>
              </a:buClr>
              <a:buSzPct val="100000"/>
              <a:buFont typeface="Arial" panose="020B0604020202020204" pitchFamily="34" charset="0"/>
              <a:buChar char="•"/>
              <a:defRPr sz="1600">
                <a:latin typeface="+mn-lt"/>
              </a:defRPr>
            </a:lvl5pPr>
            <a:lvl6pPr marL="731520">
              <a:lnSpc>
                <a:spcPct val="100000"/>
              </a:lnSpc>
              <a:buClr>
                <a:schemeClr val="accent2"/>
              </a:buClr>
              <a:buSzPct val="100000"/>
              <a:defRPr sz="1600">
                <a:latin typeface="+mn-lt"/>
              </a:defRPr>
            </a:lvl6pPr>
            <a:lvl7pPr marL="731520">
              <a:lnSpc>
                <a:spcPct val="100000"/>
              </a:lnSpc>
              <a:buClr>
                <a:schemeClr val="accent2"/>
              </a:buClr>
              <a:buSzPct val="100000"/>
              <a:defRPr sz="1600">
                <a:latin typeface="+mn-lt"/>
              </a:defRPr>
            </a:lvl7pPr>
            <a:lvl9pPr marL="731520">
              <a:lnSpc>
                <a:spcPct val="100000"/>
              </a:lnSpc>
              <a:buClr>
                <a:schemeClr val="accent2"/>
              </a:buClr>
              <a:buSzPct val="100000"/>
              <a:defRPr sz="1600">
                <a:latin typeface="+mn-lt"/>
              </a:defRPr>
            </a:lvl9pPr>
          </a:lstStyle>
          <a:p>
            <a:pPr lvl="0"/>
            <a:r>
              <a:t>Click to edit master text styles</a:t>
            </a:r>
          </a:p>
          <a:p>
            <a:pPr lvl="1"/>
            <a:r>
              <a:t>Second level</a:t>
            </a:r>
          </a:p>
          <a:p>
            <a:pPr lvl="2"/>
            <a:r>
              <a:t>Third level</a:t>
            </a:r>
          </a:p>
          <a:p>
            <a:pPr lvl="3"/>
            <a:r>
              <a:t>Fourth level</a:t>
            </a:r>
          </a:p>
          <a:p>
            <a:pPr lvl="4"/>
            <a:r>
              <a:t>Fifth level</a:t>
            </a:r>
          </a:p>
        </p:txBody>
      </p:sp>
      <p:sp>
        <p:nvSpPr>
          <p:cNvPr id="9" name="Date Placeholder 8">
            <a:extLst>
              <a:ext uri="{FF2B5EF4-FFF2-40B4-BE49-F238E27FC236}">
                <a16:creationId xmlns:a16="http://schemas.microsoft.com/office/drawing/2014/main" id="{736815C5-C41F-9A57-3761-3592C57C459D}"/>
              </a:ext>
            </a:extLst>
          </p:cNvPr>
          <p:cNvSpPr>
            <a:spLocks noGrp="1"/>
          </p:cNvSpPr>
          <p:nvPr>
            <p:ph type="dt" sz="half" idx="28"/>
          </p:nvPr>
        </p:nvSpPr>
        <p:spPr/>
        <p:txBody>
          <a:bodyPr/>
          <a:lstStyle/>
          <a:p>
            <a:r>
              <a:rPr lang="en-US"/>
              <a:t>GlobalFoundries © 2022 All Rights Reserved</a:t>
            </a:r>
            <a:endParaRPr/>
          </a:p>
        </p:txBody>
      </p:sp>
      <p:sp>
        <p:nvSpPr>
          <p:cNvPr id="10" name="Footer Placeholder 9">
            <a:extLst>
              <a:ext uri="{FF2B5EF4-FFF2-40B4-BE49-F238E27FC236}">
                <a16:creationId xmlns:a16="http://schemas.microsoft.com/office/drawing/2014/main" id="{80A8F239-0B97-13F3-58DC-F49FC40FB938}"/>
              </a:ext>
            </a:extLst>
          </p:cNvPr>
          <p:cNvSpPr>
            <a:spLocks noGrp="1"/>
          </p:cNvSpPr>
          <p:nvPr>
            <p:ph type="ftr" sz="quarter" idx="29"/>
          </p:nvPr>
        </p:nvSpPr>
        <p:spPr/>
        <p:txBody>
          <a:bodyPr/>
          <a:lstStyle/>
          <a:p>
            <a:endParaRPr/>
          </a:p>
        </p:txBody>
      </p:sp>
      <p:sp>
        <p:nvSpPr>
          <p:cNvPr id="11" name="Slide Number Placeholder 10">
            <a:extLst>
              <a:ext uri="{FF2B5EF4-FFF2-40B4-BE49-F238E27FC236}">
                <a16:creationId xmlns:a16="http://schemas.microsoft.com/office/drawing/2014/main" id="{EAD157CF-751E-EF19-052C-93BE79CCF75F}"/>
              </a:ext>
            </a:extLst>
          </p:cNvPr>
          <p:cNvSpPr>
            <a:spLocks noGrp="1"/>
          </p:cNvSpPr>
          <p:nvPr>
            <p:ph type="sldNum" sz="quarter" idx="30"/>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2685629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title and Content_Purple">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77DECC22-7A2A-506D-69A2-ACD75B631FB7}"/>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2" name="Title 1">
            <a:extLst>
              <a:ext uri="{FF2B5EF4-FFF2-40B4-BE49-F238E27FC236}">
                <a16:creationId xmlns:a16="http://schemas.microsoft.com/office/drawing/2014/main" id="{0B0A6752-D97A-EA5A-2E20-0963F124DFC9}"/>
              </a:ext>
            </a:extLst>
          </p:cNvPr>
          <p:cNvSpPr>
            <a:spLocks noGrp="1"/>
          </p:cNvSpPr>
          <p:nvPr>
            <p:ph type="title"/>
          </p:nvPr>
        </p:nvSpPr>
        <p:spPr/>
        <p:txBody>
          <a:bodyPr/>
          <a:lstStyle/>
          <a:p>
            <a:r>
              <a:rPr lang="en-US"/>
              <a:t>Click to edit Master title style</a:t>
            </a:r>
            <a:endParaRPr/>
          </a:p>
        </p:txBody>
      </p:sp>
      <p:sp>
        <p:nvSpPr>
          <p:cNvPr id="12" name="Text Placeholder 20">
            <a:extLst>
              <a:ext uri="{FF2B5EF4-FFF2-40B4-BE49-F238E27FC236}">
                <a16:creationId xmlns:a16="http://schemas.microsoft.com/office/drawing/2014/main" id="{B0C46308-ED35-4BDF-AD87-599B630C4699}"/>
              </a:ext>
            </a:extLst>
          </p:cNvPr>
          <p:cNvSpPr>
            <a:spLocks noGrp="1"/>
          </p:cNvSpPr>
          <p:nvPr>
            <p:ph type="body" sz="quarter" idx="16" hasCustomPrompt="1"/>
          </p:nvPr>
        </p:nvSpPr>
        <p:spPr>
          <a:xfrm>
            <a:off x="824201" y="1001457"/>
            <a:ext cx="10091683" cy="391236"/>
          </a:xfrm>
          <a:prstGeom prst="rect">
            <a:avLst/>
          </a:prstGeom>
        </p:spPr>
        <p:txBody>
          <a:bodyPr vert="horz" lIns="0" tIns="0" anchor="t" anchorCtr="0">
            <a:noAutofit/>
          </a:bodyPr>
          <a:lstStyle>
            <a:lvl1pPr marL="0" indent="0">
              <a:spcBef>
                <a:spcPts val="0"/>
              </a:spcBef>
              <a:buNone/>
              <a:defRPr sz="2400" baseline="0">
                <a:latin typeface="+mn-lt"/>
              </a:defRPr>
            </a:lvl1pPr>
            <a:lvl2pPr marL="0" indent="0">
              <a:spcBef>
                <a:spcPts val="0"/>
              </a:spcBef>
              <a:buNone/>
              <a:defRPr sz="2400">
                <a:latin typeface="+mn-lt"/>
              </a:defRPr>
            </a:lvl2pPr>
            <a:lvl3pPr marL="0" indent="0">
              <a:spcBef>
                <a:spcPts val="0"/>
              </a:spcBef>
              <a:buNone/>
              <a:defRPr sz="2400">
                <a:latin typeface="+mn-lt"/>
              </a:defRPr>
            </a:lvl3pPr>
            <a:lvl4pPr marL="0" indent="0">
              <a:spcBef>
                <a:spcPts val="0"/>
              </a:spcBef>
              <a:buNone/>
              <a:defRPr sz="2400">
                <a:latin typeface="+mn-lt"/>
              </a:defRPr>
            </a:lvl4pPr>
            <a:lvl5pPr marL="0" indent="0">
              <a:spcBef>
                <a:spcPts val="0"/>
              </a:spcBef>
              <a:buNone/>
              <a:defRPr sz="2400">
                <a:latin typeface="+mn-lt"/>
              </a:defRPr>
            </a:lvl5pPr>
            <a:lvl6pPr marL="0" indent="0">
              <a:spcBef>
                <a:spcPts val="0"/>
              </a:spcBef>
              <a:buNone/>
              <a:defRPr sz="2400">
                <a:latin typeface="+mn-lt"/>
              </a:defRPr>
            </a:lvl6pPr>
            <a:lvl7pPr marL="0" indent="0">
              <a:spcBef>
                <a:spcPts val="0"/>
              </a:spcBef>
              <a:buNone/>
              <a:defRPr sz="2400">
                <a:latin typeface="+mn-lt"/>
              </a:defRPr>
            </a:lvl7pPr>
            <a:lvl8pPr marL="0" indent="0">
              <a:spcBef>
                <a:spcPts val="0"/>
              </a:spcBef>
              <a:buNone/>
              <a:defRPr sz="2400">
                <a:latin typeface="+mn-lt"/>
              </a:defRPr>
            </a:lvl8pPr>
            <a:lvl9pPr marL="0" indent="0">
              <a:spcBef>
                <a:spcPts val="0"/>
              </a:spcBef>
              <a:buNone/>
              <a:defRPr sz="2400"/>
            </a:lvl9pPr>
          </a:lstStyle>
          <a:p>
            <a:pPr lvl="0"/>
            <a:r>
              <a:t>Click to add text</a:t>
            </a:r>
          </a:p>
        </p:txBody>
      </p:sp>
      <p:sp>
        <p:nvSpPr>
          <p:cNvPr id="13" name="Text Placeholder 2">
            <a:extLst>
              <a:ext uri="{FF2B5EF4-FFF2-40B4-BE49-F238E27FC236}">
                <a16:creationId xmlns:a16="http://schemas.microsoft.com/office/drawing/2014/main" id="{B104B7C5-27FD-4FD4-98F8-E284D3845901}"/>
              </a:ext>
            </a:extLst>
          </p:cNvPr>
          <p:cNvSpPr>
            <a:spLocks noGrp="1"/>
          </p:cNvSpPr>
          <p:nvPr>
            <p:ph type="body" sz="quarter" idx="27" hasCustomPrompt="1"/>
          </p:nvPr>
        </p:nvSpPr>
        <p:spPr>
          <a:xfrm>
            <a:off x="824202" y="1716833"/>
            <a:ext cx="10091683" cy="4483948"/>
          </a:xfrm>
          <a:prstGeom prst="rect">
            <a:avLst/>
          </a:prstGeom>
        </p:spPr>
        <p:txBody>
          <a:bodyPr vert="horz" lIns="0" tIns="0">
            <a:noAutofit/>
          </a:bodyPr>
          <a:lstStyle>
            <a:lvl1pPr marL="207955" indent="-207955">
              <a:lnSpc>
                <a:spcPct val="100000"/>
              </a:lnSpc>
              <a:spcBef>
                <a:spcPts val="1800"/>
              </a:spcBef>
              <a:buClr>
                <a:schemeClr val="accent5"/>
              </a:buClr>
              <a:buSzPct val="100000"/>
              <a:buFont typeface="Arial" panose="020B0604020202020204" pitchFamily="34" charset="0"/>
              <a:buChar char="•"/>
              <a:defRPr sz="2000">
                <a:latin typeface="+mn-lt"/>
              </a:defRPr>
            </a:lvl1pPr>
            <a:lvl2pPr marL="450570" indent="-173296">
              <a:lnSpc>
                <a:spcPct val="100000"/>
              </a:lnSpc>
              <a:buClr>
                <a:schemeClr val="accent5"/>
              </a:buClr>
              <a:buSzPct val="100000"/>
              <a:buFont typeface="Arial" panose="020B0604020202020204" pitchFamily="34" charset="0"/>
              <a:buChar char="•"/>
              <a:defRPr sz="1800">
                <a:latin typeface="+mn-lt"/>
              </a:defRPr>
            </a:lvl2pPr>
            <a:lvl3pPr marL="727844" indent="-173296">
              <a:lnSpc>
                <a:spcPct val="100000"/>
              </a:lnSpc>
              <a:buClr>
                <a:schemeClr val="accent5"/>
              </a:buClr>
              <a:buSzPct val="100000"/>
              <a:buFont typeface="Arial" panose="020B0604020202020204" pitchFamily="34" charset="0"/>
              <a:buChar char="•"/>
              <a:defRPr sz="1600">
                <a:latin typeface="+mn-lt"/>
              </a:defRPr>
            </a:lvl3pPr>
            <a:lvl4pPr marL="731520" indent="-173736">
              <a:lnSpc>
                <a:spcPct val="100000"/>
              </a:lnSpc>
              <a:buClr>
                <a:schemeClr val="accent5"/>
              </a:buClr>
              <a:buSzPct val="100000"/>
              <a:buFont typeface="Arial" panose="020B0604020202020204" pitchFamily="34" charset="0"/>
              <a:buChar char="•"/>
              <a:defRPr sz="1600">
                <a:latin typeface="+mn-lt"/>
              </a:defRPr>
            </a:lvl4pPr>
            <a:lvl5pPr marL="731520" indent="-173736">
              <a:lnSpc>
                <a:spcPct val="100000"/>
              </a:lnSpc>
              <a:buClr>
                <a:schemeClr val="accent5"/>
              </a:buClr>
              <a:buSzPct val="100000"/>
              <a:buFont typeface="Arial" panose="020B0604020202020204" pitchFamily="34" charset="0"/>
              <a:buChar char="•"/>
              <a:defRPr sz="1600">
                <a:latin typeface="+mn-lt"/>
              </a:defRPr>
            </a:lvl5pPr>
            <a:lvl6pPr marL="731520" indent="-173736">
              <a:lnSpc>
                <a:spcPct val="100000"/>
              </a:lnSpc>
              <a:defRPr sz="1600">
                <a:latin typeface="+mn-lt"/>
              </a:defRPr>
            </a:lvl6pPr>
            <a:lvl7pPr marL="731520" indent="-173736">
              <a:lnSpc>
                <a:spcPct val="100000"/>
              </a:lnSpc>
              <a:defRPr sz="1600">
                <a:latin typeface="+mn-lt"/>
              </a:defRPr>
            </a:lvl7pPr>
            <a:lvl8pPr marL="731520" indent="-173736">
              <a:lnSpc>
                <a:spcPct val="100000"/>
              </a:lnSpc>
              <a:defRPr sz="1600">
                <a:latin typeface="+mn-lt"/>
              </a:defRPr>
            </a:lvl8pPr>
            <a:lvl9pPr marL="731520" indent="-173736">
              <a:lnSpc>
                <a:spcPct val="100000"/>
              </a:lnSpc>
              <a:defRPr sz="1600">
                <a:latin typeface="+mn-lt"/>
              </a:defRPr>
            </a:lvl9pPr>
          </a:lstStyle>
          <a:p>
            <a:pPr lvl="0"/>
            <a:r>
              <a:t>Click to edit master text styles</a:t>
            </a:r>
          </a:p>
          <a:p>
            <a:pPr lvl="1"/>
            <a:r>
              <a:t>Second level</a:t>
            </a:r>
          </a:p>
          <a:p>
            <a:pPr lvl="2"/>
            <a:r>
              <a:t>Third level</a:t>
            </a:r>
          </a:p>
          <a:p>
            <a:pPr lvl="3"/>
            <a:r>
              <a:t>Fourth level</a:t>
            </a:r>
          </a:p>
          <a:p>
            <a:pPr lvl="4"/>
            <a:r>
              <a:t>Fifth level</a:t>
            </a:r>
          </a:p>
        </p:txBody>
      </p:sp>
      <p:sp>
        <p:nvSpPr>
          <p:cNvPr id="3" name="Date Placeholder 2">
            <a:extLst>
              <a:ext uri="{FF2B5EF4-FFF2-40B4-BE49-F238E27FC236}">
                <a16:creationId xmlns:a16="http://schemas.microsoft.com/office/drawing/2014/main" id="{B2B4B238-6763-BD78-CBCB-21123363FB30}"/>
              </a:ext>
            </a:extLst>
          </p:cNvPr>
          <p:cNvSpPr>
            <a:spLocks noGrp="1"/>
          </p:cNvSpPr>
          <p:nvPr>
            <p:ph type="dt" sz="half" idx="28"/>
          </p:nvPr>
        </p:nvSpPr>
        <p:spPr/>
        <p:txBody>
          <a:bodyPr/>
          <a:lstStyle>
            <a:lvl1pPr>
              <a:defRPr b="0"/>
            </a:lvl1pPr>
          </a:lstStyle>
          <a:p>
            <a:r>
              <a:rPr lang="en-US"/>
              <a:t>GlobalFoundries © 2022 All Rights Reserved</a:t>
            </a:r>
            <a:endParaRPr/>
          </a:p>
        </p:txBody>
      </p:sp>
      <p:sp>
        <p:nvSpPr>
          <p:cNvPr id="4" name="Footer Placeholder 3">
            <a:extLst>
              <a:ext uri="{FF2B5EF4-FFF2-40B4-BE49-F238E27FC236}">
                <a16:creationId xmlns:a16="http://schemas.microsoft.com/office/drawing/2014/main" id="{6BB2A8D9-0947-609B-C392-E0663FF6735C}"/>
              </a:ext>
            </a:extLst>
          </p:cNvPr>
          <p:cNvSpPr>
            <a:spLocks noGrp="1"/>
          </p:cNvSpPr>
          <p:nvPr>
            <p:ph type="ftr" sz="quarter" idx="29"/>
          </p:nvPr>
        </p:nvSpPr>
        <p:spPr/>
        <p:txBody>
          <a:bodyPr/>
          <a:lstStyle/>
          <a:p>
            <a:endParaRPr/>
          </a:p>
        </p:txBody>
      </p:sp>
      <p:sp>
        <p:nvSpPr>
          <p:cNvPr id="5" name="Slide Number Placeholder 4">
            <a:extLst>
              <a:ext uri="{FF2B5EF4-FFF2-40B4-BE49-F238E27FC236}">
                <a16:creationId xmlns:a16="http://schemas.microsoft.com/office/drawing/2014/main" id="{67B784CF-C309-9FB6-6E5C-13E76750D54C}"/>
              </a:ext>
            </a:extLst>
          </p:cNvPr>
          <p:cNvSpPr>
            <a:spLocks noGrp="1"/>
          </p:cNvSpPr>
          <p:nvPr>
            <p:ph type="sldNum" sz="quarter" idx="30"/>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2604074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and Content_Black">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223CB056-A65E-3C29-F716-31D698DB1D1E}"/>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2" name="Title 1">
            <a:extLst>
              <a:ext uri="{FF2B5EF4-FFF2-40B4-BE49-F238E27FC236}">
                <a16:creationId xmlns:a16="http://schemas.microsoft.com/office/drawing/2014/main" id="{DE6CD65B-4571-2992-48DC-C499D22B5BD2}"/>
              </a:ext>
            </a:extLst>
          </p:cNvPr>
          <p:cNvSpPr>
            <a:spLocks noGrp="1"/>
          </p:cNvSpPr>
          <p:nvPr>
            <p:ph type="title"/>
          </p:nvPr>
        </p:nvSpPr>
        <p:spPr/>
        <p:txBody>
          <a:bodyPr/>
          <a:lstStyle>
            <a:lvl1pPr>
              <a:defRPr>
                <a:solidFill>
                  <a:schemeClr val="tx1"/>
                </a:solidFill>
              </a:defRPr>
            </a:lvl1pPr>
          </a:lstStyle>
          <a:p>
            <a:r>
              <a:rPr lang="en-US"/>
              <a:t>Click to edit Master title style</a:t>
            </a:r>
            <a:endParaRPr/>
          </a:p>
        </p:txBody>
      </p:sp>
      <p:sp>
        <p:nvSpPr>
          <p:cNvPr id="10" name="Text Placeholder 20">
            <a:extLst>
              <a:ext uri="{FF2B5EF4-FFF2-40B4-BE49-F238E27FC236}">
                <a16:creationId xmlns:a16="http://schemas.microsoft.com/office/drawing/2014/main" id="{29EABC62-7561-4012-BA81-0E0820E45D36}"/>
              </a:ext>
            </a:extLst>
          </p:cNvPr>
          <p:cNvSpPr>
            <a:spLocks noGrp="1"/>
          </p:cNvSpPr>
          <p:nvPr>
            <p:ph type="body" sz="quarter" idx="16" hasCustomPrompt="1"/>
          </p:nvPr>
        </p:nvSpPr>
        <p:spPr>
          <a:xfrm>
            <a:off x="824201" y="1001457"/>
            <a:ext cx="10091683" cy="391236"/>
          </a:xfrm>
          <a:prstGeom prst="rect">
            <a:avLst/>
          </a:prstGeom>
        </p:spPr>
        <p:txBody>
          <a:bodyPr vert="horz" tIns="0" anchor="t" anchorCtr="0">
            <a:noAutofit/>
          </a:bodyPr>
          <a:lstStyle>
            <a:lvl1pPr marL="0" indent="0">
              <a:spcBef>
                <a:spcPts val="0"/>
              </a:spcBef>
              <a:buNone/>
              <a:defRPr sz="2400" baseline="0">
                <a:latin typeface="+mn-lt"/>
              </a:defRPr>
            </a:lvl1pPr>
            <a:lvl2pPr marL="0" indent="0">
              <a:spcBef>
                <a:spcPts val="0"/>
              </a:spcBef>
              <a:buNone/>
              <a:defRPr>
                <a:latin typeface="+mn-lt"/>
              </a:defRPr>
            </a:lvl2pPr>
            <a:lvl3pPr marL="0" indent="0">
              <a:spcBef>
                <a:spcPts val="0"/>
              </a:spcBef>
              <a:buNone/>
              <a:defRPr>
                <a:latin typeface="+mn-lt"/>
              </a:defRPr>
            </a:lvl3pPr>
            <a:lvl4pPr marL="0" indent="0">
              <a:spcBef>
                <a:spcPts val="0"/>
              </a:spcBef>
              <a:buNone/>
              <a:defRPr>
                <a:latin typeface="+mn-lt"/>
              </a:defRPr>
            </a:lvl4pPr>
            <a:lvl5pPr marL="0" indent="0">
              <a:spcBef>
                <a:spcPts val="0"/>
              </a:spcBef>
              <a:buNone/>
              <a:defRPr>
                <a:latin typeface="+mn-lt"/>
              </a:defRPr>
            </a:lvl5pPr>
            <a:lvl6pPr marL="0" indent="0">
              <a:spcBef>
                <a:spcPts val="0"/>
              </a:spcBef>
              <a:buNone/>
              <a:defRPr>
                <a:latin typeface="+mn-lt"/>
              </a:defRPr>
            </a:lvl6pPr>
            <a:lvl7pPr marL="0" indent="0">
              <a:spcBef>
                <a:spcPts val="0"/>
              </a:spcBef>
              <a:buNone/>
              <a:defRPr>
                <a:latin typeface="+mn-lt"/>
              </a:defRPr>
            </a:lvl7pPr>
            <a:lvl8pPr marL="0" indent="0">
              <a:spcBef>
                <a:spcPts val="0"/>
              </a:spcBef>
              <a:buNone/>
              <a:defRPr>
                <a:latin typeface="+mn-lt"/>
              </a:defRPr>
            </a:lvl8pPr>
            <a:lvl9pPr marL="0" indent="0">
              <a:spcBef>
                <a:spcPts val="0"/>
              </a:spcBef>
              <a:buNone/>
              <a:defRPr>
                <a:latin typeface="+mn-lt"/>
              </a:defRPr>
            </a:lvl9pPr>
          </a:lstStyle>
          <a:p>
            <a:pPr lvl="0"/>
            <a:r>
              <a:t>Click to add text</a:t>
            </a:r>
          </a:p>
        </p:txBody>
      </p:sp>
      <p:sp>
        <p:nvSpPr>
          <p:cNvPr id="11" name="Text Placeholder 2">
            <a:extLst>
              <a:ext uri="{FF2B5EF4-FFF2-40B4-BE49-F238E27FC236}">
                <a16:creationId xmlns:a16="http://schemas.microsoft.com/office/drawing/2014/main" id="{A7161F39-169A-432A-9FBA-1012BDECF199}"/>
              </a:ext>
            </a:extLst>
          </p:cNvPr>
          <p:cNvSpPr>
            <a:spLocks noGrp="1"/>
          </p:cNvSpPr>
          <p:nvPr>
            <p:ph type="body" sz="quarter" idx="27" hasCustomPrompt="1"/>
          </p:nvPr>
        </p:nvSpPr>
        <p:spPr>
          <a:xfrm>
            <a:off x="824202" y="1716833"/>
            <a:ext cx="10091683" cy="4483948"/>
          </a:xfrm>
          <a:prstGeom prst="rect">
            <a:avLst/>
          </a:prstGeom>
        </p:spPr>
        <p:txBody>
          <a:bodyPr vert="horz" tIns="0">
            <a:noAutofit/>
          </a:bodyPr>
          <a:lstStyle>
            <a:lvl1pPr marL="207955" indent="-207955">
              <a:lnSpc>
                <a:spcPct val="100000"/>
              </a:lnSpc>
              <a:spcBef>
                <a:spcPts val="1800"/>
              </a:spcBef>
              <a:buClr>
                <a:schemeClr val="accent2"/>
              </a:buClr>
              <a:buSzPct val="100000"/>
              <a:buFont typeface="Arial" panose="020B0604020202020204" pitchFamily="34" charset="0"/>
              <a:buChar char="•"/>
              <a:defRPr sz="2000">
                <a:latin typeface="+mn-lt"/>
              </a:defRPr>
            </a:lvl1pPr>
            <a:lvl2pPr marL="450570" indent="-173296">
              <a:lnSpc>
                <a:spcPct val="100000"/>
              </a:lnSpc>
              <a:buClr>
                <a:schemeClr val="accent2"/>
              </a:buClr>
              <a:buSzPct val="100000"/>
              <a:buFont typeface="Arial" panose="020B0604020202020204" pitchFamily="34" charset="0"/>
              <a:buChar char="•"/>
              <a:defRPr sz="1800">
                <a:latin typeface="+mn-lt"/>
              </a:defRPr>
            </a:lvl2pPr>
            <a:lvl3pPr marL="731520" indent="-173296">
              <a:lnSpc>
                <a:spcPct val="100000"/>
              </a:lnSpc>
              <a:buClr>
                <a:schemeClr val="accent2"/>
              </a:buClr>
              <a:buSzPct val="100000"/>
              <a:buFont typeface="Arial" panose="020B0604020202020204" pitchFamily="34" charset="0"/>
              <a:buChar char="•"/>
              <a:defRPr sz="1600">
                <a:latin typeface="+mn-lt"/>
              </a:defRPr>
            </a:lvl3pPr>
            <a:lvl4pPr marL="731520" indent="-173296">
              <a:lnSpc>
                <a:spcPct val="100000"/>
              </a:lnSpc>
              <a:buClr>
                <a:schemeClr val="accent2"/>
              </a:buClr>
              <a:buSzPct val="100000"/>
              <a:buFont typeface="Arial" panose="020B0604020202020204" pitchFamily="34" charset="0"/>
              <a:buChar char="•"/>
              <a:defRPr sz="1600">
                <a:latin typeface="+mn-lt"/>
              </a:defRPr>
            </a:lvl4pPr>
            <a:lvl5pPr marL="731520" indent="-173296">
              <a:lnSpc>
                <a:spcPct val="100000"/>
              </a:lnSpc>
              <a:buClr>
                <a:schemeClr val="accent2"/>
              </a:buClr>
              <a:buSzPct val="100000"/>
              <a:buFont typeface="Arial" panose="020B0604020202020204" pitchFamily="34" charset="0"/>
              <a:buChar char="•"/>
              <a:defRPr sz="1600">
                <a:latin typeface="+mn-lt"/>
              </a:defRPr>
            </a:lvl5pPr>
            <a:lvl6pPr marL="731520">
              <a:lnSpc>
                <a:spcPct val="100000"/>
              </a:lnSpc>
              <a:buClr>
                <a:schemeClr val="accent2"/>
              </a:buClr>
              <a:buSzPct val="100000"/>
              <a:defRPr sz="1600">
                <a:latin typeface="+mn-lt"/>
              </a:defRPr>
            </a:lvl6pPr>
            <a:lvl7pPr marL="731520">
              <a:lnSpc>
                <a:spcPct val="100000"/>
              </a:lnSpc>
              <a:buClr>
                <a:schemeClr val="accent2"/>
              </a:buClr>
              <a:buSzPct val="100000"/>
              <a:defRPr sz="1600">
                <a:latin typeface="+mn-lt"/>
              </a:defRPr>
            </a:lvl7pPr>
            <a:lvl8pPr marL="731520">
              <a:lnSpc>
                <a:spcPct val="100000"/>
              </a:lnSpc>
              <a:buClr>
                <a:schemeClr val="accent2"/>
              </a:buClr>
              <a:buSzPct val="100000"/>
              <a:defRPr sz="1600">
                <a:latin typeface="+mn-lt"/>
              </a:defRPr>
            </a:lvl8pPr>
            <a:lvl9pPr marL="731520">
              <a:lnSpc>
                <a:spcPct val="100000"/>
              </a:lnSpc>
              <a:buClr>
                <a:schemeClr val="accent2"/>
              </a:buClr>
              <a:buSzPct val="100000"/>
              <a:defRPr sz="1600">
                <a:latin typeface="+mn-lt"/>
              </a:defRPr>
            </a:lvl9pPr>
          </a:lstStyle>
          <a:p>
            <a:pPr lvl="0"/>
            <a:r>
              <a:t>Click to edit master text styles</a:t>
            </a:r>
          </a:p>
          <a:p>
            <a:pPr lvl="1"/>
            <a:r>
              <a:t>Second level</a:t>
            </a:r>
          </a:p>
          <a:p>
            <a:pPr lvl="2"/>
            <a:r>
              <a:t>Third level</a:t>
            </a:r>
          </a:p>
          <a:p>
            <a:pPr lvl="3"/>
            <a:r>
              <a:t>Fourth level</a:t>
            </a:r>
          </a:p>
          <a:p>
            <a:pPr lvl="4"/>
            <a:r>
              <a:t>Fifth level</a:t>
            </a:r>
          </a:p>
        </p:txBody>
      </p:sp>
      <p:sp>
        <p:nvSpPr>
          <p:cNvPr id="3" name="Date Placeholder 2">
            <a:extLst>
              <a:ext uri="{FF2B5EF4-FFF2-40B4-BE49-F238E27FC236}">
                <a16:creationId xmlns:a16="http://schemas.microsoft.com/office/drawing/2014/main" id="{6DAFECFC-4DF5-5CC0-C63B-2E679037DF00}"/>
              </a:ext>
            </a:extLst>
          </p:cNvPr>
          <p:cNvSpPr>
            <a:spLocks noGrp="1"/>
          </p:cNvSpPr>
          <p:nvPr>
            <p:ph type="dt" sz="half" idx="28"/>
          </p:nvPr>
        </p:nvSpPr>
        <p:spPr/>
        <p:txBody>
          <a:bodyPr/>
          <a:lstStyle/>
          <a:p>
            <a:r>
              <a:rPr lang="en-US"/>
              <a:t>GlobalFoundries © 2022 All Rights Reserved</a:t>
            </a:r>
            <a:endParaRPr/>
          </a:p>
        </p:txBody>
      </p:sp>
      <p:sp>
        <p:nvSpPr>
          <p:cNvPr id="4" name="Footer Placeholder 3">
            <a:extLst>
              <a:ext uri="{FF2B5EF4-FFF2-40B4-BE49-F238E27FC236}">
                <a16:creationId xmlns:a16="http://schemas.microsoft.com/office/drawing/2014/main" id="{FD1A480F-CB32-AFAA-2D45-225F94692E6B}"/>
              </a:ext>
            </a:extLst>
          </p:cNvPr>
          <p:cNvSpPr>
            <a:spLocks noGrp="1"/>
          </p:cNvSpPr>
          <p:nvPr>
            <p:ph type="ftr" sz="quarter" idx="29"/>
          </p:nvPr>
        </p:nvSpPr>
        <p:spPr/>
        <p:txBody>
          <a:bodyPr/>
          <a:lstStyle/>
          <a:p>
            <a:endParaRPr/>
          </a:p>
        </p:txBody>
      </p:sp>
      <p:sp>
        <p:nvSpPr>
          <p:cNvPr id="5" name="Slide Number Placeholder 4">
            <a:extLst>
              <a:ext uri="{FF2B5EF4-FFF2-40B4-BE49-F238E27FC236}">
                <a16:creationId xmlns:a16="http://schemas.microsoft.com/office/drawing/2014/main" id="{26CB30C2-E1E5-B9F3-1592-635F4F40C0CD}"/>
              </a:ext>
            </a:extLst>
          </p:cNvPr>
          <p:cNvSpPr>
            <a:spLocks noGrp="1"/>
          </p:cNvSpPr>
          <p:nvPr>
            <p:ph type="sldNum" sz="quarter" idx="30"/>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37425034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_Purple">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A2E67492-3306-BCC7-8136-F35438BD7E0F}"/>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3" name="Title 2">
            <a:extLst>
              <a:ext uri="{FF2B5EF4-FFF2-40B4-BE49-F238E27FC236}">
                <a16:creationId xmlns:a16="http://schemas.microsoft.com/office/drawing/2014/main" id="{892C0073-E95C-B8DB-8FF3-3C792CE2A049}"/>
              </a:ext>
            </a:extLst>
          </p:cNvPr>
          <p:cNvSpPr>
            <a:spLocks noGrp="1"/>
          </p:cNvSpPr>
          <p:nvPr>
            <p:ph type="title"/>
          </p:nvPr>
        </p:nvSpPr>
        <p:spPr/>
        <p:txBody>
          <a:bodyPr/>
          <a:lstStyle/>
          <a:p>
            <a:r>
              <a:rPr lang="en-US"/>
              <a:t>Click to edit Master title style</a:t>
            </a:r>
            <a:endParaRPr/>
          </a:p>
        </p:txBody>
      </p:sp>
      <p:sp>
        <p:nvSpPr>
          <p:cNvPr id="15" name="Text Placeholder 2">
            <a:extLst>
              <a:ext uri="{FF2B5EF4-FFF2-40B4-BE49-F238E27FC236}">
                <a16:creationId xmlns:a16="http://schemas.microsoft.com/office/drawing/2014/main" id="{257E3BC0-FA77-4374-9FBB-45C7176F3BF2}"/>
              </a:ext>
            </a:extLst>
          </p:cNvPr>
          <p:cNvSpPr>
            <a:spLocks noGrp="1"/>
          </p:cNvSpPr>
          <p:nvPr>
            <p:ph type="body" sz="quarter" idx="27" hasCustomPrompt="1"/>
          </p:nvPr>
        </p:nvSpPr>
        <p:spPr>
          <a:xfrm>
            <a:off x="824203" y="1735493"/>
            <a:ext cx="4846320" cy="4465287"/>
          </a:xfrm>
          <a:prstGeom prst="rect">
            <a:avLst/>
          </a:prstGeom>
        </p:spPr>
        <p:txBody>
          <a:bodyPr wrap="square" lIns="0" tIns="0" rIns="0" bIns="0">
            <a:noAutofit/>
          </a:bodyPr>
          <a:lstStyle>
            <a:lvl1pPr>
              <a:spcBef>
                <a:spcPts val="1800"/>
              </a:spcBef>
              <a:buClr>
                <a:schemeClr val="accent2"/>
              </a:buClr>
              <a:buSzPct val="100000"/>
              <a:defRPr sz="2000"/>
            </a:lvl1pPr>
            <a:lvl2pPr>
              <a:buClr>
                <a:schemeClr val="accent2"/>
              </a:buClr>
              <a:buSzPct val="100000"/>
              <a:defRPr sz="1800">
                <a:latin typeface="Arial" panose="020B0604020202020204" pitchFamily="34" charset="0"/>
              </a:defRPr>
            </a:lvl2pPr>
            <a:lvl3pPr>
              <a:buClr>
                <a:schemeClr val="accent2"/>
              </a:buClr>
              <a:buSzPct val="100000"/>
              <a:defRPr sz="1600">
                <a:latin typeface="Arial" panose="020B0604020202020204" pitchFamily="34" charset="0"/>
              </a:defRPr>
            </a:lvl3pPr>
            <a:lvl4pPr>
              <a:buClr>
                <a:schemeClr val="accent2"/>
              </a:buClr>
              <a:buSzPct val="100000"/>
              <a:defRPr sz="1600">
                <a:latin typeface="Arial" panose="020B0604020202020204" pitchFamily="34" charset="0"/>
              </a:defRPr>
            </a:lvl4pPr>
            <a:lvl5pPr>
              <a:buClr>
                <a:schemeClr val="accent2"/>
              </a:buClr>
              <a:buSzPct val="100000"/>
              <a:defRPr sz="1600">
                <a:latin typeface="Arial" panose="020B0604020202020204" pitchFamily="34" charset="0"/>
              </a:defRPr>
            </a:lvl5pPr>
            <a:lvl6pPr>
              <a:buClr>
                <a:schemeClr val="accent2"/>
              </a:buClr>
              <a:buSzPct val="100000"/>
              <a:defRPr sz="1600"/>
            </a:lvl6pPr>
            <a:lvl7pPr>
              <a:buClr>
                <a:schemeClr val="accent2"/>
              </a:buClr>
              <a:buSzPct val="100000"/>
              <a:defRPr sz="1600"/>
            </a:lvl7pPr>
            <a:lvl8pPr>
              <a:buClr>
                <a:schemeClr val="accent2"/>
              </a:buClr>
              <a:buSzPct val="100000"/>
              <a:defRPr sz="1600"/>
            </a:lvl8pPr>
            <a:lvl9pPr>
              <a:buClr>
                <a:schemeClr val="accent2"/>
              </a:buClr>
              <a:buSzPct val="100000"/>
              <a:defRPr sz="1600"/>
            </a:lvl9pPr>
          </a:lstStyle>
          <a:p>
            <a:pPr marL="207955" lvl="0" indent="-207955">
              <a:spcBef>
                <a:spcPts val="2007"/>
              </a:spcBef>
              <a:buClr>
                <a:schemeClr val="accent5"/>
              </a:buClr>
              <a:buSzPct val="135000"/>
              <a:buFont typeface="Arial" panose="020B0604020202020204" pitchFamily="34" charset="0"/>
              <a:buChar char="•"/>
            </a:pPr>
            <a:r>
              <a:t>Click to edit master text styles</a:t>
            </a:r>
          </a:p>
          <a:p>
            <a:pPr marL="450570" lvl="1" indent="-173296">
              <a:lnSpc>
                <a:spcPct val="130000"/>
              </a:lnSpc>
              <a:buClr>
                <a:schemeClr val="accent5"/>
              </a:buClr>
              <a:buSzPct val="135000"/>
              <a:buFont typeface="Arial" panose="020B0604020202020204" pitchFamily="34" charset="0"/>
              <a:buChar char="•"/>
            </a:pPr>
            <a:r>
              <a:t>Second level</a:t>
            </a:r>
          </a:p>
          <a:p>
            <a:pPr marL="727844" lvl="2" indent="-173296">
              <a:lnSpc>
                <a:spcPct val="130000"/>
              </a:lnSpc>
              <a:buClr>
                <a:schemeClr val="accent5"/>
              </a:buClr>
              <a:buSzPct val="135000"/>
              <a:buFont typeface="Arial" panose="020B0604020202020204" pitchFamily="34" charset="0"/>
              <a:buChar char="•"/>
            </a:pPr>
            <a:r>
              <a:t>Third level</a:t>
            </a:r>
          </a:p>
          <a:p>
            <a:pPr marL="1005118" lvl="3" indent="-173296">
              <a:lnSpc>
                <a:spcPct val="130000"/>
              </a:lnSpc>
              <a:buClr>
                <a:schemeClr val="accent5"/>
              </a:buClr>
              <a:buSzPct val="135000"/>
              <a:buFont typeface="Arial" panose="020B0604020202020204" pitchFamily="34" charset="0"/>
              <a:buChar char="•"/>
            </a:pPr>
            <a:r>
              <a:t>Fourth level</a:t>
            </a:r>
          </a:p>
          <a:p>
            <a:pPr marL="1282391" lvl="4" indent="-173296">
              <a:lnSpc>
                <a:spcPct val="130000"/>
              </a:lnSpc>
              <a:buClr>
                <a:schemeClr val="accent5"/>
              </a:buClr>
              <a:buSzPct val="135000"/>
              <a:buFont typeface="Arial" panose="020B0604020202020204" pitchFamily="34" charset="0"/>
              <a:buChar char="•"/>
            </a:pPr>
            <a:r>
              <a:t>Fifth level</a:t>
            </a:r>
          </a:p>
        </p:txBody>
      </p:sp>
      <p:sp>
        <p:nvSpPr>
          <p:cNvPr id="7" name="Text Placeholder 2">
            <a:extLst>
              <a:ext uri="{FF2B5EF4-FFF2-40B4-BE49-F238E27FC236}">
                <a16:creationId xmlns:a16="http://schemas.microsoft.com/office/drawing/2014/main" id="{959969B4-74C3-4F8D-A8A2-74213474B08F}"/>
              </a:ext>
            </a:extLst>
          </p:cNvPr>
          <p:cNvSpPr>
            <a:spLocks noGrp="1"/>
          </p:cNvSpPr>
          <p:nvPr>
            <p:ph type="body" sz="quarter" idx="28" hasCustomPrompt="1"/>
          </p:nvPr>
        </p:nvSpPr>
        <p:spPr>
          <a:xfrm>
            <a:off x="5892857" y="1735492"/>
            <a:ext cx="4846320" cy="4465287"/>
          </a:xfrm>
          <a:prstGeom prst="rect">
            <a:avLst/>
          </a:prstGeom>
        </p:spPr>
        <p:txBody>
          <a:bodyPr wrap="square" lIns="0" tIns="0" rIns="0" bIns="0">
            <a:noAutofit/>
          </a:bodyPr>
          <a:lstStyle>
            <a:lvl1pPr>
              <a:spcBef>
                <a:spcPts val="1800"/>
              </a:spcBef>
              <a:buClr>
                <a:schemeClr val="accent2"/>
              </a:buClr>
              <a:buSzPct val="100000"/>
              <a:defRPr sz="2000"/>
            </a:lvl1pPr>
            <a:lvl2pPr>
              <a:buClr>
                <a:schemeClr val="accent2"/>
              </a:buClr>
              <a:buSzPct val="100000"/>
              <a:defRPr sz="1800">
                <a:latin typeface="Arial" panose="020B0604020202020204" pitchFamily="34" charset="0"/>
              </a:defRPr>
            </a:lvl2pPr>
            <a:lvl3pPr>
              <a:buClr>
                <a:schemeClr val="accent2"/>
              </a:buClr>
              <a:buSzPct val="100000"/>
              <a:defRPr sz="1600">
                <a:latin typeface="Arial" panose="020B0604020202020204" pitchFamily="34" charset="0"/>
              </a:defRPr>
            </a:lvl3pPr>
            <a:lvl4pPr>
              <a:buClr>
                <a:schemeClr val="accent2"/>
              </a:buClr>
              <a:buSzPct val="100000"/>
              <a:defRPr sz="1600">
                <a:latin typeface="Arial" panose="020B0604020202020204" pitchFamily="34" charset="0"/>
              </a:defRPr>
            </a:lvl4pPr>
            <a:lvl5pPr>
              <a:buClr>
                <a:schemeClr val="accent2"/>
              </a:buClr>
              <a:buSzPct val="100000"/>
              <a:defRPr sz="1600">
                <a:latin typeface="Arial" panose="020B0604020202020204" pitchFamily="34" charset="0"/>
              </a:defRPr>
            </a:lvl5pPr>
            <a:lvl6pPr>
              <a:buClr>
                <a:schemeClr val="accent2"/>
              </a:buClr>
              <a:buSzPct val="100000"/>
              <a:defRPr sz="1600"/>
            </a:lvl6pPr>
            <a:lvl7pPr>
              <a:buClr>
                <a:schemeClr val="accent2"/>
              </a:buClr>
              <a:buSzPct val="100000"/>
              <a:defRPr sz="1600"/>
            </a:lvl7pPr>
            <a:lvl8pPr>
              <a:buClr>
                <a:schemeClr val="accent2"/>
              </a:buClr>
              <a:buSzPct val="100000"/>
              <a:defRPr sz="1600"/>
            </a:lvl8pPr>
            <a:lvl9pPr>
              <a:buClr>
                <a:schemeClr val="accent2"/>
              </a:buClr>
              <a:buSzPct val="100000"/>
              <a:defRPr sz="1600"/>
            </a:lvl9pPr>
          </a:lstStyle>
          <a:p>
            <a:pPr marL="207955" lvl="0" indent="-207955">
              <a:spcBef>
                <a:spcPts val="2007"/>
              </a:spcBef>
              <a:buClr>
                <a:schemeClr val="accent5"/>
              </a:buClr>
              <a:buSzPct val="135000"/>
              <a:buFont typeface="Arial" panose="020B0604020202020204" pitchFamily="34" charset="0"/>
              <a:buChar char="•"/>
            </a:pPr>
            <a:r>
              <a:t>Click to edit master text styles</a:t>
            </a:r>
          </a:p>
          <a:p>
            <a:pPr marL="450570" lvl="1" indent="-173296">
              <a:lnSpc>
                <a:spcPct val="130000"/>
              </a:lnSpc>
              <a:buClr>
                <a:schemeClr val="accent5"/>
              </a:buClr>
              <a:buSzPct val="135000"/>
              <a:buFont typeface="Arial" panose="020B0604020202020204" pitchFamily="34" charset="0"/>
              <a:buChar char="•"/>
            </a:pPr>
            <a:r>
              <a:t>Second level</a:t>
            </a:r>
          </a:p>
          <a:p>
            <a:pPr marL="727844" lvl="2" indent="-173296">
              <a:lnSpc>
                <a:spcPct val="130000"/>
              </a:lnSpc>
              <a:buClr>
                <a:schemeClr val="accent5"/>
              </a:buClr>
              <a:buSzPct val="135000"/>
              <a:buFont typeface="Arial" panose="020B0604020202020204" pitchFamily="34" charset="0"/>
              <a:buChar char="•"/>
            </a:pPr>
            <a:r>
              <a:t>Third level</a:t>
            </a:r>
          </a:p>
          <a:p>
            <a:pPr marL="1005118" lvl="3" indent="-173296">
              <a:lnSpc>
                <a:spcPct val="130000"/>
              </a:lnSpc>
              <a:buClr>
                <a:schemeClr val="accent5"/>
              </a:buClr>
              <a:buSzPct val="135000"/>
              <a:buFont typeface="Arial" panose="020B0604020202020204" pitchFamily="34" charset="0"/>
              <a:buChar char="•"/>
            </a:pPr>
            <a:r>
              <a:t>Fourth level</a:t>
            </a:r>
          </a:p>
          <a:p>
            <a:pPr marL="1282391" lvl="4" indent="-173296">
              <a:lnSpc>
                <a:spcPct val="130000"/>
              </a:lnSpc>
              <a:buClr>
                <a:schemeClr val="accent5"/>
              </a:buClr>
              <a:buSzPct val="135000"/>
              <a:buFont typeface="Arial" panose="020B0604020202020204" pitchFamily="34" charset="0"/>
              <a:buChar char="•"/>
            </a:pPr>
            <a:r>
              <a:t>Fifth level</a:t>
            </a:r>
          </a:p>
        </p:txBody>
      </p:sp>
      <p:sp>
        <p:nvSpPr>
          <p:cNvPr id="4" name="Date Placeholder 3">
            <a:extLst>
              <a:ext uri="{FF2B5EF4-FFF2-40B4-BE49-F238E27FC236}">
                <a16:creationId xmlns:a16="http://schemas.microsoft.com/office/drawing/2014/main" id="{B2FAA732-81C2-D59D-5289-1358825EB1D4}"/>
              </a:ext>
            </a:extLst>
          </p:cNvPr>
          <p:cNvSpPr>
            <a:spLocks noGrp="1"/>
          </p:cNvSpPr>
          <p:nvPr>
            <p:ph type="dt" sz="half" idx="29"/>
          </p:nvPr>
        </p:nvSpPr>
        <p:spPr/>
        <p:txBody>
          <a:bodyPr/>
          <a:lstStyle/>
          <a:p>
            <a:r>
              <a:rPr lang="en-US"/>
              <a:t>GlobalFoundries © 2022 All Rights Reserved</a:t>
            </a:r>
            <a:endParaRPr/>
          </a:p>
        </p:txBody>
      </p:sp>
      <p:sp>
        <p:nvSpPr>
          <p:cNvPr id="5" name="Footer Placeholder 4">
            <a:extLst>
              <a:ext uri="{FF2B5EF4-FFF2-40B4-BE49-F238E27FC236}">
                <a16:creationId xmlns:a16="http://schemas.microsoft.com/office/drawing/2014/main" id="{815A5698-620D-FC76-1C6E-B6641E5C90EE}"/>
              </a:ext>
            </a:extLst>
          </p:cNvPr>
          <p:cNvSpPr>
            <a:spLocks noGrp="1"/>
          </p:cNvSpPr>
          <p:nvPr>
            <p:ph type="ftr" sz="quarter" idx="30"/>
          </p:nvPr>
        </p:nvSpPr>
        <p:spPr/>
        <p:txBody>
          <a:bodyPr/>
          <a:lstStyle/>
          <a:p>
            <a:endParaRPr/>
          </a:p>
        </p:txBody>
      </p:sp>
      <p:sp>
        <p:nvSpPr>
          <p:cNvPr id="6" name="Slide Number Placeholder 5">
            <a:extLst>
              <a:ext uri="{FF2B5EF4-FFF2-40B4-BE49-F238E27FC236}">
                <a16:creationId xmlns:a16="http://schemas.microsoft.com/office/drawing/2014/main" id="{7A153E99-90AC-727A-8785-762BB62DC0D8}"/>
              </a:ext>
            </a:extLst>
          </p:cNvPr>
          <p:cNvSpPr>
            <a:spLocks noGrp="1"/>
          </p:cNvSpPr>
          <p:nvPr>
            <p:ph type="sldNum" sz="quarter" idx="31"/>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7142034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_Black">
    <p:spTree>
      <p:nvGrpSpPr>
        <p:cNvPr id="1" name=""/>
        <p:cNvGrpSpPr/>
        <p:nvPr/>
      </p:nvGrpSpPr>
      <p:grpSpPr>
        <a:xfrm>
          <a:off x="0" y="0"/>
          <a:ext cx="0" cy="0"/>
          <a:chOff x="0" y="0"/>
          <a:chExt cx="0" cy="0"/>
        </a:xfrm>
      </p:grpSpPr>
      <p:sp>
        <p:nvSpPr>
          <p:cNvPr id="8" name="Do not remove" hidden="1">
            <a:extLst>
              <a:ext uri="{FF2B5EF4-FFF2-40B4-BE49-F238E27FC236}">
                <a16:creationId xmlns:a16="http://schemas.microsoft.com/office/drawing/2014/main" id="{E8574929-B0CA-DD13-D8EB-0B57B36855A1}"/>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2" name="Title 1">
            <a:extLst>
              <a:ext uri="{FF2B5EF4-FFF2-40B4-BE49-F238E27FC236}">
                <a16:creationId xmlns:a16="http://schemas.microsoft.com/office/drawing/2014/main" id="{0943246F-3991-824B-41B5-0690346530C5}"/>
              </a:ext>
            </a:extLst>
          </p:cNvPr>
          <p:cNvSpPr>
            <a:spLocks noGrp="1"/>
          </p:cNvSpPr>
          <p:nvPr>
            <p:ph type="title"/>
          </p:nvPr>
        </p:nvSpPr>
        <p:spPr/>
        <p:txBody>
          <a:bodyPr/>
          <a:lstStyle>
            <a:lvl1pPr>
              <a:defRPr>
                <a:solidFill>
                  <a:schemeClr val="tx1"/>
                </a:solidFill>
              </a:defRPr>
            </a:lvl1pPr>
          </a:lstStyle>
          <a:p>
            <a:r>
              <a:rPr lang="en-US"/>
              <a:t>Click to edit Master title style</a:t>
            </a:r>
            <a:endParaRPr/>
          </a:p>
        </p:txBody>
      </p:sp>
      <p:sp>
        <p:nvSpPr>
          <p:cNvPr id="15" name="Text Placeholder 2">
            <a:extLst>
              <a:ext uri="{FF2B5EF4-FFF2-40B4-BE49-F238E27FC236}">
                <a16:creationId xmlns:a16="http://schemas.microsoft.com/office/drawing/2014/main" id="{257E3BC0-FA77-4374-9FBB-45C7176F3BF2}"/>
              </a:ext>
            </a:extLst>
          </p:cNvPr>
          <p:cNvSpPr>
            <a:spLocks noGrp="1"/>
          </p:cNvSpPr>
          <p:nvPr>
            <p:ph type="body" sz="quarter" idx="27" hasCustomPrompt="1"/>
          </p:nvPr>
        </p:nvSpPr>
        <p:spPr>
          <a:xfrm>
            <a:off x="824203" y="1735493"/>
            <a:ext cx="4846320" cy="4465287"/>
          </a:xfrm>
          <a:prstGeom prst="rect">
            <a:avLst/>
          </a:prstGeom>
        </p:spPr>
        <p:txBody>
          <a:bodyPr wrap="square" lIns="0" tIns="0" rIns="0" bIns="0">
            <a:noAutofit/>
          </a:bodyPr>
          <a:lstStyle>
            <a:lvl1pPr>
              <a:spcBef>
                <a:spcPts val="1800"/>
              </a:spcBef>
              <a:buClr>
                <a:schemeClr val="accent2"/>
              </a:buClr>
              <a:buSzPct val="100000"/>
              <a:defRPr sz="2000"/>
            </a:lvl1pPr>
            <a:lvl2pPr>
              <a:buClr>
                <a:schemeClr val="accent2"/>
              </a:buClr>
              <a:buSzPct val="100000"/>
              <a:defRPr sz="1800">
                <a:latin typeface="+mn-lt"/>
              </a:defRPr>
            </a:lvl2pPr>
            <a:lvl3pPr>
              <a:buClr>
                <a:schemeClr val="accent2"/>
              </a:buClr>
              <a:buSzPct val="100000"/>
              <a:defRPr sz="1600">
                <a:latin typeface="+mn-lt"/>
              </a:defRPr>
            </a:lvl3pPr>
            <a:lvl4pPr>
              <a:buClr>
                <a:schemeClr val="accent2"/>
              </a:buClr>
              <a:buSzPct val="100000"/>
              <a:defRPr sz="1600">
                <a:latin typeface="+mn-lt"/>
              </a:defRPr>
            </a:lvl4pPr>
            <a:lvl5pPr>
              <a:buClr>
                <a:schemeClr val="accent2"/>
              </a:buClr>
              <a:buSzPct val="100000"/>
              <a:defRPr sz="1600">
                <a:latin typeface="+mn-lt"/>
              </a:defRPr>
            </a:lvl5pPr>
            <a:lvl6pPr>
              <a:buClr>
                <a:schemeClr val="accent2"/>
              </a:buClr>
              <a:buSzPct val="100000"/>
              <a:defRPr sz="1600">
                <a:latin typeface="+mn-lt"/>
              </a:defRPr>
            </a:lvl6pPr>
            <a:lvl7pPr>
              <a:buClr>
                <a:schemeClr val="accent2"/>
              </a:buClr>
              <a:buSzPct val="100000"/>
              <a:defRPr sz="1600">
                <a:latin typeface="+mn-lt"/>
              </a:defRPr>
            </a:lvl7pPr>
            <a:lvl8pPr>
              <a:buClr>
                <a:schemeClr val="accent2"/>
              </a:buClr>
              <a:buSzPct val="100000"/>
              <a:defRPr sz="1600">
                <a:latin typeface="+mn-lt"/>
              </a:defRPr>
            </a:lvl8pPr>
            <a:lvl9pPr>
              <a:buClr>
                <a:schemeClr val="accent2"/>
              </a:buClr>
              <a:buSzPct val="100000"/>
              <a:defRPr sz="1600">
                <a:latin typeface="+mn-lt"/>
              </a:defRPr>
            </a:lvl9pPr>
          </a:lstStyle>
          <a:p>
            <a:pPr marL="207955" lvl="0" indent="-207955">
              <a:spcBef>
                <a:spcPts val="2007"/>
              </a:spcBef>
              <a:buClr>
                <a:schemeClr val="accent5"/>
              </a:buClr>
              <a:buSzPct val="135000"/>
              <a:buFont typeface="Arial" panose="020B0604020202020204" pitchFamily="34" charset="0"/>
              <a:buChar char="•"/>
            </a:pPr>
            <a:r>
              <a:t>Click to edit master text styles</a:t>
            </a:r>
          </a:p>
          <a:p>
            <a:pPr marL="450570" lvl="1" indent="-173296">
              <a:lnSpc>
                <a:spcPct val="130000"/>
              </a:lnSpc>
              <a:buClr>
                <a:schemeClr val="accent5"/>
              </a:buClr>
              <a:buSzPct val="135000"/>
              <a:buFont typeface="Arial" panose="020B0604020202020204" pitchFamily="34" charset="0"/>
              <a:buChar char="•"/>
            </a:pPr>
            <a:r>
              <a:t>Second level</a:t>
            </a:r>
          </a:p>
          <a:p>
            <a:pPr marL="727844" lvl="2" indent="-173296">
              <a:lnSpc>
                <a:spcPct val="130000"/>
              </a:lnSpc>
              <a:buClr>
                <a:schemeClr val="accent5"/>
              </a:buClr>
              <a:buSzPct val="135000"/>
              <a:buFont typeface="Arial" panose="020B0604020202020204" pitchFamily="34" charset="0"/>
              <a:buChar char="•"/>
            </a:pPr>
            <a:r>
              <a:t>Third level</a:t>
            </a:r>
          </a:p>
          <a:p>
            <a:pPr marL="1005118" lvl="3" indent="-173296">
              <a:lnSpc>
                <a:spcPct val="130000"/>
              </a:lnSpc>
              <a:buClr>
                <a:schemeClr val="accent5"/>
              </a:buClr>
              <a:buSzPct val="135000"/>
              <a:buFont typeface="Arial" panose="020B0604020202020204" pitchFamily="34" charset="0"/>
              <a:buChar char="•"/>
            </a:pPr>
            <a:r>
              <a:t>Fourth level</a:t>
            </a:r>
          </a:p>
          <a:p>
            <a:pPr marL="1282391" lvl="4" indent="-173296">
              <a:lnSpc>
                <a:spcPct val="130000"/>
              </a:lnSpc>
              <a:buClr>
                <a:schemeClr val="accent5"/>
              </a:buClr>
              <a:buSzPct val="135000"/>
              <a:buFont typeface="Arial" panose="020B0604020202020204" pitchFamily="34" charset="0"/>
              <a:buChar char="•"/>
            </a:pPr>
            <a:r>
              <a:t>Fifth level</a:t>
            </a:r>
          </a:p>
        </p:txBody>
      </p:sp>
      <p:sp>
        <p:nvSpPr>
          <p:cNvPr id="7" name="Text Placeholder 2">
            <a:extLst>
              <a:ext uri="{FF2B5EF4-FFF2-40B4-BE49-F238E27FC236}">
                <a16:creationId xmlns:a16="http://schemas.microsoft.com/office/drawing/2014/main" id="{959969B4-74C3-4F8D-A8A2-74213474B08F}"/>
              </a:ext>
            </a:extLst>
          </p:cNvPr>
          <p:cNvSpPr>
            <a:spLocks noGrp="1"/>
          </p:cNvSpPr>
          <p:nvPr>
            <p:ph type="body" sz="quarter" idx="28" hasCustomPrompt="1"/>
          </p:nvPr>
        </p:nvSpPr>
        <p:spPr>
          <a:xfrm>
            <a:off x="5892857" y="1735492"/>
            <a:ext cx="4846320" cy="4465287"/>
          </a:xfrm>
          <a:prstGeom prst="rect">
            <a:avLst/>
          </a:prstGeom>
        </p:spPr>
        <p:txBody>
          <a:bodyPr wrap="square" lIns="0" tIns="0" rIns="0" bIns="0">
            <a:noAutofit/>
          </a:bodyPr>
          <a:lstStyle>
            <a:lvl1pPr>
              <a:spcBef>
                <a:spcPts val="1800"/>
              </a:spcBef>
              <a:buClr>
                <a:schemeClr val="accent2"/>
              </a:buClr>
              <a:buSzPct val="100000"/>
              <a:defRPr sz="2000"/>
            </a:lvl1pPr>
            <a:lvl2pPr>
              <a:buClr>
                <a:schemeClr val="accent2"/>
              </a:buClr>
              <a:buSzPct val="100000"/>
              <a:defRPr sz="1800">
                <a:latin typeface="+mn-lt"/>
              </a:defRPr>
            </a:lvl2pPr>
            <a:lvl3pPr>
              <a:buClr>
                <a:schemeClr val="accent2"/>
              </a:buClr>
              <a:buSzPct val="100000"/>
              <a:defRPr sz="1600">
                <a:latin typeface="+mn-lt"/>
              </a:defRPr>
            </a:lvl3pPr>
            <a:lvl4pPr>
              <a:buClr>
                <a:schemeClr val="accent2"/>
              </a:buClr>
              <a:buSzPct val="100000"/>
              <a:defRPr sz="1600">
                <a:latin typeface="+mn-lt"/>
              </a:defRPr>
            </a:lvl4pPr>
            <a:lvl5pPr>
              <a:buClr>
                <a:schemeClr val="accent2"/>
              </a:buClr>
              <a:buSzPct val="100000"/>
              <a:defRPr sz="1600">
                <a:latin typeface="+mn-lt"/>
              </a:defRPr>
            </a:lvl5pPr>
            <a:lvl6pPr>
              <a:buClr>
                <a:schemeClr val="accent2"/>
              </a:buClr>
              <a:buSzPct val="100000"/>
              <a:defRPr sz="1600">
                <a:latin typeface="+mn-lt"/>
              </a:defRPr>
            </a:lvl6pPr>
            <a:lvl7pPr>
              <a:buClr>
                <a:schemeClr val="accent2"/>
              </a:buClr>
              <a:buSzPct val="100000"/>
              <a:defRPr sz="1600">
                <a:latin typeface="+mn-lt"/>
              </a:defRPr>
            </a:lvl7pPr>
            <a:lvl8pPr>
              <a:buClr>
                <a:schemeClr val="accent2"/>
              </a:buClr>
              <a:buSzPct val="100000"/>
              <a:defRPr sz="1600">
                <a:latin typeface="+mn-lt"/>
              </a:defRPr>
            </a:lvl8pPr>
            <a:lvl9pPr>
              <a:buClr>
                <a:schemeClr val="accent2"/>
              </a:buClr>
              <a:buSzPct val="100000"/>
              <a:defRPr sz="1600">
                <a:latin typeface="+mn-lt"/>
              </a:defRPr>
            </a:lvl9pPr>
          </a:lstStyle>
          <a:p>
            <a:pPr marL="207955" lvl="0" indent="-207955">
              <a:spcBef>
                <a:spcPts val="2007"/>
              </a:spcBef>
              <a:buClr>
                <a:schemeClr val="accent5"/>
              </a:buClr>
              <a:buSzPct val="135000"/>
              <a:buFont typeface="Arial" panose="020B0604020202020204" pitchFamily="34" charset="0"/>
              <a:buChar char="•"/>
            </a:pPr>
            <a:r>
              <a:t>Click to edit master text styles</a:t>
            </a:r>
          </a:p>
          <a:p>
            <a:pPr marL="450570" lvl="1" indent="-173296">
              <a:lnSpc>
                <a:spcPct val="130000"/>
              </a:lnSpc>
              <a:buClr>
                <a:schemeClr val="accent5"/>
              </a:buClr>
              <a:buSzPct val="135000"/>
              <a:buFont typeface="Arial" panose="020B0604020202020204" pitchFamily="34" charset="0"/>
              <a:buChar char="•"/>
            </a:pPr>
            <a:r>
              <a:t>Second level</a:t>
            </a:r>
          </a:p>
          <a:p>
            <a:pPr marL="727844" lvl="2" indent="-173296">
              <a:lnSpc>
                <a:spcPct val="130000"/>
              </a:lnSpc>
              <a:buClr>
                <a:schemeClr val="accent5"/>
              </a:buClr>
              <a:buSzPct val="135000"/>
              <a:buFont typeface="Arial" panose="020B0604020202020204" pitchFamily="34" charset="0"/>
              <a:buChar char="•"/>
            </a:pPr>
            <a:r>
              <a:t>Third level</a:t>
            </a:r>
          </a:p>
          <a:p>
            <a:pPr marL="1005118" lvl="3" indent="-173296">
              <a:lnSpc>
                <a:spcPct val="130000"/>
              </a:lnSpc>
              <a:buClr>
                <a:schemeClr val="accent5"/>
              </a:buClr>
              <a:buSzPct val="135000"/>
              <a:buFont typeface="Arial" panose="020B0604020202020204" pitchFamily="34" charset="0"/>
              <a:buChar char="•"/>
            </a:pPr>
            <a:r>
              <a:t>Fourth level</a:t>
            </a:r>
          </a:p>
          <a:p>
            <a:pPr marL="1282391" lvl="4" indent="-173296">
              <a:lnSpc>
                <a:spcPct val="130000"/>
              </a:lnSpc>
              <a:buClr>
                <a:schemeClr val="accent5"/>
              </a:buClr>
              <a:buSzPct val="135000"/>
              <a:buFont typeface="Arial" panose="020B0604020202020204" pitchFamily="34" charset="0"/>
              <a:buChar char="•"/>
            </a:pPr>
            <a:r>
              <a:t>Fifth level</a:t>
            </a:r>
          </a:p>
        </p:txBody>
      </p:sp>
      <p:sp>
        <p:nvSpPr>
          <p:cNvPr id="3" name="Date Placeholder 2">
            <a:extLst>
              <a:ext uri="{FF2B5EF4-FFF2-40B4-BE49-F238E27FC236}">
                <a16:creationId xmlns:a16="http://schemas.microsoft.com/office/drawing/2014/main" id="{8F5758FC-ADCB-965E-34D4-744E77A7A863}"/>
              </a:ext>
            </a:extLst>
          </p:cNvPr>
          <p:cNvSpPr>
            <a:spLocks noGrp="1"/>
          </p:cNvSpPr>
          <p:nvPr>
            <p:ph type="dt" sz="half" idx="29"/>
          </p:nvPr>
        </p:nvSpPr>
        <p:spPr/>
        <p:txBody>
          <a:bodyPr/>
          <a:lstStyle/>
          <a:p>
            <a:r>
              <a:rPr lang="en-US"/>
              <a:t>GlobalFoundries © 2022 All Rights Reserved</a:t>
            </a:r>
            <a:endParaRPr/>
          </a:p>
        </p:txBody>
      </p:sp>
      <p:sp>
        <p:nvSpPr>
          <p:cNvPr id="4" name="Footer Placeholder 3">
            <a:extLst>
              <a:ext uri="{FF2B5EF4-FFF2-40B4-BE49-F238E27FC236}">
                <a16:creationId xmlns:a16="http://schemas.microsoft.com/office/drawing/2014/main" id="{E421B8FF-20CD-B84D-F74F-7D203C33964F}"/>
              </a:ext>
            </a:extLst>
          </p:cNvPr>
          <p:cNvSpPr>
            <a:spLocks noGrp="1"/>
          </p:cNvSpPr>
          <p:nvPr>
            <p:ph type="ftr" sz="quarter" idx="30"/>
          </p:nvPr>
        </p:nvSpPr>
        <p:spPr/>
        <p:txBody>
          <a:bodyPr/>
          <a:lstStyle/>
          <a:p>
            <a:endParaRPr/>
          </a:p>
        </p:txBody>
      </p:sp>
      <p:sp>
        <p:nvSpPr>
          <p:cNvPr id="5" name="Slide Number Placeholder 4">
            <a:extLst>
              <a:ext uri="{FF2B5EF4-FFF2-40B4-BE49-F238E27FC236}">
                <a16:creationId xmlns:a16="http://schemas.microsoft.com/office/drawing/2014/main" id="{43C99B79-AD77-EA74-0A00-C6DC9AAEF554}"/>
              </a:ext>
            </a:extLst>
          </p:cNvPr>
          <p:cNvSpPr>
            <a:spLocks noGrp="1"/>
          </p:cNvSpPr>
          <p:nvPr>
            <p:ph type="sldNum" sz="quarter" idx="31"/>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4203092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Content_Purple">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2784DFF1-4820-F541-10BE-1A8C2F81239D}"/>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5" name="Title 4">
            <a:extLst>
              <a:ext uri="{FF2B5EF4-FFF2-40B4-BE49-F238E27FC236}">
                <a16:creationId xmlns:a16="http://schemas.microsoft.com/office/drawing/2014/main" id="{BC3BB66C-08FD-22FC-4C8F-770E814E453E}"/>
              </a:ext>
            </a:extLst>
          </p:cNvPr>
          <p:cNvSpPr>
            <a:spLocks noGrp="1"/>
          </p:cNvSpPr>
          <p:nvPr>
            <p:ph type="title"/>
          </p:nvPr>
        </p:nvSpPr>
        <p:spPr/>
        <p:txBody>
          <a:bodyPr/>
          <a:lstStyle/>
          <a:p>
            <a:r>
              <a:rPr lang="en-US"/>
              <a:t>Click to edit Master title style</a:t>
            </a:r>
            <a:endParaRPr/>
          </a:p>
        </p:txBody>
      </p:sp>
      <p:sp>
        <p:nvSpPr>
          <p:cNvPr id="15" name="Text Placeholder 2">
            <a:extLst>
              <a:ext uri="{FF2B5EF4-FFF2-40B4-BE49-F238E27FC236}">
                <a16:creationId xmlns:a16="http://schemas.microsoft.com/office/drawing/2014/main" id="{257E3BC0-FA77-4374-9FBB-45C7176F3BF2}"/>
              </a:ext>
            </a:extLst>
          </p:cNvPr>
          <p:cNvSpPr>
            <a:spLocks noGrp="1"/>
          </p:cNvSpPr>
          <p:nvPr>
            <p:ph type="body" sz="quarter" idx="27" hasCustomPrompt="1"/>
          </p:nvPr>
        </p:nvSpPr>
        <p:spPr>
          <a:xfrm>
            <a:off x="824203" y="1735493"/>
            <a:ext cx="3200400" cy="4465287"/>
          </a:xfrm>
          <a:prstGeom prst="rect">
            <a:avLst/>
          </a:prstGeom>
        </p:spPr>
        <p:txBody>
          <a:bodyPr wrap="square" lIns="0" tIns="0" rIns="0" bIns="0">
            <a:noAutofit/>
          </a:bodyPr>
          <a:lstStyle>
            <a:lvl1pPr>
              <a:lnSpc>
                <a:spcPct val="100000"/>
              </a:lnSpc>
              <a:spcBef>
                <a:spcPts val="1800"/>
              </a:spcBef>
              <a:buClr>
                <a:schemeClr val="accent2"/>
              </a:buClr>
              <a:buSzPct val="100000"/>
              <a:defRPr sz="1800">
                <a:latin typeface="+mn-lt"/>
              </a:defRPr>
            </a:lvl1pPr>
            <a:lvl2pPr>
              <a:lnSpc>
                <a:spcPct val="100000"/>
              </a:lnSpc>
              <a:buClr>
                <a:schemeClr val="accent2"/>
              </a:buClr>
              <a:buSzPct val="100000"/>
              <a:defRPr sz="1600">
                <a:latin typeface="+mn-lt"/>
              </a:defRPr>
            </a:lvl2pPr>
            <a:lvl3pPr marL="731520">
              <a:lnSpc>
                <a:spcPct val="100000"/>
              </a:lnSpc>
              <a:buClr>
                <a:schemeClr val="accent2"/>
              </a:buClr>
              <a:buSzPct val="100000"/>
              <a:defRPr sz="1400">
                <a:latin typeface="+mn-lt"/>
              </a:defRPr>
            </a:lvl3pPr>
            <a:lvl4pPr marL="731520">
              <a:lnSpc>
                <a:spcPct val="100000"/>
              </a:lnSpc>
              <a:buClr>
                <a:schemeClr val="accent2"/>
              </a:buClr>
              <a:buSzPct val="100000"/>
              <a:defRPr sz="1400">
                <a:latin typeface="+mn-lt"/>
              </a:defRPr>
            </a:lvl4pPr>
            <a:lvl5pPr marL="731520">
              <a:lnSpc>
                <a:spcPct val="100000"/>
              </a:lnSpc>
              <a:buClr>
                <a:schemeClr val="accent2"/>
              </a:buClr>
              <a:buSzPct val="100000"/>
              <a:defRPr sz="1400">
                <a:latin typeface="+mn-lt"/>
              </a:defRPr>
            </a:lvl5pPr>
            <a:lvl6pPr marL="731520">
              <a:lnSpc>
                <a:spcPct val="100000"/>
              </a:lnSpc>
              <a:buClr>
                <a:schemeClr val="accent2"/>
              </a:buClr>
              <a:buSzPct val="100000"/>
              <a:defRPr sz="1400">
                <a:latin typeface="+mn-lt"/>
              </a:defRPr>
            </a:lvl6pPr>
            <a:lvl7pPr marL="731520">
              <a:lnSpc>
                <a:spcPct val="100000"/>
              </a:lnSpc>
              <a:buClr>
                <a:schemeClr val="accent2"/>
              </a:buClr>
              <a:buSzPct val="100000"/>
              <a:defRPr sz="1400">
                <a:latin typeface="+mn-lt"/>
              </a:defRPr>
            </a:lvl7pPr>
            <a:lvl8pPr marL="731520">
              <a:lnSpc>
                <a:spcPct val="100000"/>
              </a:lnSpc>
              <a:buClr>
                <a:schemeClr val="accent2"/>
              </a:buClr>
              <a:buSzPct val="100000"/>
              <a:defRPr sz="1400">
                <a:latin typeface="+mn-lt"/>
              </a:defRPr>
            </a:lvl8pPr>
            <a:lvl9pPr marL="731520">
              <a:lnSpc>
                <a:spcPct val="100000"/>
              </a:lnSpc>
              <a:buClr>
                <a:schemeClr val="accent2"/>
              </a:buClr>
              <a:buSzPct val="100000"/>
              <a:defRPr sz="1400">
                <a:latin typeface="+mn-lt"/>
              </a:defRPr>
            </a:lvl9pPr>
          </a:lstStyle>
          <a:p>
            <a:pPr marL="207955" lvl="0" indent="-207955">
              <a:spcBef>
                <a:spcPts val="2007"/>
              </a:spcBef>
              <a:buClr>
                <a:schemeClr val="accent5"/>
              </a:buClr>
              <a:buSzPct val="135000"/>
              <a:buFont typeface="Arial" panose="020B0604020202020204" pitchFamily="34" charset="0"/>
              <a:buChar char="•"/>
            </a:pPr>
            <a:r>
              <a:t>Click to edit master text</a:t>
            </a:r>
          </a:p>
          <a:p>
            <a:pPr marL="450570" lvl="1" indent="-173296">
              <a:lnSpc>
                <a:spcPct val="130000"/>
              </a:lnSpc>
              <a:buClr>
                <a:schemeClr val="accent5"/>
              </a:buClr>
              <a:buSzPct val="135000"/>
              <a:buFont typeface="Arial" panose="020B0604020202020204" pitchFamily="34" charset="0"/>
              <a:buChar char="•"/>
            </a:pPr>
            <a:r>
              <a:t>Second level</a:t>
            </a:r>
          </a:p>
          <a:p>
            <a:pPr marL="727844" lvl="2" indent="-173296">
              <a:lnSpc>
                <a:spcPct val="130000"/>
              </a:lnSpc>
              <a:buClr>
                <a:schemeClr val="accent5"/>
              </a:buClr>
              <a:buSzPct val="135000"/>
              <a:buFont typeface="Arial" panose="020B0604020202020204" pitchFamily="34" charset="0"/>
              <a:buChar char="•"/>
            </a:pPr>
            <a:r>
              <a:t>Third level</a:t>
            </a:r>
          </a:p>
          <a:p>
            <a:pPr marL="1005118" lvl="3" indent="-173296">
              <a:lnSpc>
                <a:spcPct val="130000"/>
              </a:lnSpc>
              <a:buClr>
                <a:schemeClr val="accent5"/>
              </a:buClr>
              <a:buSzPct val="135000"/>
              <a:buFont typeface="Arial" panose="020B0604020202020204" pitchFamily="34" charset="0"/>
              <a:buChar char="•"/>
            </a:pPr>
            <a:r>
              <a:t>Fourth level</a:t>
            </a:r>
          </a:p>
          <a:p>
            <a:pPr marL="1282391" lvl="4" indent="-173296">
              <a:lnSpc>
                <a:spcPct val="130000"/>
              </a:lnSpc>
              <a:buClr>
                <a:schemeClr val="accent5"/>
              </a:buClr>
              <a:buSzPct val="135000"/>
              <a:buFont typeface="Arial" panose="020B0604020202020204" pitchFamily="34" charset="0"/>
              <a:buChar char="•"/>
            </a:pPr>
            <a:r>
              <a:t>Fifth level</a:t>
            </a:r>
          </a:p>
        </p:txBody>
      </p:sp>
      <p:sp>
        <p:nvSpPr>
          <p:cNvPr id="8" name="Text Placeholder 2">
            <a:extLst>
              <a:ext uri="{FF2B5EF4-FFF2-40B4-BE49-F238E27FC236}">
                <a16:creationId xmlns:a16="http://schemas.microsoft.com/office/drawing/2014/main" id="{DB05F207-FD8A-47F8-9F71-E1E451D8864E}"/>
              </a:ext>
            </a:extLst>
          </p:cNvPr>
          <p:cNvSpPr>
            <a:spLocks noGrp="1"/>
          </p:cNvSpPr>
          <p:nvPr>
            <p:ph type="body" sz="quarter" idx="29" hasCustomPrompt="1"/>
          </p:nvPr>
        </p:nvSpPr>
        <p:spPr>
          <a:xfrm>
            <a:off x="4187165" y="1735491"/>
            <a:ext cx="3200400" cy="4465287"/>
          </a:xfrm>
          <a:prstGeom prst="rect">
            <a:avLst/>
          </a:prstGeom>
        </p:spPr>
        <p:txBody>
          <a:bodyPr wrap="square" lIns="0" tIns="0" rIns="0" bIns="0">
            <a:noAutofit/>
          </a:bodyPr>
          <a:lstStyle>
            <a:lvl1pPr>
              <a:lnSpc>
                <a:spcPct val="100000"/>
              </a:lnSpc>
              <a:spcBef>
                <a:spcPts val="1800"/>
              </a:spcBef>
              <a:buClr>
                <a:schemeClr val="accent2"/>
              </a:buClr>
              <a:buSzPct val="100000"/>
              <a:defRPr sz="1800">
                <a:latin typeface="+mn-lt"/>
              </a:defRPr>
            </a:lvl1pPr>
            <a:lvl2pPr>
              <a:lnSpc>
                <a:spcPct val="100000"/>
              </a:lnSpc>
              <a:buClr>
                <a:schemeClr val="accent2"/>
              </a:buClr>
              <a:buSzPct val="100000"/>
              <a:defRPr sz="1600">
                <a:latin typeface="+mn-lt"/>
              </a:defRPr>
            </a:lvl2pPr>
            <a:lvl3pPr marL="731520">
              <a:lnSpc>
                <a:spcPct val="100000"/>
              </a:lnSpc>
              <a:buClr>
                <a:schemeClr val="accent2"/>
              </a:buClr>
              <a:buSzPct val="100000"/>
              <a:defRPr sz="1400">
                <a:latin typeface="+mn-lt"/>
              </a:defRPr>
            </a:lvl3pPr>
            <a:lvl4pPr marL="731520">
              <a:lnSpc>
                <a:spcPct val="100000"/>
              </a:lnSpc>
              <a:buClr>
                <a:schemeClr val="accent2"/>
              </a:buClr>
              <a:buSzPct val="100000"/>
              <a:defRPr sz="1400">
                <a:latin typeface="+mn-lt"/>
              </a:defRPr>
            </a:lvl4pPr>
            <a:lvl5pPr marL="731520">
              <a:lnSpc>
                <a:spcPct val="100000"/>
              </a:lnSpc>
              <a:buClr>
                <a:schemeClr val="accent2"/>
              </a:buClr>
              <a:buSzPct val="100000"/>
              <a:defRPr sz="1400">
                <a:latin typeface="+mn-lt"/>
              </a:defRPr>
            </a:lvl5pPr>
            <a:lvl6pPr marL="731520">
              <a:lnSpc>
                <a:spcPct val="100000"/>
              </a:lnSpc>
              <a:buClr>
                <a:schemeClr val="accent2"/>
              </a:buClr>
              <a:buSzPct val="100000"/>
              <a:defRPr sz="1400">
                <a:latin typeface="+mn-lt"/>
              </a:defRPr>
            </a:lvl6pPr>
            <a:lvl7pPr marL="731520">
              <a:lnSpc>
                <a:spcPct val="100000"/>
              </a:lnSpc>
              <a:buClr>
                <a:schemeClr val="accent2"/>
              </a:buClr>
              <a:buSzPct val="100000"/>
              <a:defRPr sz="1400">
                <a:latin typeface="+mn-lt"/>
              </a:defRPr>
            </a:lvl7pPr>
            <a:lvl8pPr marL="731520">
              <a:lnSpc>
                <a:spcPct val="100000"/>
              </a:lnSpc>
              <a:buClr>
                <a:schemeClr val="accent2"/>
              </a:buClr>
              <a:buSzPct val="100000"/>
              <a:defRPr sz="1400">
                <a:latin typeface="+mn-lt"/>
              </a:defRPr>
            </a:lvl8pPr>
            <a:lvl9pPr marL="731520">
              <a:lnSpc>
                <a:spcPct val="100000"/>
              </a:lnSpc>
              <a:buClr>
                <a:schemeClr val="accent2"/>
              </a:buClr>
              <a:buSzPct val="100000"/>
              <a:defRPr sz="1400">
                <a:latin typeface="+mn-lt"/>
              </a:defRPr>
            </a:lvl9pPr>
          </a:lstStyle>
          <a:p>
            <a:pPr marL="207955" lvl="0" indent="-207955">
              <a:spcBef>
                <a:spcPts val="2007"/>
              </a:spcBef>
              <a:buClr>
                <a:schemeClr val="accent5"/>
              </a:buClr>
              <a:buSzPct val="135000"/>
              <a:buFont typeface="Arial" panose="020B0604020202020204" pitchFamily="34" charset="0"/>
              <a:buChar char="•"/>
            </a:pPr>
            <a:r>
              <a:t>Click to edit master text</a:t>
            </a:r>
          </a:p>
          <a:p>
            <a:pPr marL="450570" lvl="1" indent="-173296">
              <a:lnSpc>
                <a:spcPct val="130000"/>
              </a:lnSpc>
              <a:buClr>
                <a:schemeClr val="accent5"/>
              </a:buClr>
              <a:buSzPct val="135000"/>
              <a:buFont typeface="Arial" panose="020B0604020202020204" pitchFamily="34" charset="0"/>
              <a:buChar char="•"/>
            </a:pPr>
            <a:r>
              <a:t>Second level</a:t>
            </a:r>
          </a:p>
          <a:p>
            <a:pPr marL="727844" lvl="2" indent="-173296">
              <a:lnSpc>
                <a:spcPct val="130000"/>
              </a:lnSpc>
              <a:buClr>
                <a:schemeClr val="accent5"/>
              </a:buClr>
              <a:buSzPct val="135000"/>
              <a:buFont typeface="Arial" panose="020B0604020202020204" pitchFamily="34" charset="0"/>
              <a:buChar char="•"/>
            </a:pPr>
            <a:r>
              <a:t>Third level</a:t>
            </a:r>
          </a:p>
          <a:p>
            <a:pPr marL="1005118" lvl="3" indent="-173296">
              <a:lnSpc>
                <a:spcPct val="130000"/>
              </a:lnSpc>
              <a:buClr>
                <a:schemeClr val="accent5"/>
              </a:buClr>
              <a:buSzPct val="135000"/>
              <a:buFont typeface="Arial" panose="020B0604020202020204" pitchFamily="34" charset="0"/>
              <a:buChar char="•"/>
            </a:pPr>
            <a:r>
              <a:t>Fourth level</a:t>
            </a:r>
          </a:p>
          <a:p>
            <a:pPr marL="1282391" lvl="4" indent="-173296">
              <a:lnSpc>
                <a:spcPct val="130000"/>
              </a:lnSpc>
              <a:buClr>
                <a:schemeClr val="accent5"/>
              </a:buClr>
              <a:buSzPct val="135000"/>
              <a:buFont typeface="Arial" panose="020B0604020202020204" pitchFamily="34" charset="0"/>
              <a:buChar char="•"/>
            </a:pPr>
            <a:r>
              <a:t>Fifth level</a:t>
            </a:r>
          </a:p>
        </p:txBody>
      </p:sp>
      <p:sp>
        <p:nvSpPr>
          <p:cNvPr id="7" name="Text Placeholder 2">
            <a:extLst>
              <a:ext uri="{FF2B5EF4-FFF2-40B4-BE49-F238E27FC236}">
                <a16:creationId xmlns:a16="http://schemas.microsoft.com/office/drawing/2014/main" id="{959969B4-74C3-4F8D-A8A2-74213474B08F}"/>
              </a:ext>
            </a:extLst>
          </p:cNvPr>
          <p:cNvSpPr>
            <a:spLocks noGrp="1"/>
          </p:cNvSpPr>
          <p:nvPr>
            <p:ph type="body" sz="quarter" idx="28" hasCustomPrompt="1"/>
          </p:nvPr>
        </p:nvSpPr>
        <p:spPr>
          <a:xfrm>
            <a:off x="7550127" y="1735492"/>
            <a:ext cx="3200400" cy="4465287"/>
          </a:xfrm>
          <a:prstGeom prst="rect">
            <a:avLst/>
          </a:prstGeom>
        </p:spPr>
        <p:txBody>
          <a:bodyPr wrap="square" lIns="0" tIns="0" rIns="0" bIns="0">
            <a:noAutofit/>
          </a:bodyPr>
          <a:lstStyle>
            <a:lvl1pPr>
              <a:lnSpc>
                <a:spcPct val="100000"/>
              </a:lnSpc>
              <a:spcBef>
                <a:spcPts val="1800"/>
              </a:spcBef>
              <a:buClr>
                <a:schemeClr val="accent2"/>
              </a:buClr>
              <a:buSzPct val="100000"/>
              <a:defRPr sz="1800">
                <a:latin typeface="+mn-lt"/>
              </a:defRPr>
            </a:lvl1pPr>
            <a:lvl2pPr>
              <a:lnSpc>
                <a:spcPct val="100000"/>
              </a:lnSpc>
              <a:buClr>
                <a:schemeClr val="accent2"/>
              </a:buClr>
              <a:buSzPct val="100000"/>
              <a:defRPr sz="1600">
                <a:latin typeface="+mn-lt"/>
              </a:defRPr>
            </a:lvl2pPr>
            <a:lvl3pPr marL="731520">
              <a:lnSpc>
                <a:spcPct val="100000"/>
              </a:lnSpc>
              <a:buClr>
                <a:schemeClr val="accent2"/>
              </a:buClr>
              <a:buSzPct val="100000"/>
              <a:defRPr sz="1400">
                <a:latin typeface="+mn-lt"/>
              </a:defRPr>
            </a:lvl3pPr>
            <a:lvl4pPr marL="731520">
              <a:lnSpc>
                <a:spcPct val="100000"/>
              </a:lnSpc>
              <a:buClr>
                <a:schemeClr val="accent2"/>
              </a:buClr>
              <a:buSzPct val="100000"/>
              <a:defRPr sz="1400">
                <a:latin typeface="+mn-lt"/>
              </a:defRPr>
            </a:lvl4pPr>
            <a:lvl5pPr marL="731520">
              <a:lnSpc>
                <a:spcPct val="100000"/>
              </a:lnSpc>
              <a:buClr>
                <a:schemeClr val="accent2"/>
              </a:buClr>
              <a:buSzPct val="100000"/>
              <a:defRPr sz="1400">
                <a:latin typeface="+mn-lt"/>
              </a:defRPr>
            </a:lvl5pPr>
            <a:lvl6pPr marL="731520">
              <a:lnSpc>
                <a:spcPct val="100000"/>
              </a:lnSpc>
              <a:buClr>
                <a:schemeClr val="accent2"/>
              </a:buClr>
              <a:buSzPct val="100000"/>
              <a:defRPr sz="1400">
                <a:latin typeface="+mn-lt"/>
              </a:defRPr>
            </a:lvl6pPr>
            <a:lvl7pPr marL="731520">
              <a:lnSpc>
                <a:spcPct val="100000"/>
              </a:lnSpc>
              <a:buClr>
                <a:schemeClr val="accent2"/>
              </a:buClr>
              <a:buSzPct val="100000"/>
              <a:defRPr sz="1400">
                <a:latin typeface="+mn-lt"/>
              </a:defRPr>
            </a:lvl7pPr>
            <a:lvl8pPr marL="731520">
              <a:lnSpc>
                <a:spcPct val="100000"/>
              </a:lnSpc>
              <a:buClr>
                <a:schemeClr val="accent2"/>
              </a:buClr>
              <a:buSzPct val="100000"/>
              <a:defRPr sz="1400">
                <a:latin typeface="+mn-lt"/>
              </a:defRPr>
            </a:lvl8pPr>
            <a:lvl9pPr marL="731520">
              <a:lnSpc>
                <a:spcPct val="100000"/>
              </a:lnSpc>
              <a:buClr>
                <a:schemeClr val="accent2"/>
              </a:buClr>
              <a:buSzPct val="100000"/>
              <a:defRPr sz="1400">
                <a:latin typeface="+mn-lt"/>
              </a:defRPr>
            </a:lvl9pPr>
          </a:lstStyle>
          <a:p>
            <a:pPr marL="207955" lvl="0" indent="-207955">
              <a:spcBef>
                <a:spcPts val="2007"/>
              </a:spcBef>
              <a:buClr>
                <a:schemeClr val="accent5"/>
              </a:buClr>
              <a:buSzPct val="135000"/>
              <a:buFont typeface="Arial" panose="020B0604020202020204" pitchFamily="34" charset="0"/>
              <a:buChar char="•"/>
            </a:pPr>
            <a:r>
              <a:t>Click to edit master text</a:t>
            </a:r>
          </a:p>
          <a:p>
            <a:pPr marL="450570" lvl="1" indent="-173296">
              <a:lnSpc>
                <a:spcPct val="130000"/>
              </a:lnSpc>
              <a:buClr>
                <a:schemeClr val="accent5"/>
              </a:buClr>
              <a:buSzPct val="135000"/>
              <a:buFont typeface="Arial" panose="020B0604020202020204" pitchFamily="34" charset="0"/>
              <a:buChar char="•"/>
            </a:pPr>
            <a:r>
              <a:t>Second level</a:t>
            </a:r>
          </a:p>
          <a:p>
            <a:pPr marL="727844" lvl="2" indent="-173296">
              <a:lnSpc>
                <a:spcPct val="130000"/>
              </a:lnSpc>
              <a:buClr>
                <a:schemeClr val="accent5"/>
              </a:buClr>
              <a:buSzPct val="135000"/>
              <a:buFont typeface="Arial" panose="020B0604020202020204" pitchFamily="34" charset="0"/>
              <a:buChar char="•"/>
            </a:pPr>
            <a:r>
              <a:t>Third level</a:t>
            </a:r>
          </a:p>
          <a:p>
            <a:pPr marL="1005118" lvl="3" indent="-173296">
              <a:lnSpc>
                <a:spcPct val="130000"/>
              </a:lnSpc>
              <a:buClr>
                <a:schemeClr val="accent5"/>
              </a:buClr>
              <a:buSzPct val="135000"/>
              <a:buFont typeface="Arial" panose="020B0604020202020204" pitchFamily="34" charset="0"/>
              <a:buChar char="•"/>
            </a:pPr>
            <a:r>
              <a:t>Fourth level</a:t>
            </a:r>
          </a:p>
          <a:p>
            <a:pPr marL="1282391" lvl="4" indent="-173296">
              <a:lnSpc>
                <a:spcPct val="130000"/>
              </a:lnSpc>
              <a:buClr>
                <a:schemeClr val="accent5"/>
              </a:buClr>
              <a:buSzPct val="135000"/>
              <a:buFont typeface="Arial" panose="020B0604020202020204" pitchFamily="34" charset="0"/>
              <a:buChar char="•"/>
            </a:pPr>
            <a:r>
              <a:t>Fifth level</a:t>
            </a:r>
          </a:p>
        </p:txBody>
      </p:sp>
      <p:sp>
        <p:nvSpPr>
          <p:cNvPr id="2" name="Date Placeholder 1">
            <a:extLst>
              <a:ext uri="{FF2B5EF4-FFF2-40B4-BE49-F238E27FC236}">
                <a16:creationId xmlns:a16="http://schemas.microsoft.com/office/drawing/2014/main" id="{2AE8D0D3-668B-C519-ACCD-C44317D6BABE}"/>
              </a:ext>
            </a:extLst>
          </p:cNvPr>
          <p:cNvSpPr>
            <a:spLocks noGrp="1"/>
          </p:cNvSpPr>
          <p:nvPr>
            <p:ph type="dt" sz="half" idx="30"/>
          </p:nvPr>
        </p:nvSpPr>
        <p:spPr/>
        <p:txBody>
          <a:bodyPr/>
          <a:lstStyle>
            <a:lvl1pPr>
              <a:defRPr b="0"/>
            </a:lvl1pPr>
          </a:lstStyle>
          <a:p>
            <a:r>
              <a:rPr lang="en-US"/>
              <a:t>GlobalFoundries © 2022 All Rights Reserved</a:t>
            </a:r>
            <a:endParaRPr/>
          </a:p>
        </p:txBody>
      </p:sp>
      <p:sp>
        <p:nvSpPr>
          <p:cNvPr id="3" name="Footer Placeholder 2">
            <a:extLst>
              <a:ext uri="{FF2B5EF4-FFF2-40B4-BE49-F238E27FC236}">
                <a16:creationId xmlns:a16="http://schemas.microsoft.com/office/drawing/2014/main" id="{98892422-D86B-28A4-D8E5-5981511E22E8}"/>
              </a:ext>
            </a:extLst>
          </p:cNvPr>
          <p:cNvSpPr>
            <a:spLocks noGrp="1"/>
          </p:cNvSpPr>
          <p:nvPr>
            <p:ph type="ftr" sz="quarter" idx="31"/>
          </p:nvPr>
        </p:nvSpPr>
        <p:spPr/>
        <p:txBody>
          <a:bodyPr/>
          <a:lstStyle/>
          <a:p>
            <a:endParaRPr/>
          </a:p>
        </p:txBody>
      </p:sp>
      <p:sp>
        <p:nvSpPr>
          <p:cNvPr id="4" name="Slide Number Placeholder 3">
            <a:extLst>
              <a:ext uri="{FF2B5EF4-FFF2-40B4-BE49-F238E27FC236}">
                <a16:creationId xmlns:a16="http://schemas.microsoft.com/office/drawing/2014/main" id="{A939C062-EB86-1F18-3967-D09AE5F5E5A7}"/>
              </a:ext>
            </a:extLst>
          </p:cNvPr>
          <p:cNvSpPr>
            <a:spLocks noGrp="1"/>
          </p:cNvSpPr>
          <p:nvPr>
            <p:ph type="sldNum" sz="quarter" idx="32"/>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9652908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Content_Black">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8D23F29D-446C-34E2-A00E-AF3C7B7DD65B}"/>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2" name="Title 1">
            <a:extLst>
              <a:ext uri="{FF2B5EF4-FFF2-40B4-BE49-F238E27FC236}">
                <a16:creationId xmlns:a16="http://schemas.microsoft.com/office/drawing/2014/main" id="{3981772F-4148-9582-B2A9-389E25A9D601}"/>
              </a:ext>
            </a:extLst>
          </p:cNvPr>
          <p:cNvSpPr>
            <a:spLocks noGrp="1"/>
          </p:cNvSpPr>
          <p:nvPr>
            <p:ph type="title"/>
          </p:nvPr>
        </p:nvSpPr>
        <p:spPr/>
        <p:txBody>
          <a:bodyPr/>
          <a:lstStyle>
            <a:lvl1pPr>
              <a:defRPr>
                <a:solidFill>
                  <a:schemeClr val="tx1"/>
                </a:solidFill>
              </a:defRPr>
            </a:lvl1pPr>
          </a:lstStyle>
          <a:p>
            <a:r>
              <a:rPr lang="en-US"/>
              <a:t>Click to edit Master title style</a:t>
            </a:r>
            <a:endParaRPr/>
          </a:p>
        </p:txBody>
      </p:sp>
      <p:sp>
        <p:nvSpPr>
          <p:cNvPr id="15" name="Text Placeholder 2">
            <a:extLst>
              <a:ext uri="{FF2B5EF4-FFF2-40B4-BE49-F238E27FC236}">
                <a16:creationId xmlns:a16="http://schemas.microsoft.com/office/drawing/2014/main" id="{257E3BC0-FA77-4374-9FBB-45C7176F3BF2}"/>
              </a:ext>
            </a:extLst>
          </p:cNvPr>
          <p:cNvSpPr>
            <a:spLocks noGrp="1"/>
          </p:cNvSpPr>
          <p:nvPr>
            <p:ph type="body" sz="quarter" idx="27" hasCustomPrompt="1"/>
          </p:nvPr>
        </p:nvSpPr>
        <p:spPr>
          <a:xfrm>
            <a:off x="824203" y="1735493"/>
            <a:ext cx="3200400" cy="4465287"/>
          </a:xfrm>
          <a:prstGeom prst="rect">
            <a:avLst/>
          </a:prstGeom>
        </p:spPr>
        <p:txBody>
          <a:bodyPr wrap="square" lIns="0" tIns="0" rIns="0" bIns="0">
            <a:noAutofit/>
          </a:bodyPr>
          <a:lstStyle>
            <a:lvl1pPr>
              <a:lnSpc>
                <a:spcPct val="100000"/>
              </a:lnSpc>
              <a:spcBef>
                <a:spcPts val="1800"/>
              </a:spcBef>
              <a:buClr>
                <a:schemeClr val="accent2"/>
              </a:buClr>
              <a:buSzPct val="100000"/>
              <a:defRPr sz="1800">
                <a:latin typeface="+mn-lt"/>
              </a:defRPr>
            </a:lvl1pPr>
            <a:lvl2pPr>
              <a:lnSpc>
                <a:spcPct val="100000"/>
              </a:lnSpc>
              <a:buClr>
                <a:schemeClr val="accent2"/>
              </a:buClr>
              <a:buSzPct val="100000"/>
              <a:defRPr sz="1600">
                <a:latin typeface="+mn-lt"/>
              </a:defRPr>
            </a:lvl2pPr>
            <a:lvl3pPr marL="731520">
              <a:lnSpc>
                <a:spcPct val="100000"/>
              </a:lnSpc>
              <a:buClr>
                <a:schemeClr val="accent2"/>
              </a:buClr>
              <a:buSzPct val="100000"/>
              <a:defRPr sz="1400">
                <a:latin typeface="+mn-lt"/>
              </a:defRPr>
            </a:lvl3pPr>
            <a:lvl4pPr marL="731520">
              <a:lnSpc>
                <a:spcPct val="100000"/>
              </a:lnSpc>
              <a:buClr>
                <a:schemeClr val="accent2"/>
              </a:buClr>
              <a:buSzPct val="100000"/>
              <a:defRPr sz="1400">
                <a:latin typeface="+mn-lt"/>
              </a:defRPr>
            </a:lvl4pPr>
            <a:lvl5pPr marL="731520">
              <a:lnSpc>
                <a:spcPct val="100000"/>
              </a:lnSpc>
              <a:buClr>
                <a:schemeClr val="accent2"/>
              </a:buClr>
              <a:buSzPct val="100000"/>
              <a:defRPr sz="1400">
                <a:latin typeface="+mn-lt"/>
              </a:defRPr>
            </a:lvl5pPr>
            <a:lvl6pPr marL="731520">
              <a:lnSpc>
                <a:spcPct val="100000"/>
              </a:lnSpc>
              <a:buClr>
                <a:schemeClr val="accent2"/>
              </a:buClr>
              <a:buSzPct val="100000"/>
              <a:defRPr sz="1400">
                <a:latin typeface="+mn-lt"/>
              </a:defRPr>
            </a:lvl6pPr>
            <a:lvl7pPr marL="731520">
              <a:lnSpc>
                <a:spcPct val="100000"/>
              </a:lnSpc>
              <a:buClr>
                <a:schemeClr val="accent2"/>
              </a:buClr>
              <a:buSzPct val="100000"/>
              <a:defRPr sz="1400">
                <a:latin typeface="+mn-lt"/>
              </a:defRPr>
            </a:lvl7pPr>
            <a:lvl8pPr marL="731520">
              <a:lnSpc>
                <a:spcPct val="100000"/>
              </a:lnSpc>
              <a:buClr>
                <a:schemeClr val="accent2"/>
              </a:buClr>
              <a:buSzPct val="100000"/>
              <a:defRPr sz="1400">
                <a:latin typeface="+mn-lt"/>
              </a:defRPr>
            </a:lvl8pPr>
            <a:lvl9pPr marL="731520">
              <a:lnSpc>
                <a:spcPct val="100000"/>
              </a:lnSpc>
              <a:buClr>
                <a:schemeClr val="accent2"/>
              </a:buClr>
              <a:buSzPct val="100000"/>
              <a:defRPr sz="1400">
                <a:latin typeface="+mn-lt"/>
              </a:defRPr>
            </a:lvl9pPr>
          </a:lstStyle>
          <a:p>
            <a:pPr marL="207955" lvl="0" indent="-207955">
              <a:spcBef>
                <a:spcPts val="2007"/>
              </a:spcBef>
              <a:buClr>
                <a:schemeClr val="accent5"/>
              </a:buClr>
              <a:buSzPct val="135000"/>
              <a:buFont typeface="Arial" panose="020B0604020202020204" pitchFamily="34" charset="0"/>
              <a:buChar char="•"/>
            </a:pPr>
            <a:r>
              <a:t>Click to edit master text</a:t>
            </a:r>
          </a:p>
          <a:p>
            <a:pPr marL="450570" lvl="1" indent="-173296">
              <a:lnSpc>
                <a:spcPct val="130000"/>
              </a:lnSpc>
              <a:buClr>
                <a:schemeClr val="accent5"/>
              </a:buClr>
              <a:buSzPct val="135000"/>
              <a:buFont typeface="Arial" panose="020B0604020202020204" pitchFamily="34" charset="0"/>
              <a:buChar char="•"/>
            </a:pPr>
            <a:r>
              <a:t>Second level</a:t>
            </a:r>
          </a:p>
          <a:p>
            <a:pPr marL="727844" lvl="2" indent="-173296">
              <a:lnSpc>
                <a:spcPct val="130000"/>
              </a:lnSpc>
              <a:buClr>
                <a:schemeClr val="accent5"/>
              </a:buClr>
              <a:buSzPct val="135000"/>
              <a:buFont typeface="Arial" panose="020B0604020202020204" pitchFamily="34" charset="0"/>
              <a:buChar char="•"/>
            </a:pPr>
            <a:r>
              <a:t>Third level</a:t>
            </a:r>
          </a:p>
          <a:p>
            <a:pPr marL="1005118" lvl="3" indent="-173296">
              <a:lnSpc>
                <a:spcPct val="130000"/>
              </a:lnSpc>
              <a:buClr>
                <a:schemeClr val="accent5"/>
              </a:buClr>
              <a:buSzPct val="135000"/>
              <a:buFont typeface="Arial" panose="020B0604020202020204" pitchFamily="34" charset="0"/>
              <a:buChar char="•"/>
            </a:pPr>
            <a:r>
              <a:t>Fourth level</a:t>
            </a:r>
          </a:p>
          <a:p>
            <a:pPr marL="1282391" lvl="4" indent="-173296">
              <a:lnSpc>
                <a:spcPct val="130000"/>
              </a:lnSpc>
              <a:buClr>
                <a:schemeClr val="accent5"/>
              </a:buClr>
              <a:buSzPct val="135000"/>
              <a:buFont typeface="Arial" panose="020B0604020202020204" pitchFamily="34" charset="0"/>
              <a:buChar char="•"/>
            </a:pPr>
            <a:r>
              <a:t>Fifth level</a:t>
            </a:r>
          </a:p>
        </p:txBody>
      </p:sp>
      <p:sp>
        <p:nvSpPr>
          <p:cNvPr id="8" name="Text Placeholder 2">
            <a:extLst>
              <a:ext uri="{FF2B5EF4-FFF2-40B4-BE49-F238E27FC236}">
                <a16:creationId xmlns:a16="http://schemas.microsoft.com/office/drawing/2014/main" id="{DB05F207-FD8A-47F8-9F71-E1E451D8864E}"/>
              </a:ext>
            </a:extLst>
          </p:cNvPr>
          <p:cNvSpPr>
            <a:spLocks noGrp="1"/>
          </p:cNvSpPr>
          <p:nvPr>
            <p:ph type="body" sz="quarter" idx="29" hasCustomPrompt="1"/>
          </p:nvPr>
        </p:nvSpPr>
        <p:spPr>
          <a:xfrm>
            <a:off x="4187165" y="1735491"/>
            <a:ext cx="3200400" cy="4465287"/>
          </a:xfrm>
          <a:prstGeom prst="rect">
            <a:avLst/>
          </a:prstGeom>
        </p:spPr>
        <p:txBody>
          <a:bodyPr wrap="square" lIns="0" tIns="0" rIns="0" bIns="0">
            <a:noAutofit/>
          </a:bodyPr>
          <a:lstStyle>
            <a:lvl1pPr>
              <a:lnSpc>
                <a:spcPct val="100000"/>
              </a:lnSpc>
              <a:spcBef>
                <a:spcPts val="1800"/>
              </a:spcBef>
              <a:buClr>
                <a:schemeClr val="accent2"/>
              </a:buClr>
              <a:buSzPct val="100000"/>
              <a:defRPr sz="1800">
                <a:latin typeface="+mn-lt"/>
              </a:defRPr>
            </a:lvl1pPr>
            <a:lvl2pPr>
              <a:lnSpc>
                <a:spcPct val="100000"/>
              </a:lnSpc>
              <a:buClr>
                <a:schemeClr val="accent2"/>
              </a:buClr>
              <a:buSzPct val="100000"/>
              <a:defRPr sz="1600">
                <a:latin typeface="+mn-lt"/>
              </a:defRPr>
            </a:lvl2pPr>
            <a:lvl3pPr marL="731520">
              <a:lnSpc>
                <a:spcPct val="100000"/>
              </a:lnSpc>
              <a:buClr>
                <a:schemeClr val="accent2"/>
              </a:buClr>
              <a:buSzPct val="100000"/>
              <a:defRPr sz="1400">
                <a:latin typeface="+mn-lt"/>
              </a:defRPr>
            </a:lvl3pPr>
            <a:lvl4pPr marL="731520">
              <a:lnSpc>
                <a:spcPct val="100000"/>
              </a:lnSpc>
              <a:buClr>
                <a:schemeClr val="accent2"/>
              </a:buClr>
              <a:buSzPct val="100000"/>
              <a:defRPr sz="1400">
                <a:latin typeface="+mn-lt"/>
              </a:defRPr>
            </a:lvl4pPr>
            <a:lvl5pPr marL="731520">
              <a:lnSpc>
                <a:spcPct val="100000"/>
              </a:lnSpc>
              <a:buClr>
                <a:schemeClr val="accent2"/>
              </a:buClr>
              <a:buSzPct val="100000"/>
              <a:defRPr sz="1400">
                <a:latin typeface="+mn-lt"/>
              </a:defRPr>
            </a:lvl5pPr>
            <a:lvl6pPr marL="731520">
              <a:lnSpc>
                <a:spcPct val="100000"/>
              </a:lnSpc>
              <a:buClr>
                <a:schemeClr val="accent2"/>
              </a:buClr>
              <a:buSzPct val="100000"/>
              <a:defRPr sz="1400">
                <a:latin typeface="+mn-lt"/>
              </a:defRPr>
            </a:lvl6pPr>
            <a:lvl7pPr marL="731520">
              <a:lnSpc>
                <a:spcPct val="100000"/>
              </a:lnSpc>
              <a:buClr>
                <a:schemeClr val="accent2"/>
              </a:buClr>
              <a:buSzPct val="100000"/>
              <a:defRPr sz="1400">
                <a:latin typeface="+mn-lt"/>
              </a:defRPr>
            </a:lvl7pPr>
            <a:lvl8pPr marL="731520">
              <a:lnSpc>
                <a:spcPct val="100000"/>
              </a:lnSpc>
              <a:buClr>
                <a:schemeClr val="accent2"/>
              </a:buClr>
              <a:buSzPct val="100000"/>
              <a:defRPr sz="1400">
                <a:latin typeface="+mn-lt"/>
              </a:defRPr>
            </a:lvl8pPr>
            <a:lvl9pPr marL="731520">
              <a:lnSpc>
                <a:spcPct val="100000"/>
              </a:lnSpc>
              <a:buClr>
                <a:schemeClr val="accent2"/>
              </a:buClr>
              <a:buSzPct val="100000"/>
              <a:defRPr sz="1400">
                <a:latin typeface="+mn-lt"/>
              </a:defRPr>
            </a:lvl9pPr>
          </a:lstStyle>
          <a:p>
            <a:pPr marL="207955" lvl="0" indent="-207955">
              <a:spcBef>
                <a:spcPts val="2007"/>
              </a:spcBef>
              <a:buClr>
                <a:schemeClr val="accent5"/>
              </a:buClr>
              <a:buSzPct val="135000"/>
              <a:buFont typeface="Arial" panose="020B0604020202020204" pitchFamily="34" charset="0"/>
              <a:buChar char="•"/>
            </a:pPr>
            <a:r>
              <a:t>Click to edit master text</a:t>
            </a:r>
          </a:p>
          <a:p>
            <a:pPr marL="450570" lvl="1" indent="-173296">
              <a:lnSpc>
                <a:spcPct val="130000"/>
              </a:lnSpc>
              <a:buClr>
                <a:schemeClr val="accent5"/>
              </a:buClr>
              <a:buSzPct val="135000"/>
              <a:buFont typeface="Arial" panose="020B0604020202020204" pitchFamily="34" charset="0"/>
              <a:buChar char="•"/>
            </a:pPr>
            <a:r>
              <a:t>Second level</a:t>
            </a:r>
          </a:p>
          <a:p>
            <a:pPr marL="727844" lvl="2" indent="-173296">
              <a:lnSpc>
                <a:spcPct val="130000"/>
              </a:lnSpc>
              <a:buClr>
                <a:schemeClr val="accent5"/>
              </a:buClr>
              <a:buSzPct val="135000"/>
              <a:buFont typeface="Arial" panose="020B0604020202020204" pitchFamily="34" charset="0"/>
              <a:buChar char="•"/>
            </a:pPr>
            <a:r>
              <a:t>Third level</a:t>
            </a:r>
          </a:p>
          <a:p>
            <a:pPr marL="1005118" lvl="3" indent="-173296">
              <a:lnSpc>
                <a:spcPct val="130000"/>
              </a:lnSpc>
              <a:buClr>
                <a:schemeClr val="accent5"/>
              </a:buClr>
              <a:buSzPct val="135000"/>
              <a:buFont typeface="Arial" panose="020B0604020202020204" pitchFamily="34" charset="0"/>
              <a:buChar char="•"/>
            </a:pPr>
            <a:r>
              <a:t>Fourth level</a:t>
            </a:r>
          </a:p>
          <a:p>
            <a:pPr marL="1282391" lvl="4" indent="-173296">
              <a:lnSpc>
                <a:spcPct val="130000"/>
              </a:lnSpc>
              <a:buClr>
                <a:schemeClr val="accent5"/>
              </a:buClr>
              <a:buSzPct val="135000"/>
              <a:buFont typeface="Arial" panose="020B0604020202020204" pitchFamily="34" charset="0"/>
              <a:buChar char="•"/>
            </a:pPr>
            <a:r>
              <a:t>Fifth level</a:t>
            </a:r>
          </a:p>
        </p:txBody>
      </p:sp>
      <p:sp>
        <p:nvSpPr>
          <p:cNvPr id="7" name="Text Placeholder 2">
            <a:extLst>
              <a:ext uri="{FF2B5EF4-FFF2-40B4-BE49-F238E27FC236}">
                <a16:creationId xmlns:a16="http://schemas.microsoft.com/office/drawing/2014/main" id="{959969B4-74C3-4F8D-A8A2-74213474B08F}"/>
              </a:ext>
            </a:extLst>
          </p:cNvPr>
          <p:cNvSpPr>
            <a:spLocks noGrp="1"/>
          </p:cNvSpPr>
          <p:nvPr>
            <p:ph type="body" sz="quarter" idx="28" hasCustomPrompt="1"/>
          </p:nvPr>
        </p:nvSpPr>
        <p:spPr>
          <a:xfrm>
            <a:off x="7550127" y="1735492"/>
            <a:ext cx="3200400" cy="4465287"/>
          </a:xfrm>
          <a:prstGeom prst="rect">
            <a:avLst/>
          </a:prstGeom>
        </p:spPr>
        <p:txBody>
          <a:bodyPr wrap="square" lIns="0" tIns="0" rIns="0" bIns="0">
            <a:noAutofit/>
          </a:bodyPr>
          <a:lstStyle>
            <a:lvl1pPr>
              <a:lnSpc>
                <a:spcPct val="100000"/>
              </a:lnSpc>
              <a:spcBef>
                <a:spcPts val="1800"/>
              </a:spcBef>
              <a:buClr>
                <a:schemeClr val="accent2"/>
              </a:buClr>
              <a:buSzPct val="100000"/>
              <a:defRPr sz="1800">
                <a:latin typeface="+mn-lt"/>
              </a:defRPr>
            </a:lvl1pPr>
            <a:lvl2pPr>
              <a:lnSpc>
                <a:spcPct val="100000"/>
              </a:lnSpc>
              <a:buClr>
                <a:schemeClr val="accent2"/>
              </a:buClr>
              <a:buSzPct val="100000"/>
              <a:defRPr sz="1600">
                <a:latin typeface="+mn-lt"/>
              </a:defRPr>
            </a:lvl2pPr>
            <a:lvl3pPr marL="731520">
              <a:lnSpc>
                <a:spcPct val="100000"/>
              </a:lnSpc>
              <a:buClr>
                <a:schemeClr val="accent2"/>
              </a:buClr>
              <a:buSzPct val="100000"/>
              <a:defRPr sz="1400">
                <a:latin typeface="+mn-lt"/>
              </a:defRPr>
            </a:lvl3pPr>
            <a:lvl4pPr marL="731520">
              <a:lnSpc>
                <a:spcPct val="100000"/>
              </a:lnSpc>
              <a:buClr>
                <a:schemeClr val="accent2"/>
              </a:buClr>
              <a:buSzPct val="100000"/>
              <a:defRPr sz="1400">
                <a:latin typeface="+mn-lt"/>
              </a:defRPr>
            </a:lvl4pPr>
            <a:lvl5pPr marL="731520">
              <a:lnSpc>
                <a:spcPct val="100000"/>
              </a:lnSpc>
              <a:buClr>
                <a:schemeClr val="accent2"/>
              </a:buClr>
              <a:buSzPct val="100000"/>
              <a:defRPr sz="1400">
                <a:latin typeface="+mn-lt"/>
              </a:defRPr>
            </a:lvl5pPr>
            <a:lvl6pPr marL="731520">
              <a:lnSpc>
                <a:spcPct val="100000"/>
              </a:lnSpc>
              <a:buClr>
                <a:schemeClr val="accent2"/>
              </a:buClr>
              <a:buSzPct val="100000"/>
              <a:defRPr sz="1400">
                <a:latin typeface="+mn-lt"/>
              </a:defRPr>
            </a:lvl6pPr>
            <a:lvl7pPr marL="731520">
              <a:lnSpc>
                <a:spcPct val="100000"/>
              </a:lnSpc>
              <a:buClr>
                <a:schemeClr val="accent2"/>
              </a:buClr>
              <a:buSzPct val="100000"/>
              <a:defRPr sz="1400">
                <a:latin typeface="+mn-lt"/>
              </a:defRPr>
            </a:lvl7pPr>
            <a:lvl8pPr marL="731520">
              <a:lnSpc>
                <a:spcPct val="100000"/>
              </a:lnSpc>
              <a:buClr>
                <a:schemeClr val="accent2"/>
              </a:buClr>
              <a:buSzPct val="100000"/>
              <a:defRPr sz="1400">
                <a:latin typeface="+mn-lt"/>
              </a:defRPr>
            </a:lvl8pPr>
            <a:lvl9pPr marL="731520">
              <a:lnSpc>
                <a:spcPct val="100000"/>
              </a:lnSpc>
              <a:buClr>
                <a:schemeClr val="accent2"/>
              </a:buClr>
              <a:buSzPct val="100000"/>
              <a:defRPr sz="1400">
                <a:latin typeface="+mn-lt"/>
              </a:defRPr>
            </a:lvl9pPr>
          </a:lstStyle>
          <a:p>
            <a:pPr marL="207955" lvl="0" indent="-207955">
              <a:spcBef>
                <a:spcPts val="2007"/>
              </a:spcBef>
              <a:buClr>
                <a:schemeClr val="accent5"/>
              </a:buClr>
              <a:buSzPct val="135000"/>
              <a:buFont typeface="Arial" panose="020B0604020202020204" pitchFamily="34" charset="0"/>
              <a:buChar char="•"/>
            </a:pPr>
            <a:r>
              <a:t>Click to edit master text</a:t>
            </a:r>
          </a:p>
          <a:p>
            <a:pPr marL="450570" lvl="1" indent="-173296">
              <a:lnSpc>
                <a:spcPct val="130000"/>
              </a:lnSpc>
              <a:buClr>
                <a:schemeClr val="accent5"/>
              </a:buClr>
              <a:buSzPct val="135000"/>
              <a:buFont typeface="Arial" panose="020B0604020202020204" pitchFamily="34" charset="0"/>
              <a:buChar char="•"/>
            </a:pPr>
            <a:r>
              <a:t>Second level</a:t>
            </a:r>
          </a:p>
          <a:p>
            <a:pPr marL="727844" lvl="2" indent="-173296">
              <a:lnSpc>
                <a:spcPct val="130000"/>
              </a:lnSpc>
              <a:buClr>
                <a:schemeClr val="accent5"/>
              </a:buClr>
              <a:buSzPct val="135000"/>
              <a:buFont typeface="Arial" panose="020B0604020202020204" pitchFamily="34" charset="0"/>
              <a:buChar char="•"/>
            </a:pPr>
            <a:r>
              <a:t>Third level</a:t>
            </a:r>
          </a:p>
          <a:p>
            <a:pPr marL="1005118" lvl="3" indent="-173296">
              <a:lnSpc>
                <a:spcPct val="130000"/>
              </a:lnSpc>
              <a:buClr>
                <a:schemeClr val="accent5"/>
              </a:buClr>
              <a:buSzPct val="135000"/>
              <a:buFont typeface="Arial" panose="020B0604020202020204" pitchFamily="34" charset="0"/>
              <a:buChar char="•"/>
            </a:pPr>
            <a:r>
              <a:t>Fourth level</a:t>
            </a:r>
          </a:p>
          <a:p>
            <a:pPr marL="1282391" lvl="4" indent="-173296">
              <a:lnSpc>
                <a:spcPct val="130000"/>
              </a:lnSpc>
              <a:buClr>
                <a:schemeClr val="accent5"/>
              </a:buClr>
              <a:buSzPct val="135000"/>
              <a:buFont typeface="Arial" panose="020B0604020202020204" pitchFamily="34" charset="0"/>
              <a:buChar char="•"/>
            </a:pPr>
            <a:r>
              <a:t>Fifth level</a:t>
            </a:r>
          </a:p>
        </p:txBody>
      </p:sp>
      <p:sp>
        <p:nvSpPr>
          <p:cNvPr id="3" name="Date Placeholder 2">
            <a:extLst>
              <a:ext uri="{FF2B5EF4-FFF2-40B4-BE49-F238E27FC236}">
                <a16:creationId xmlns:a16="http://schemas.microsoft.com/office/drawing/2014/main" id="{9F5EF6A1-74CE-BD8A-540B-40E0A9629600}"/>
              </a:ext>
            </a:extLst>
          </p:cNvPr>
          <p:cNvSpPr>
            <a:spLocks noGrp="1"/>
          </p:cNvSpPr>
          <p:nvPr>
            <p:ph type="dt" sz="half" idx="30"/>
          </p:nvPr>
        </p:nvSpPr>
        <p:spPr/>
        <p:txBody>
          <a:bodyPr/>
          <a:lstStyle/>
          <a:p>
            <a:r>
              <a:rPr lang="en-US"/>
              <a:t>GlobalFoundries © 2022 All Rights Reserved</a:t>
            </a:r>
            <a:endParaRPr/>
          </a:p>
        </p:txBody>
      </p:sp>
      <p:sp>
        <p:nvSpPr>
          <p:cNvPr id="4" name="Footer Placeholder 3">
            <a:extLst>
              <a:ext uri="{FF2B5EF4-FFF2-40B4-BE49-F238E27FC236}">
                <a16:creationId xmlns:a16="http://schemas.microsoft.com/office/drawing/2014/main" id="{C0777039-46F8-2CE9-411A-3CA47440CFC0}"/>
              </a:ext>
            </a:extLst>
          </p:cNvPr>
          <p:cNvSpPr>
            <a:spLocks noGrp="1"/>
          </p:cNvSpPr>
          <p:nvPr>
            <p:ph type="ftr" sz="quarter" idx="31"/>
          </p:nvPr>
        </p:nvSpPr>
        <p:spPr/>
        <p:txBody>
          <a:bodyPr/>
          <a:lstStyle/>
          <a:p>
            <a:endParaRPr/>
          </a:p>
        </p:txBody>
      </p:sp>
      <p:sp>
        <p:nvSpPr>
          <p:cNvPr id="5" name="Slide Number Placeholder 4">
            <a:extLst>
              <a:ext uri="{FF2B5EF4-FFF2-40B4-BE49-F238E27FC236}">
                <a16:creationId xmlns:a16="http://schemas.microsoft.com/office/drawing/2014/main" id="{BA8F07DA-0EC6-E126-27FC-3A9D683EB23F}"/>
              </a:ext>
            </a:extLst>
          </p:cNvPr>
          <p:cNvSpPr>
            <a:spLocks noGrp="1"/>
          </p:cNvSpPr>
          <p:nvPr>
            <p:ph type="sldNum" sz="quarter" idx="32"/>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41635007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Yellow Block Header Two column bulleted">
    <p:spTree>
      <p:nvGrpSpPr>
        <p:cNvPr id="1" name=""/>
        <p:cNvGrpSpPr/>
        <p:nvPr/>
      </p:nvGrpSpPr>
      <p:grpSpPr>
        <a:xfrm>
          <a:off x="0" y="0"/>
          <a:ext cx="0" cy="0"/>
          <a:chOff x="0" y="0"/>
          <a:chExt cx="0" cy="0"/>
        </a:xfrm>
      </p:grpSpPr>
      <p:sp>
        <p:nvSpPr>
          <p:cNvPr id="8" name="Do not remove" hidden="1">
            <a:extLst>
              <a:ext uri="{FF2B5EF4-FFF2-40B4-BE49-F238E27FC236}">
                <a16:creationId xmlns:a16="http://schemas.microsoft.com/office/drawing/2014/main" id="{6D7EC2E0-D232-62D8-F800-468D15B9CBC3}"/>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5" name="graphic">
            <a:extLst>
              <a:ext uri="{FF2B5EF4-FFF2-40B4-BE49-F238E27FC236}">
                <a16:creationId xmlns:a16="http://schemas.microsoft.com/office/drawing/2014/main" id="{6594F07A-A758-B642-BDEE-246A567C40D2}"/>
              </a:ext>
              <a:ext uri="{C183D7F6-B498-43B3-948B-1728B52AA6E4}">
                <adec:decorative xmlns:adec="http://schemas.microsoft.com/office/drawing/2017/decorative" val="1"/>
              </a:ext>
            </a:extLst>
          </p:cNvPr>
          <p:cNvSpPr/>
          <p:nvPr/>
        </p:nvSpPr>
        <p:spPr>
          <a:xfrm>
            <a:off x="-7207" y="0"/>
            <a:ext cx="4173623" cy="6858000"/>
          </a:xfrm>
          <a:custGeom>
            <a:avLst/>
            <a:gdLst/>
            <a:ahLst/>
            <a:cxnLst/>
            <a:rect l="l" t="t" r="r" b="b"/>
            <a:pathLst>
              <a:path w="6882130" h="11291570">
                <a:moveTo>
                  <a:pt x="6881518" y="0"/>
                </a:moveTo>
                <a:lnTo>
                  <a:pt x="0" y="0"/>
                </a:lnTo>
                <a:lnTo>
                  <a:pt x="0" y="11291478"/>
                </a:lnTo>
                <a:lnTo>
                  <a:pt x="6881518" y="11291478"/>
                </a:lnTo>
                <a:lnTo>
                  <a:pt x="6881518" y="0"/>
                </a:lnTo>
                <a:close/>
              </a:path>
            </a:pathLst>
          </a:custGeom>
          <a:solidFill>
            <a:srgbClr val="FFDC34"/>
          </a:solidFill>
        </p:spPr>
        <p:txBody>
          <a:bodyPr wrap="square" lIns="0" tIns="0" rIns="0" bIns="0" rtlCol="0"/>
          <a:lstStyle/>
          <a:p>
            <a:endParaRPr sz="1092">
              <a:latin typeface="Arial" panose="020B0604020202020204" pitchFamily="34" charset="0"/>
            </a:endParaRPr>
          </a:p>
        </p:txBody>
      </p:sp>
      <p:sp>
        <p:nvSpPr>
          <p:cNvPr id="2" name="Title 1">
            <a:extLst>
              <a:ext uri="{FF2B5EF4-FFF2-40B4-BE49-F238E27FC236}">
                <a16:creationId xmlns:a16="http://schemas.microsoft.com/office/drawing/2014/main" id="{2B039210-A88C-5B89-243E-D02490D3A8EF}"/>
              </a:ext>
            </a:extLst>
          </p:cNvPr>
          <p:cNvSpPr>
            <a:spLocks noGrp="1"/>
          </p:cNvSpPr>
          <p:nvPr>
            <p:ph type="title"/>
          </p:nvPr>
        </p:nvSpPr>
        <p:spPr>
          <a:xfrm>
            <a:off x="829064" y="1129377"/>
            <a:ext cx="2737095" cy="2247020"/>
          </a:xfrm>
        </p:spPr>
        <p:txBody>
          <a:bodyPr anchor="t"/>
          <a:lstStyle>
            <a:lvl1pPr>
              <a:defRPr sz="4000"/>
            </a:lvl1pPr>
          </a:lstStyle>
          <a:p>
            <a:r>
              <a:rPr lang="en-US"/>
              <a:t>Click to edit Master title style</a:t>
            </a:r>
            <a:endParaRPr/>
          </a:p>
        </p:txBody>
      </p:sp>
      <p:sp>
        <p:nvSpPr>
          <p:cNvPr id="20" name="Text Placeholder 20">
            <a:extLst>
              <a:ext uri="{FF2B5EF4-FFF2-40B4-BE49-F238E27FC236}">
                <a16:creationId xmlns:a16="http://schemas.microsoft.com/office/drawing/2014/main" id="{2AC69550-A6BD-426C-BB46-F54E6B22700A}"/>
              </a:ext>
            </a:extLst>
          </p:cNvPr>
          <p:cNvSpPr>
            <a:spLocks noGrp="1"/>
          </p:cNvSpPr>
          <p:nvPr>
            <p:ph type="body" sz="quarter" idx="16" hasCustomPrompt="1"/>
          </p:nvPr>
        </p:nvSpPr>
        <p:spPr>
          <a:xfrm>
            <a:off x="829065" y="3833959"/>
            <a:ext cx="2737094" cy="570401"/>
          </a:xfrm>
          <a:prstGeom prst="rect">
            <a:avLst/>
          </a:prstGeom>
        </p:spPr>
        <p:txBody>
          <a:bodyPr vert="horz" anchor="t" anchorCtr="0">
            <a:noAutofit/>
          </a:bodyPr>
          <a:lstStyle>
            <a:lvl1pPr marL="0" indent="0">
              <a:lnSpc>
                <a:spcPct val="100000"/>
              </a:lnSpc>
              <a:spcBef>
                <a:spcPts val="0"/>
              </a:spcBef>
              <a:buNone/>
              <a:defRPr sz="2400" baseline="0">
                <a:latin typeface="+mn-lt"/>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stStyle>
          <a:p>
            <a:pPr lvl="0"/>
            <a:r>
              <a:t>Click to add text</a:t>
            </a:r>
          </a:p>
        </p:txBody>
      </p:sp>
      <p:sp>
        <p:nvSpPr>
          <p:cNvPr id="42" name="Text Placeholder 41">
            <a:extLst>
              <a:ext uri="{FF2B5EF4-FFF2-40B4-BE49-F238E27FC236}">
                <a16:creationId xmlns:a16="http://schemas.microsoft.com/office/drawing/2014/main" id="{533E3CEE-7F39-5F4F-9856-6E91B2BE0F38}"/>
              </a:ext>
            </a:extLst>
          </p:cNvPr>
          <p:cNvSpPr>
            <a:spLocks noGrp="1"/>
          </p:cNvSpPr>
          <p:nvPr>
            <p:ph type="body" sz="quarter" idx="20" hasCustomPrompt="1"/>
          </p:nvPr>
        </p:nvSpPr>
        <p:spPr>
          <a:xfrm>
            <a:off x="4786653" y="1219223"/>
            <a:ext cx="3272793" cy="573906"/>
          </a:xfrm>
          <a:prstGeom prst="rect">
            <a:avLst/>
          </a:prstGeom>
        </p:spPr>
        <p:txBody>
          <a:bodyPr anchor="ctr" anchorCtr="0">
            <a:noAutofit/>
          </a:bodyPr>
          <a:lstStyle>
            <a:lvl1pPr marL="0" indent="0">
              <a:lnSpc>
                <a:spcPct val="100000"/>
              </a:lnSpc>
              <a:spcBef>
                <a:spcPts val="0"/>
              </a:spcBef>
              <a:buNone/>
              <a:defRPr sz="1400" b="1" i="0" baseline="0">
                <a:latin typeface="+mn-lt"/>
              </a:defRPr>
            </a:lvl1pPr>
            <a:lvl2pPr marL="0" indent="0">
              <a:spcBef>
                <a:spcPts val="0"/>
              </a:spcBef>
              <a:buNone/>
              <a:defRPr sz="1400" b="1">
                <a:latin typeface="+mn-lt"/>
              </a:defRPr>
            </a:lvl2pPr>
            <a:lvl3pPr marL="0" indent="0">
              <a:spcBef>
                <a:spcPts val="0"/>
              </a:spcBef>
              <a:buNone/>
              <a:defRPr sz="1400" b="1">
                <a:latin typeface="+mn-lt"/>
              </a:defRPr>
            </a:lvl3pPr>
            <a:lvl4pPr marL="0" indent="0">
              <a:spcBef>
                <a:spcPts val="0"/>
              </a:spcBef>
              <a:buNone/>
              <a:defRPr sz="1400" b="1">
                <a:latin typeface="+mn-lt"/>
              </a:defRPr>
            </a:lvl4pPr>
            <a:lvl5pPr marL="0" indent="0">
              <a:spcBef>
                <a:spcPts val="0"/>
              </a:spcBef>
              <a:buNone/>
              <a:defRPr sz="1400" b="1">
                <a:latin typeface="+mn-lt"/>
              </a:defRPr>
            </a:lvl5pPr>
            <a:lvl6pPr marL="0" indent="0">
              <a:spcBef>
                <a:spcPts val="0"/>
              </a:spcBef>
              <a:buNone/>
              <a:defRPr sz="1400" b="1">
                <a:latin typeface="+mn-lt"/>
              </a:defRPr>
            </a:lvl6pPr>
            <a:lvl7pPr marL="0" indent="0">
              <a:spcBef>
                <a:spcPts val="0"/>
              </a:spcBef>
              <a:buNone/>
              <a:defRPr sz="1400" b="1">
                <a:latin typeface="+mn-lt"/>
              </a:defRPr>
            </a:lvl7pPr>
            <a:lvl8pPr marL="0" indent="0">
              <a:spcBef>
                <a:spcPts val="0"/>
              </a:spcBef>
              <a:buNone/>
              <a:defRPr sz="1400" b="1">
                <a:latin typeface="+mn-lt"/>
              </a:defRPr>
            </a:lvl8pPr>
            <a:lvl9pPr marL="0" indent="0">
              <a:spcBef>
                <a:spcPts val="0"/>
              </a:spcBef>
              <a:buNone/>
              <a:defRPr sz="1400" b="1">
                <a:latin typeface="+mn-lt"/>
              </a:defRPr>
            </a:lvl9pPr>
          </a:lstStyle>
          <a:p>
            <a:pPr lvl="0"/>
            <a:r>
              <a:t>Click to add main point or headline</a:t>
            </a:r>
          </a:p>
        </p:txBody>
      </p:sp>
      <p:sp>
        <p:nvSpPr>
          <p:cNvPr id="3" name="Text Placeholder 2">
            <a:extLst>
              <a:ext uri="{FF2B5EF4-FFF2-40B4-BE49-F238E27FC236}">
                <a16:creationId xmlns:a16="http://schemas.microsoft.com/office/drawing/2014/main" id="{5376B61C-C3BB-0C4C-82F7-8EA96B57D609}"/>
              </a:ext>
            </a:extLst>
          </p:cNvPr>
          <p:cNvSpPr>
            <a:spLocks noGrp="1"/>
          </p:cNvSpPr>
          <p:nvPr>
            <p:ph type="body" sz="quarter" idx="27" hasCustomPrompt="1"/>
          </p:nvPr>
        </p:nvSpPr>
        <p:spPr>
          <a:xfrm>
            <a:off x="4786759" y="1971675"/>
            <a:ext cx="3272793" cy="4173955"/>
          </a:xfrm>
          <a:prstGeom prst="rect">
            <a:avLst/>
          </a:prstGeom>
        </p:spPr>
        <p:txBody>
          <a:bodyPr>
            <a:noAutofit/>
          </a:bodyPr>
          <a:lstStyle>
            <a:lvl1pPr marL="173736" indent="-173736">
              <a:lnSpc>
                <a:spcPct val="100000"/>
              </a:lnSpc>
              <a:spcBef>
                <a:spcPts val="1200"/>
              </a:spcBef>
              <a:buClr>
                <a:schemeClr val="accent5"/>
              </a:buClr>
              <a:buSzPct val="100000"/>
              <a:buFont typeface="Arial" panose="020B0604020202020204" pitchFamily="34" charset="0"/>
              <a:buChar char="•"/>
              <a:defRPr sz="1200">
                <a:latin typeface="+mn-lt"/>
              </a:defRPr>
            </a:lvl1pPr>
            <a:lvl2pPr marL="450570" indent="-173296">
              <a:lnSpc>
                <a:spcPct val="100000"/>
              </a:lnSpc>
              <a:spcBef>
                <a:spcPts val="600"/>
              </a:spcBef>
              <a:buClr>
                <a:schemeClr val="accent5"/>
              </a:buClr>
              <a:buSzPct val="100000"/>
              <a:buFont typeface="Arial" panose="020B0604020202020204" pitchFamily="34" charset="0"/>
              <a:buChar char="•"/>
              <a:defRPr sz="1100">
                <a:latin typeface="+mn-lt"/>
              </a:defRPr>
            </a:lvl2pPr>
            <a:lvl3pPr marL="731520" indent="-173736">
              <a:lnSpc>
                <a:spcPct val="100000"/>
              </a:lnSpc>
              <a:spcBef>
                <a:spcPts val="600"/>
              </a:spcBef>
              <a:buClr>
                <a:schemeClr val="accent5"/>
              </a:buClr>
              <a:buSzPct val="100000"/>
              <a:buFont typeface="Arial" panose="020B0604020202020204" pitchFamily="34" charset="0"/>
              <a:buChar char="•"/>
              <a:defRPr sz="1050">
                <a:latin typeface="+mn-lt"/>
              </a:defRPr>
            </a:lvl3pPr>
            <a:lvl4pPr marL="731520" indent="-173736">
              <a:lnSpc>
                <a:spcPct val="100000"/>
              </a:lnSpc>
              <a:spcBef>
                <a:spcPts val="600"/>
              </a:spcBef>
              <a:buClr>
                <a:schemeClr val="accent5"/>
              </a:buClr>
              <a:buSzPct val="100000"/>
              <a:buFont typeface="Arial" panose="020B0604020202020204" pitchFamily="34" charset="0"/>
              <a:buChar char="•"/>
              <a:defRPr sz="1050">
                <a:latin typeface="+mn-lt"/>
              </a:defRPr>
            </a:lvl4pPr>
            <a:lvl5pPr marL="731520" indent="-173736">
              <a:lnSpc>
                <a:spcPct val="100000"/>
              </a:lnSpc>
              <a:spcBef>
                <a:spcPts val="600"/>
              </a:spcBef>
              <a:buClr>
                <a:schemeClr val="accent5"/>
              </a:buClr>
              <a:buSzPct val="100000"/>
              <a:buFont typeface="Arial" panose="020B0604020202020204" pitchFamily="34" charset="0"/>
              <a:buChar char="•"/>
              <a:defRPr sz="1050">
                <a:latin typeface="+mn-lt"/>
              </a:defRPr>
            </a:lvl5pPr>
            <a:lvl6pPr marL="731520" indent="-173736">
              <a:lnSpc>
                <a:spcPct val="100000"/>
              </a:lnSpc>
              <a:spcBef>
                <a:spcPts val="600"/>
              </a:spcBef>
              <a:buSzPct val="100000"/>
              <a:defRPr sz="1050">
                <a:latin typeface="+mn-lt"/>
              </a:defRPr>
            </a:lvl6pPr>
            <a:lvl7pPr marL="731520" indent="-173736">
              <a:lnSpc>
                <a:spcPct val="100000"/>
              </a:lnSpc>
              <a:spcBef>
                <a:spcPts val="600"/>
              </a:spcBef>
              <a:buSzPct val="100000"/>
              <a:defRPr sz="1050">
                <a:latin typeface="+mn-lt"/>
              </a:defRPr>
            </a:lvl7pPr>
            <a:lvl8pPr marL="731520" indent="-173736">
              <a:lnSpc>
                <a:spcPct val="100000"/>
              </a:lnSpc>
              <a:spcBef>
                <a:spcPts val="600"/>
              </a:spcBef>
              <a:buSzPct val="100000"/>
              <a:defRPr sz="1050">
                <a:latin typeface="+mn-lt"/>
              </a:defRPr>
            </a:lvl8pPr>
            <a:lvl9pPr marL="731520" indent="-173736">
              <a:lnSpc>
                <a:spcPct val="100000"/>
              </a:lnSpc>
              <a:spcBef>
                <a:spcPts val="600"/>
              </a:spcBef>
              <a:buSzPct val="100000"/>
              <a:defRPr sz="1050">
                <a:latin typeface="+mn-lt"/>
              </a:defRPr>
            </a:lvl9pPr>
          </a:lstStyle>
          <a:p>
            <a:pPr lvl="0"/>
            <a:r>
              <a:t>Click to edit master text styles</a:t>
            </a:r>
          </a:p>
          <a:p>
            <a:pPr lvl="1"/>
            <a:r>
              <a:t>Second level</a:t>
            </a:r>
          </a:p>
          <a:p>
            <a:pPr lvl="2"/>
            <a:r>
              <a:t>Third level</a:t>
            </a:r>
          </a:p>
          <a:p>
            <a:pPr lvl="3"/>
            <a:r>
              <a:t>Fourth level</a:t>
            </a:r>
          </a:p>
          <a:p>
            <a:pPr lvl="4"/>
            <a:r>
              <a:t>Fifth level</a:t>
            </a:r>
          </a:p>
        </p:txBody>
      </p:sp>
      <p:sp>
        <p:nvSpPr>
          <p:cNvPr id="12" name="Text Placeholder 41">
            <a:extLst>
              <a:ext uri="{FF2B5EF4-FFF2-40B4-BE49-F238E27FC236}">
                <a16:creationId xmlns:a16="http://schemas.microsoft.com/office/drawing/2014/main" id="{FCB70A19-D88B-477E-B957-A08469F04F67}"/>
              </a:ext>
            </a:extLst>
          </p:cNvPr>
          <p:cNvSpPr>
            <a:spLocks noGrp="1"/>
          </p:cNvSpPr>
          <p:nvPr>
            <p:ph type="body" sz="quarter" idx="28" hasCustomPrompt="1"/>
          </p:nvPr>
        </p:nvSpPr>
        <p:spPr>
          <a:xfrm>
            <a:off x="8375012" y="1219223"/>
            <a:ext cx="3272793" cy="573906"/>
          </a:xfrm>
          <a:prstGeom prst="rect">
            <a:avLst/>
          </a:prstGeom>
        </p:spPr>
        <p:txBody>
          <a:bodyPr anchor="ctr" anchorCtr="0">
            <a:noAutofit/>
          </a:bodyPr>
          <a:lstStyle>
            <a:lvl1pPr marL="0" indent="0">
              <a:lnSpc>
                <a:spcPct val="100000"/>
              </a:lnSpc>
              <a:spcBef>
                <a:spcPts val="0"/>
              </a:spcBef>
              <a:buNone/>
              <a:defRPr sz="1400" b="1" i="0" baseline="0">
                <a:latin typeface="+mn-lt"/>
              </a:defRPr>
            </a:lvl1pPr>
            <a:lvl2pPr marL="0" indent="0">
              <a:spcBef>
                <a:spcPts val="0"/>
              </a:spcBef>
              <a:buNone/>
              <a:defRPr sz="1400" b="1">
                <a:latin typeface="+mn-lt"/>
              </a:defRPr>
            </a:lvl2pPr>
            <a:lvl3pPr marL="0" indent="0">
              <a:spcBef>
                <a:spcPts val="0"/>
              </a:spcBef>
              <a:buNone/>
              <a:defRPr sz="1400" b="1">
                <a:latin typeface="+mn-lt"/>
              </a:defRPr>
            </a:lvl3pPr>
            <a:lvl4pPr marL="0" indent="0">
              <a:spcBef>
                <a:spcPts val="0"/>
              </a:spcBef>
              <a:buNone/>
              <a:defRPr sz="1400" b="1">
                <a:latin typeface="+mn-lt"/>
              </a:defRPr>
            </a:lvl4pPr>
            <a:lvl5pPr marL="0" indent="0">
              <a:spcBef>
                <a:spcPts val="0"/>
              </a:spcBef>
              <a:buNone/>
              <a:defRPr sz="1400" b="1">
                <a:latin typeface="+mn-lt"/>
              </a:defRPr>
            </a:lvl5pPr>
            <a:lvl6pPr marL="0" indent="0">
              <a:spcBef>
                <a:spcPts val="0"/>
              </a:spcBef>
              <a:buNone/>
              <a:defRPr sz="1400" b="1">
                <a:latin typeface="+mn-lt"/>
              </a:defRPr>
            </a:lvl6pPr>
            <a:lvl7pPr marL="0" indent="0">
              <a:spcBef>
                <a:spcPts val="0"/>
              </a:spcBef>
              <a:buNone/>
              <a:defRPr sz="1400" b="1">
                <a:latin typeface="+mn-lt"/>
              </a:defRPr>
            </a:lvl7pPr>
            <a:lvl8pPr marL="0" indent="0">
              <a:spcBef>
                <a:spcPts val="0"/>
              </a:spcBef>
              <a:buNone/>
              <a:defRPr sz="1400" b="1">
                <a:latin typeface="+mn-lt"/>
              </a:defRPr>
            </a:lvl8pPr>
            <a:lvl9pPr marL="0" indent="0">
              <a:spcBef>
                <a:spcPts val="0"/>
              </a:spcBef>
              <a:buNone/>
              <a:defRPr sz="1400" b="1">
                <a:latin typeface="+mn-lt"/>
              </a:defRPr>
            </a:lvl9pPr>
          </a:lstStyle>
          <a:p>
            <a:pPr lvl="0"/>
            <a:r>
              <a:t>Click to add main point or headline</a:t>
            </a:r>
          </a:p>
        </p:txBody>
      </p:sp>
      <p:sp>
        <p:nvSpPr>
          <p:cNvPr id="17" name="Text Placeholder 2">
            <a:extLst>
              <a:ext uri="{FF2B5EF4-FFF2-40B4-BE49-F238E27FC236}">
                <a16:creationId xmlns:a16="http://schemas.microsoft.com/office/drawing/2014/main" id="{950D6768-49D6-4500-857A-67D2F9EF29EF}"/>
              </a:ext>
            </a:extLst>
          </p:cNvPr>
          <p:cNvSpPr>
            <a:spLocks noGrp="1"/>
          </p:cNvSpPr>
          <p:nvPr>
            <p:ph type="body" sz="quarter" idx="29" hasCustomPrompt="1"/>
          </p:nvPr>
        </p:nvSpPr>
        <p:spPr>
          <a:xfrm>
            <a:off x="8375118" y="1971675"/>
            <a:ext cx="3272793" cy="4173955"/>
          </a:xfrm>
          <a:prstGeom prst="rect">
            <a:avLst/>
          </a:prstGeom>
        </p:spPr>
        <p:txBody>
          <a:bodyPr>
            <a:noAutofit/>
          </a:bodyPr>
          <a:lstStyle>
            <a:lvl1pPr marL="173736" indent="-173736">
              <a:lnSpc>
                <a:spcPct val="100000"/>
              </a:lnSpc>
              <a:spcBef>
                <a:spcPts val="1200"/>
              </a:spcBef>
              <a:buClr>
                <a:schemeClr val="accent5"/>
              </a:buClr>
              <a:buSzPct val="100000"/>
              <a:buFont typeface="Arial" panose="020B0604020202020204" pitchFamily="34" charset="0"/>
              <a:buChar char="•"/>
              <a:defRPr sz="1200">
                <a:latin typeface="+mn-lt"/>
              </a:defRPr>
            </a:lvl1pPr>
            <a:lvl2pPr marL="450570" indent="-173296">
              <a:lnSpc>
                <a:spcPct val="100000"/>
              </a:lnSpc>
              <a:spcBef>
                <a:spcPts val="600"/>
              </a:spcBef>
              <a:buClr>
                <a:schemeClr val="accent5"/>
              </a:buClr>
              <a:buSzPct val="100000"/>
              <a:buFont typeface="Arial" panose="020B0604020202020204" pitchFamily="34" charset="0"/>
              <a:buChar char="•"/>
              <a:defRPr sz="1100">
                <a:latin typeface="+mn-lt"/>
              </a:defRPr>
            </a:lvl2pPr>
            <a:lvl3pPr marL="731520" indent="-173736">
              <a:lnSpc>
                <a:spcPct val="100000"/>
              </a:lnSpc>
              <a:spcBef>
                <a:spcPts val="600"/>
              </a:spcBef>
              <a:buClr>
                <a:schemeClr val="accent5"/>
              </a:buClr>
              <a:buSzPct val="100000"/>
              <a:buFont typeface="Arial" panose="020B0604020202020204" pitchFamily="34" charset="0"/>
              <a:buChar char="•"/>
              <a:defRPr sz="1000">
                <a:latin typeface="+mn-lt"/>
              </a:defRPr>
            </a:lvl3pPr>
            <a:lvl4pPr marL="731520" indent="-173736">
              <a:lnSpc>
                <a:spcPct val="100000"/>
              </a:lnSpc>
              <a:spcBef>
                <a:spcPts val="600"/>
              </a:spcBef>
              <a:buClr>
                <a:schemeClr val="accent5"/>
              </a:buClr>
              <a:buSzPct val="100000"/>
              <a:buFont typeface="Arial" panose="020B0604020202020204" pitchFamily="34" charset="0"/>
              <a:buChar char="•"/>
              <a:defRPr sz="1000">
                <a:latin typeface="+mn-lt"/>
              </a:defRPr>
            </a:lvl4pPr>
            <a:lvl5pPr marL="731520" indent="-173736">
              <a:lnSpc>
                <a:spcPct val="100000"/>
              </a:lnSpc>
              <a:spcBef>
                <a:spcPts val="600"/>
              </a:spcBef>
              <a:buClr>
                <a:schemeClr val="accent5"/>
              </a:buClr>
              <a:buSzPct val="100000"/>
              <a:buFont typeface="Arial" panose="020B0604020202020204" pitchFamily="34" charset="0"/>
              <a:buChar char="•"/>
              <a:defRPr sz="1000">
                <a:latin typeface="+mn-lt"/>
              </a:defRPr>
            </a:lvl5pPr>
            <a:lvl6pPr marL="731520" indent="-173736">
              <a:lnSpc>
                <a:spcPct val="100000"/>
              </a:lnSpc>
              <a:spcBef>
                <a:spcPts val="600"/>
              </a:spcBef>
              <a:buSzPct val="100000"/>
              <a:defRPr sz="1000">
                <a:latin typeface="+mn-lt"/>
              </a:defRPr>
            </a:lvl6pPr>
            <a:lvl7pPr marL="731520" indent="-173736">
              <a:lnSpc>
                <a:spcPct val="100000"/>
              </a:lnSpc>
              <a:spcBef>
                <a:spcPts val="600"/>
              </a:spcBef>
              <a:buSzPct val="100000"/>
              <a:defRPr sz="1000">
                <a:latin typeface="+mn-lt"/>
              </a:defRPr>
            </a:lvl7pPr>
            <a:lvl8pPr marL="731520" indent="-173736">
              <a:lnSpc>
                <a:spcPct val="100000"/>
              </a:lnSpc>
              <a:spcBef>
                <a:spcPts val="600"/>
              </a:spcBef>
              <a:buSzPct val="100000"/>
              <a:defRPr sz="1000">
                <a:latin typeface="+mn-lt"/>
              </a:defRPr>
            </a:lvl8pPr>
            <a:lvl9pPr marL="731520" indent="-173736">
              <a:lnSpc>
                <a:spcPct val="100000"/>
              </a:lnSpc>
              <a:spcBef>
                <a:spcPts val="600"/>
              </a:spcBef>
              <a:buSzPct val="100000"/>
              <a:defRPr sz="1000">
                <a:latin typeface="+mn-lt"/>
              </a:defRPr>
            </a:lvl9pPr>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a:extLst>
              <a:ext uri="{FF2B5EF4-FFF2-40B4-BE49-F238E27FC236}">
                <a16:creationId xmlns:a16="http://schemas.microsoft.com/office/drawing/2014/main" id="{554C6099-8F54-2936-B8D5-D76A807F83E7}"/>
              </a:ext>
            </a:extLst>
          </p:cNvPr>
          <p:cNvSpPr>
            <a:spLocks noGrp="1"/>
          </p:cNvSpPr>
          <p:nvPr>
            <p:ph type="dt" sz="half" idx="30"/>
          </p:nvPr>
        </p:nvSpPr>
        <p:spPr/>
        <p:txBody>
          <a:bodyPr/>
          <a:lstStyle>
            <a:lvl1pPr>
              <a:defRPr b="0"/>
            </a:lvl1pPr>
          </a:lstStyle>
          <a:p>
            <a:r>
              <a:rPr lang="en-US"/>
              <a:t>GlobalFoundries © 2022 All Rights Reserved</a:t>
            </a:r>
            <a:endParaRPr/>
          </a:p>
        </p:txBody>
      </p:sp>
      <p:sp>
        <p:nvSpPr>
          <p:cNvPr id="6" name="Footer Placeholder 5">
            <a:extLst>
              <a:ext uri="{FF2B5EF4-FFF2-40B4-BE49-F238E27FC236}">
                <a16:creationId xmlns:a16="http://schemas.microsoft.com/office/drawing/2014/main" id="{219DE97B-7666-29EF-75BC-A8080BEDD1C7}"/>
              </a:ext>
            </a:extLst>
          </p:cNvPr>
          <p:cNvSpPr>
            <a:spLocks noGrp="1"/>
          </p:cNvSpPr>
          <p:nvPr>
            <p:ph type="ftr" sz="quarter" idx="31"/>
          </p:nvPr>
        </p:nvSpPr>
        <p:spPr/>
        <p:txBody>
          <a:bodyPr/>
          <a:lstStyle/>
          <a:p>
            <a:endParaRPr/>
          </a:p>
        </p:txBody>
      </p:sp>
      <p:sp>
        <p:nvSpPr>
          <p:cNvPr id="7" name="Slide Number Placeholder 6">
            <a:extLst>
              <a:ext uri="{FF2B5EF4-FFF2-40B4-BE49-F238E27FC236}">
                <a16:creationId xmlns:a16="http://schemas.microsoft.com/office/drawing/2014/main" id="{615123EE-05DE-046D-316D-5C51D4E2BE4D}"/>
              </a:ext>
            </a:extLst>
          </p:cNvPr>
          <p:cNvSpPr>
            <a:spLocks noGrp="1"/>
          </p:cNvSpPr>
          <p:nvPr>
            <p:ph type="sldNum" sz="quarter" idx="32"/>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513708334"/>
      </p:ext>
    </p:extLst>
  </p:cSld>
  <p:clrMapOvr>
    <a:masterClrMapping/>
  </p:clrMapOvr>
  <p:extLst>
    <p:ext uri="{DCECCB84-F9BA-43D5-87BE-67443E8EF086}">
      <p15:sldGuideLst xmlns:p15="http://schemas.microsoft.com/office/powerpoint/2012/main">
        <p15:guide id="1" orient="horz" pos="76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9" name="Do not remove" hidden="1">
            <a:extLst>
              <a:ext uri="{FF2B5EF4-FFF2-40B4-BE49-F238E27FC236}">
                <a16:creationId xmlns:a16="http://schemas.microsoft.com/office/drawing/2014/main" id="{98C07C73-8A48-0FF1-12F6-417487F8F853}"/>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8" name="graphic">
            <a:extLst>
              <a:ext uri="{FF2B5EF4-FFF2-40B4-BE49-F238E27FC236}">
                <a16:creationId xmlns:a16="http://schemas.microsoft.com/office/drawing/2014/main" id="{8BB247A8-0EF4-D349-B0F5-9A51C4CE7D8D}"/>
              </a:ext>
              <a:ext uri="{C183D7F6-B498-43B3-948B-1728B52AA6E4}">
                <adec:decorative xmlns:adec="http://schemas.microsoft.com/office/drawing/2017/decorative" val="1"/>
              </a:ext>
            </a:extLst>
          </p:cNvPr>
          <p:cNvSpPr/>
          <p:nvPr/>
        </p:nvSpPr>
        <p:spPr>
          <a:xfrm>
            <a:off x="0" y="2"/>
            <a:ext cx="6097155" cy="6857998"/>
          </a:xfrm>
          <a:custGeom>
            <a:avLst/>
            <a:gdLst/>
            <a:ahLst/>
            <a:cxnLst/>
            <a:rect l="l" t="t" r="r" b="b"/>
            <a:pathLst>
              <a:path w="10053955" h="11308715">
                <a:moveTo>
                  <a:pt x="10053494" y="0"/>
                </a:moveTo>
                <a:lnTo>
                  <a:pt x="0" y="0"/>
                </a:lnTo>
                <a:lnTo>
                  <a:pt x="0" y="11308556"/>
                </a:lnTo>
                <a:lnTo>
                  <a:pt x="10053494" y="11308556"/>
                </a:lnTo>
                <a:lnTo>
                  <a:pt x="10053494" y="0"/>
                </a:lnTo>
                <a:close/>
              </a:path>
            </a:pathLst>
          </a:custGeom>
          <a:solidFill>
            <a:srgbClr val="FFDC34"/>
          </a:solidFill>
        </p:spPr>
        <p:txBody>
          <a:bodyPr wrap="square" lIns="0" tIns="0" rIns="0" bIns="0" rtlCol="0">
            <a:normAutofit/>
          </a:bodyPr>
          <a:lstStyle/>
          <a:p>
            <a:endParaRPr sz="1800">
              <a:latin typeface="Arial" panose="020B0604020202020204" pitchFamily="34" charset="0"/>
            </a:endParaRPr>
          </a:p>
        </p:txBody>
      </p:sp>
      <p:sp>
        <p:nvSpPr>
          <p:cNvPr id="3" name="Text Placeholder 2">
            <a:extLst>
              <a:ext uri="{FF2B5EF4-FFF2-40B4-BE49-F238E27FC236}">
                <a16:creationId xmlns:a16="http://schemas.microsoft.com/office/drawing/2014/main" id="{FCF3393F-0F79-C34E-865C-16F486573141}"/>
              </a:ext>
            </a:extLst>
          </p:cNvPr>
          <p:cNvSpPr>
            <a:spLocks noGrp="1"/>
          </p:cNvSpPr>
          <p:nvPr>
            <p:ph type="body" sz="quarter" idx="15" hasCustomPrompt="1"/>
          </p:nvPr>
        </p:nvSpPr>
        <p:spPr>
          <a:xfrm>
            <a:off x="1382480" y="1587040"/>
            <a:ext cx="3327192" cy="3711310"/>
          </a:xfrm>
          <a:prstGeom prst="rect">
            <a:avLst/>
          </a:prstGeom>
        </p:spPr>
        <p:txBody>
          <a:bodyPr lIns="0" tIns="0" rIns="0" bIns="0">
            <a:noAutofit/>
          </a:bodyPr>
          <a:lstStyle>
            <a:lvl1pPr marL="0" indent="0">
              <a:lnSpc>
                <a:spcPct val="100000"/>
              </a:lnSpc>
              <a:spcBef>
                <a:spcPts val="0"/>
              </a:spcBef>
              <a:buNone/>
              <a:defRPr sz="3600" baseline="0">
                <a:solidFill>
                  <a:schemeClr val="bg2"/>
                </a:solidFill>
                <a:latin typeface="+mj-lt"/>
              </a:defRPr>
            </a:lvl1pPr>
          </a:lstStyle>
          <a:p>
            <a:pPr lvl="0"/>
            <a:r>
              <a:t>Click to edit master text styles</a:t>
            </a:r>
          </a:p>
        </p:txBody>
      </p:sp>
      <p:sp>
        <p:nvSpPr>
          <p:cNvPr id="23" name="Text Placeholder 22">
            <a:extLst>
              <a:ext uri="{FF2B5EF4-FFF2-40B4-BE49-F238E27FC236}">
                <a16:creationId xmlns:a16="http://schemas.microsoft.com/office/drawing/2014/main" id="{41DC7188-A6E8-284F-869C-2F3D66E4C6F1}"/>
              </a:ext>
            </a:extLst>
          </p:cNvPr>
          <p:cNvSpPr>
            <a:spLocks noGrp="1"/>
          </p:cNvSpPr>
          <p:nvPr>
            <p:ph type="body" sz="quarter" idx="13" hasCustomPrompt="1"/>
          </p:nvPr>
        </p:nvSpPr>
        <p:spPr>
          <a:xfrm>
            <a:off x="7343696" y="1610233"/>
            <a:ext cx="4114800" cy="3872581"/>
          </a:xfrm>
          <a:prstGeom prst="rect">
            <a:avLst/>
          </a:prstGeom>
        </p:spPr>
        <p:txBody>
          <a:bodyPr lIns="0" tIns="0" bIns="0">
            <a:noAutofit/>
          </a:bodyPr>
          <a:lstStyle>
            <a:lvl1pPr marL="402336" indent="-402336">
              <a:lnSpc>
                <a:spcPct val="100000"/>
              </a:lnSpc>
              <a:spcBef>
                <a:spcPts val="2400"/>
              </a:spcBef>
              <a:buClrTx/>
              <a:buFont typeface="+mj-lt"/>
              <a:buAutoNum type="arabicPeriod"/>
              <a:defRPr sz="2000" b="1" i="0" spc="0" baseline="0">
                <a:solidFill>
                  <a:schemeClr val="bg2"/>
                </a:solidFill>
                <a:latin typeface="Arial" panose="020B0604020202020204" pitchFamily="34" charset="0"/>
              </a:defRPr>
            </a:lvl1pPr>
            <a:lvl2pPr marL="277274" indent="0">
              <a:buClr>
                <a:schemeClr val="tx1"/>
              </a:buClr>
              <a:buFont typeface="+mj-lt"/>
              <a:buNone/>
              <a:defRPr sz="2153" b="1" i="0" spc="0" baseline="0">
                <a:solidFill>
                  <a:schemeClr val="tx1"/>
                </a:solidFill>
                <a:latin typeface="Arial" panose="020B0604020202020204" pitchFamily="34" charset="0"/>
              </a:defRPr>
            </a:lvl2pPr>
            <a:lvl3pPr marL="762503" indent="-207955">
              <a:buClr>
                <a:schemeClr val="tx1"/>
              </a:buClr>
              <a:buFont typeface="+mj-lt"/>
              <a:buAutoNum type="arabicPeriod"/>
              <a:defRPr sz="2153" b="1" i="0" spc="0" baseline="0">
                <a:solidFill>
                  <a:schemeClr val="tx1"/>
                </a:solidFill>
                <a:latin typeface="Arial" panose="020B0604020202020204" pitchFamily="34" charset="0"/>
              </a:defRPr>
            </a:lvl3pPr>
            <a:lvl4pPr marL="1039776" indent="-207955">
              <a:buClr>
                <a:schemeClr val="tx1"/>
              </a:buClr>
              <a:buFont typeface="+mj-lt"/>
              <a:buAutoNum type="arabicPeriod"/>
              <a:defRPr sz="2153" b="1" i="0" spc="0" baseline="0">
                <a:solidFill>
                  <a:schemeClr val="tx1"/>
                </a:solidFill>
                <a:latin typeface="Arial" panose="020B0604020202020204" pitchFamily="34" charset="0"/>
              </a:defRPr>
            </a:lvl4pPr>
            <a:lvl5pPr marL="1317050" indent="-207955">
              <a:buClr>
                <a:schemeClr val="tx1"/>
              </a:buClr>
              <a:buFont typeface="+mj-lt"/>
              <a:buAutoNum type="arabicPeriod"/>
              <a:defRPr sz="2153" b="1" i="0" spc="0" baseline="0">
                <a:solidFill>
                  <a:schemeClr val="tx1"/>
                </a:solidFill>
                <a:latin typeface="Arial" panose="020B0604020202020204" pitchFamily="34" charset="0"/>
              </a:defRPr>
            </a:lvl5pPr>
          </a:lstStyle>
          <a:p>
            <a:pPr marL="402336" marR="0" lvl="0" indent="-402336" algn="l" defTabSz="914400" rtl="0" eaLnBrk="1" fontAlgn="auto" latinLnBrk="0" hangingPunct="1">
              <a:lnSpc>
                <a:spcPct val="100000"/>
              </a:lnSpc>
              <a:spcBef>
                <a:spcPts val="2400"/>
              </a:spcBef>
              <a:spcAft>
                <a:spcPts val="0"/>
              </a:spcAft>
              <a:buClr>
                <a:schemeClr val="bg2"/>
              </a:buClr>
              <a:buSzTx/>
              <a:buFont typeface="+mj-lt"/>
              <a:buAutoNum type="arabicPeriod"/>
              <a:tabLst/>
              <a:defRPr/>
            </a:pPr>
            <a:r>
              <a:t>Active topic is purple; change inactive topics to gray (last color chip below white, darker 50% RGB: 127 | 127 | 127)</a:t>
            </a:r>
          </a:p>
          <a:p>
            <a:pPr lvl="0"/>
            <a:r>
              <a:t>Consectetuer adipiscing</a:t>
            </a:r>
          </a:p>
          <a:p>
            <a:pPr lvl="0"/>
            <a:r>
              <a:t>Dolore magna</a:t>
            </a:r>
          </a:p>
          <a:p>
            <a:pPr lvl="0"/>
            <a:r>
              <a:t>Quis nostrud</a:t>
            </a:r>
          </a:p>
          <a:p>
            <a:pPr lvl="0"/>
            <a:r>
              <a:t>Duis autem vel iruire</a:t>
            </a:r>
          </a:p>
          <a:p>
            <a:pPr lvl="0"/>
            <a:r>
              <a:t>Lorem ipsum</a:t>
            </a:r>
          </a:p>
        </p:txBody>
      </p:sp>
      <p:sp>
        <p:nvSpPr>
          <p:cNvPr id="10" name="graphic">
            <a:extLst>
              <a:ext uri="{FF2B5EF4-FFF2-40B4-BE49-F238E27FC236}">
                <a16:creationId xmlns:a16="http://schemas.microsoft.com/office/drawing/2014/main" id="{5D59CE9D-BC4D-314F-2336-34A36E67FBE2}"/>
              </a:ext>
              <a:ext uri="{C183D7F6-B498-43B3-948B-1728B52AA6E4}">
                <adec:decorative xmlns:adec="http://schemas.microsoft.com/office/drawing/2017/decorative" val="1"/>
              </a:ext>
            </a:extLst>
          </p:cNvPr>
          <p:cNvSpPr/>
          <p:nvPr/>
        </p:nvSpPr>
        <p:spPr>
          <a:xfrm>
            <a:off x="5897100" y="1682799"/>
            <a:ext cx="402336" cy="402336"/>
          </a:xfrm>
          <a:prstGeom prst="rect">
            <a:avLst/>
          </a:prstGeom>
          <a:solidFill>
            <a:srgbClr val="FF6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graphic">
            <a:extLst>
              <a:ext uri="{FF2B5EF4-FFF2-40B4-BE49-F238E27FC236}">
                <a16:creationId xmlns:a16="http://schemas.microsoft.com/office/drawing/2014/main" id="{F98A49AB-9837-ACF4-C0FF-D9A3B3D40BD9}"/>
              </a:ext>
              <a:ext uri="{C183D7F6-B498-43B3-948B-1728B52AA6E4}">
                <adec:decorative xmlns:adec="http://schemas.microsoft.com/office/drawing/2017/decorative" val="1"/>
              </a:ext>
            </a:extLst>
          </p:cNvPr>
          <p:cNvSpPr/>
          <p:nvPr/>
        </p:nvSpPr>
        <p:spPr>
          <a:xfrm>
            <a:off x="5897100" y="2239659"/>
            <a:ext cx="402336" cy="402336"/>
          </a:xfrm>
          <a:prstGeom prst="rect">
            <a:avLst/>
          </a:prstGeom>
          <a:solidFill>
            <a:srgbClr val="FF6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a:extLst>
              <a:ext uri="{FF2B5EF4-FFF2-40B4-BE49-F238E27FC236}">
                <a16:creationId xmlns:a16="http://schemas.microsoft.com/office/drawing/2014/main" id="{B2A4D774-BF40-6EA5-D5FC-1A8879CB2CB1}"/>
              </a:ext>
            </a:extLst>
          </p:cNvPr>
          <p:cNvSpPr>
            <a:spLocks noGrp="1"/>
          </p:cNvSpPr>
          <p:nvPr>
            <p:ph type="dt" sz="half" idx="16"/>
          </p:nvPr>
        </p:nvSpPr>
        <p:spPr/>
        <p:txBody>
          <a:bodyPr/>
          <a:lstStyle>
            <a:lvl1pPr>
              <a:defRPr b="0"/>
            </a:lvl1pPr>
          </a:lstStyle>
          <a:p>
            <a:r>
              <a:rPr lang="en-US"/>
              <a:t>GlobalFoundries © 2022 All Rights Reserved</a:t>
            </a:r>
            <a:endParaRPr/>
          </a:p>
        </p:txBody>
      </p:sp>
      <p:sp>
        <p:nvSpPr>
          <p:cNvPr id="5" name="Footer Placeholder 4">
            <a:extLst>
              <a:ext uri="{FF2B5EF4-FFF2-40B4-BE49-F238E27FC236}">
                <a16:creationId xmlns:a16="http://schemas.microsoft.com/office/drawing/2014/main" id="{E0DC259C-8748-5D4F-60B2-7262EEC35494}"/>
              </a:ext>
            </a:extLst>
          </p:cNvPr>
          <p:cNvSpPr>
            <a:spLocks noGrp="1"/>
          </p:cNvSpPr>
          <p:nvPr>
            <p:ph type="ftr" sz="quarter" idx="17"/>
          </p:nvPr>
        </p:nvSpPr>
        <p:spPr/>
        <p:txBody>
          <a:bodyPr/>
          <a:lstStyle/>
          <a:p>
            <a:endParaRPr/>
          </a:p>
        </p:txBody>
      </p:sp>
      <p:sp>
        <p:nvSpPr>
          <p:cNvPr id="6" name="Slide Number Placeholder 5">
            <a:extLst>
              <a:ext uri="{FF2B5EF4-FFF2-40B4-BE49-F238E27FC236}">
                <a16:creationId xmlns:a16="http://schemas.microsoft.com/office/drawing/2014/main" id="{3D6525EE-B1E2-9B5D-2065-1ED75AA24E2E}"/>
              </a:ext>
            </a:extLst>
          </p:cNvPr>
          <p:cNvSpPr>
            <a:spLocks noGrp="1"/>
          </p:cNvSpPr>
          <p:nvPr>
            <p:ph type="sldNum" sz="quarter" idx="18"/>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061146585"/>
      </p:ext>
    </p:extLst>
  </p:cSld>
  <p:clrMapOvr>
    <a:masterClrMapping/>
  </p:clrMapOvr>
  <p:extLst>
    <p:ext uri="{DCECCB84-F9BA-43D5-87BE-67443E8EF086}">
      <p15:sldGuideLst xmlns:p15="http://schemas.microsoft.com/office/powerpoint/2012/main">
        <p15:guide id="1" orient="horz" pos="1054">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_Purple">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9111E9BB-7F9F-28F5-4C5B-AA103046D6CA}"/>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8" name="Title 7">
            <a:extLst>
              <a:ext uri="{FF2B5EF4-FFF2-40B4-BE49-F238E27FC236}">
                <a16:creationId xmlns:a16="http://schemas.microsoft.com/office/drawing/2014/main" id="{2ED7AC11-0B56-4B27-BA05-A7E7D1C30683}"/>
              </a:ext>
            </a:extLst>
          </p:cNvPr>
          <p:cNvSpPr>
            <a:spLocks noGrp="1"/>
          </p:cNvSpPr>
          <p:nvPr>
            <p:ph type="title"/>
          </p:nvPr>
        </p:nvSpPr>
        <p:spPr/>
        <p:txBody>
          <a:bodyPr/>
          <a:lstStyle/>
          <a:p>
            <a:r>
              <a:rPr lang="en-US"/>
              <a:t>Click to edit Master title style</a:t>
            </a:r>
            <a:endParaRPr/>
          </a:p>
        </p:txBody>
      </p:sp>
      <p:sp>
        <p:nvSpPr>
          <p:cNvPr id="3" name="Date Placeholder 2">
            <a:extLst>
              <a:ext uri="{FF2B5EF4-FFF2-40B4-BE49-F238E27FC236}">
                <a16:creationId xmlns:a16="http://schemas.microsoft.com/office/drawing/2014/main" id="{35286EE7-C4F3-3BAF-4782-81CE5DD4599D}"/>
              </a:ext>
            </a:extLst>
          </p:cNvPr>
          <p:cNvSpPr>
            <a:spLocks noGrp="1"/>
          </p:cNvSpPr>
          <p:nvPr>
            <p:ph type="dt" sz="half" idx="10"/>
          </p:nvPr>
        </p:nvSpPr>
        <p:spPr/>
        <p:txBody>
          <a:bodyPr/>
          <a:lstStyle>
            <a:lvl1pPr>
              <a:defRPr b="0"/>
            </a:lvl1pPr>
          </a:lstStyle>
          <a:p>
            <a:r>
              <a:rPr lang="en-US"/>
              <a:t>GlobalFoundries © 2022 All Rights Reserved</a:t>
            </a:r>
            <a:endParaRPr/>
          </a:p>
        </p:txBody>
      </p:sp>
      <p:sp>
        <p:nvSpPr>
          <p:cNvPr id="4" name="Footer Placeholder 3">
            <a:extLst>
              <a:ext uri="{FF2B5EF4-FFF2-40B4-BE49-F238E27FC236}">
                <a16:creationId xmlns:a16="http://schemas.microsoft.com/office/drawing/2014/main" id="{4A22E31D-3669-9816-E31B-E6532CA6230C}"/>
              </a:ext>
            </a:extLst>
          </p:cNvPr>
          <p:cNvSpPr>
            <a:spLocks noGrp="1"/>
          </p:cNvSpPr>
          <p:nvPr>
            <p:ph type="ftr" sz="quarter" idx="11"/>
          </p:nvPr>
        </p:nvSpPr>
        <p:spPr/>
        <p:txBody>
          <a:bodyPr/>
          <a:lstStyle/>
          <a:p>
            <a:endParaRPr/>
          </a:p>
        </p:txBody>
      </p:sp>
      <p:sp>
        <p:nvSpPr>
          <p:cNvPr id="5" name="Slide Number Placeholder 4">
            <a:extLst>
              <a:ext uri="{FF2B5EF4-FFF2-40B4-BE49-F238E27FC236}">
                <a16:creationId xmlns:a16="http://schemas.microsoft.com/office/drawing/2014/main" id="{8A6457BB-63A6-E70E-CACC-C38662FA3EA7}"/>
              </a:ext>
            </a:extLst>
          </p:cNvPr>
          <p:cNvSpPr>
            <a:spLocks noGrp="1"/>
          </p:cNvSpPr>
          <p:nvPr>
            <p:ph type="sldNum" sz="quarter" idx="12"/>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2661771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_Black">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3BF88CF6-F208-2F1E-0911-AAA82867D80C}"/>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6" name="Title 5">
            <a:extLst>
              <a:ext uri="{FF2B5EF4-FFF2-40B4-BE49-F238E27FC236}">
                <a16:creationId xmlns:a16="http://schemas.microsoft.com/office/drawing/2014/main" id="{D50F5232-84E4-D6B1-D928-D84087AD87F3}"/>
              </a:ext>
            </a:extLst>
          </p:cNvPr>
          <p:cNvSpPr>
            <a:spLocks noGrp="1"/>
          </p:cNvSpPr>
          <p:nvPr>
            <p:ph type="title"/>
          </p:nvPr>
        </p:nvSpPr>
        <p:spPr/>
        <p:txBody>
          <a:bodyPr/>
          <a:lstStyle>
            <a:lvl1pPr>
              <a:defRPr>
                <a:solidFill>
                  <a:schemeClr val="tx1"/>
                </a:solidFill>
              </a:defRPr>
            </a:lvl1pPr>
          </a:lstStyle>
          <a:p>
            <a:r>
              <a:rPr lang="en-US"/>
              <a:t>Click to edit Master title style</a:t>
            </a:r>
            <a:endParaRPr/>
          </a:p>
        </p:txBody>
      </p:sp>
      <p:sp>
        <p:nvSpPr>
          <p:cNvPr id="7" name="Date Placeholder 6">
            <a:extLst>
              <a:ext uri="{FF2B5EF4-FFF2-40B4-BE49-F238E27FC236}">
                <a16:creationId xmlns:a16="http://schemas.microsoft.com/office/drawing/2014/main" id="{5D257159-407D-DAB9-3785-6F1089BE8677}"/>
              </a:ext>
            </a:extLst>
          </p:cNvPr>
          <p:cNvSpPr>
            <a:spLocks noGrp="1"/>
          </p:cNvSpPr>
          <p:nvPr>
            <p:ph type="dt" sz="half" idx="10"/>
          </p:nvPr>
        </p:nvSpPr>
        <p:spPr/>
        <p:txBody>
          <a:bodyPr/>
          <a:lstStyle/>
          <a:p>
            <a:r>
              <a:rPr lang="en-US"/>
              <a:t>GlobalFoundries © 2022 All Rights Reserved</a:t>
            </a:r>
            <a:endParaRPr/>
          </a:p>
        </p:txBody>
      </p:sp>
      <p:sp>
        <p:nvSpPr>
          <p:cNvPr id="8" name="Footer Placeholder 7">
            <a:extLst>
              <a:ext uri="{FF2B5EF4-FFF2-40B4-BE49-F238E27FC236}">
                <a16:creationId xmlns:a16="http://schemas.microsoft.com/office/drawing/2014/main" id="{D1FC3E76-BCA2-D467-02A6-598F44C20939}"/>
              </a:ext>
            </a:extLst>
          </p:cNvPr>
          <p:cNvSpPr>
            <a:spLocks noGrp="1"/>
          </p:cNvSpPr>
          <p:nvPr>
            <p:ph type="ftr" sz="quarter" idx="11"/>
          </p:nvPr>
        </p:nvSpPr>
        <p:spPr/>
        <p:txBody>
          <a:bodyPr/>
          <a:lstStyle/>
          <a:p>
            <a:endParaRPr/>
          </a:p>
        </p:txBody>
      </p:sp>
      <p:sp>
        <p:nvSpPr>
          <p:cNvPr id="9" name="Slide Number Placeholder 8">
            <a:extLst>
              <a:ext uri="{FF2B5EF4-FFF2-40B4-BE49-F238E27FC236}">
                <a16:creationId xmlns:a16="http://schemas.microsoft.com/office/drawing/2014/main" id="{5E532C36-1948-7BBE-906F-59161688D1A2}"/>
              </a:ext>
            </a:extLst>
          </p:cNvPr>
          <p:cNvSpPr>
            <a:spLocks noGrp="1"/>
          </p:cNvSpPr>
          <p:nvPr>
            <p:ph type="sldNum" sz="quarter" idx="12"/>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4763354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_Purple">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EC4B2A92-0D17-DC53-962D-5022A0C5010D}"/>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2" name="Title 1">
            <a:extLst>
              <a:ext uri="{FF2B5EF4-FFF2-40B4-BE49-F238E27FC236}">
                <a16:creationId xmlns:a16="http://schemas.microsoft.com/office/drawing/2014/main" id="{C7DE5CCA-2E86-5BCB-25F4-65AE41FF6D65}"/>
              </a:ext>
            </a:extLst>
          </p:cNvPr>
          <p:cNvSpPr>
            <a:spLocks noGrp="1"/>
          </p:cNvSpPr>
          <p:nvPr>
            <p:ph type="title"/>
          </p:nvPr>
        </p:nvSpPr>
        <p:spPr/>
        <p:txBody>
          <a:bodyPr/>
          <a:lstStyle/>
          <a:p>
            <a:r>
              <a:rPr lang="en-US"/>
              <a:t>Click to edit Master title style</a:t>
            </a:r>
            <a:endParaRPr/>
          </a:p>
        </p:txBody>
      </p:sp>
      <p:sp>
        <p:nvSpPr>
          <p:cNvPr id="16" name="Text Placeholder 20">
            <a:extLst>
              <a:ext uri="{FF2B5EF4-FFF2-40B4-BE49-F238E27FC236}">
                <a16:creationId xmlns:a16="http://schemas.microsoft.com/office/drawing/2014/main" id="{4CC2AA49-DE27-5049-AF78-1C4BC83D1A49}"/>
              </a:ext>
            </a:extLst>
          </p:cNvPr>
          <p:cNvSpPr>
            <a:spLocks noGrp="1"/>
          </p:cNvSpPr>
          <p:nvPr>
            <p:ph type="body" sz="quarter" idx="16" hasCustomPrompt="1"/>
          </p:nvPr>
        </p:nvSpPr>
        <p:spPr>
          <a:xfrm>
            <a:off x="824201" y="1001457"/>
            <a:ext cx="10091683" cy="391236"/>
          </a:xfrm>
          <a:prstGeom prst="rect">
            <a:avLst/>
          </a:prstGeom>
        </p:spPr>
        <p:txBody>
          <a:bodyPr vert="horz" tIns="0" anchor="t" anchorCtr="0">
            <a:noAutofit/>
          </a:bodyPr>
          <a:lstStyle>
            <a:lvl1pPr marL="0" indent="0">
              <a:spcBef>
                <a:spcPts val="0"/>
              </a:spcBef>
              <a:buNone/>
              <a:defRPr sz="2400" baseline="0">
                <a:latin typeface="+mn-lt"/>
              </a:defRPr>
            </a:lvl1pPr>
          </a:lstStyle>
          <a:p>
            <a:pPr lvl="0"/>
            <a:r>
              <a:t>Click to add text</a:t>
            </a:r>
          </a:p>
        </p:txBody>
      </p:sp>
      <p:sp>
        <p:nvSpPr>
          <p:cNvPr id="3" name="Date Placeholder 2">
            <a:extLst>
              <a:ext uri="{FF2B5EF4-FFF2-40B4-BE49-F238E27FC236}">
                <a16:creationId xmlns:a16="http://schemas.microsoft.com/office/drawing/2014/main" id="{36E1938B-C654-870E-94D1-B241DD569C11}"/>
              </a:ext>
            </a:extLst>
          </p:cNvPr>
          <p:cNvSpPr>
            <a:spLocks noGrp="1"/>
          </p:cNvSpPr>
          <p:nvPr>
            <p:ph type="dt" sz="half" idx="17"/>
          </p:nvPr>
        </p:nvSpPr>
        <p:spPr/>
        <p:txBody>
          <a:bodyPr/>
          <a:lstStyle>
            <a:lvl1pPr>
              <a:defRPr b="0"/>
            </a:lvl1pPr>
          </a:lstStyle>
          <a:p>
            <a:r>
              <a:rPr lang="en-US"/>
              <a:t>GlobalFoundries © 2022 All Rights Reserved</a:t>
            </a:r>
            <a:endParaRPr/>
          </a:p>
        </p:txBody>
      </p:sp>
      <p:sp>
        <p:nvSpPr>
          <p:cNvPr id="4" name="Footer Placeholder 3">
            <a:extLst>
              <a:ext uri="{FF2B5EF4-FFF2-40B4-BE49-F238E27FC236}">
                <a16:creationId xmlns:a16="http://schemas.microsoft.com/office/drawing/2014/main" id="{9C535FEC-E11B-F70D-71D3-20BFAFB86326}"/>
              </a:ext>
            </a:extLst>
          </p:cNvPr>
          <p:cNvSpPr>
            <a:spLocks noGrp="1"/>
          </p:cNvSpPr>
          <p:nvPr>
            <p:ph type="ftr" sz="quarter" idx="18"/>
          </p:nvPr>
        </p:nvSpPr>
        <p:spPr/>
        <p:txBody>
          <a:bodyPr/>
          <a:lstStyle/>
          <a:p>
            <a:endParaRPr/>
          </a:p>
        </p:txBody>
      </p:sp>
      <p:sp>
        <p:nvSpPr>
          <p:cNvPr id="5" name="Slide Number Placeholder 4">
            <a:extLst>
              <a:ext uri="{FF2B5EF4-FFF2-40B4-BE49-F238E27FC236}">
                <a16:creationId xmlns:a16="http://schemas.microsoft.com/office/drawing/2014/main" id="{F0239007-3AB0-589C-0F64-A79E08789D14}"/>
              </a:ext>
            </a:extLst>
          </p:cNvPr>
          <p:cNvSpPr>
            <a:spLocks noGrp="1"/>
          </p:cNvSpPr>
          <p:nvPr>
            <p:ph type="sldNum" sz="quarter" idx="19"/>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38777896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Subtitle_Black">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060CCBDA-27DC-FFA9-C07F-4715C3A21722}"/>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8" name="Title 7">
            <a:extLst>
              <a:ext uri="{FF2B5EF4-FFF2-40B4-BE49-F238E27FC236}">
                <a16:creationId xmlns:a16="http://schemas.microsoft.com/office/drawing/2014/main" id="{45266CCC-8342-04C0-13CE-F6F7AF32F41F}"/>
              </a:ext>
            </a:extLst>
          </p:cNvPr>
          <p:cNvSpPr>
            <a:spLocks noGrp="1"/>
          </p:cNvSpPr>
          <p:nvPr>
            <p:ph type="title"/>
          </p:nvPr>
        </p:nvSpPr>
        <p:spPr/>
        <p:txBody>
          <a:bodyPr/>
          <a:lstStyle>
            <a:lvl1pPr>
              <a:defRPr>
                <a:solidFill>
                  <a:schemeClr val="tx1"/>
                </a:solidFill>
              </a:defRPr>
            </a:lvl1pPr>
          </a:lstStyle>
          <a:p>
            <a:r>
              <a:rPr lang="en-US"/>
              <a:t>Click to edit Master title style</a:t>
            </a:r>
            <a:endParaRPr/>
          </a:p>
        </p:txBody>
      </p:sp>
      <p:sp>
        <p:nvSpPr>
          <p:cNvPr id="9" name="Text Placeholder 20">
            <a:extLst>
              <a:ext uri="{FF2B5EF4-FFF2-40B4-BE49-F238E27FC236}">
                <a16:creationId xmlns:a16="http://schemas.microsoft.com/office/drawing/2014/main" id="{F33AFB1B-839F-47AF-86B1-EF6E4779C555}"/>
              </a:ext>
            </a:extLst>
          </p:cNvPr>
          <p:cNvSpPr>
            <a:spLocks noGrp="1"/>
          </p:cNvSpPr>
          <p:nvPr>
            <p:ph type="body" sz="quarter" idx="16" hasCustomPrompt="1"/>
          </p:nvPr>
        </p:nvSpPr>
        <p:spPr>
          <a:xfrm>
            <a:off x="824201" y="1001457"/>
            <a:ext cx="10091683" cy="391236"/>
          </a:xfrm>
          <a:prstGeom prst="rect">
            <a:avLst/>
          </a:prstGeom>
        </p:spPr>
        <p:txBody>
          <a:bodyPr vert="horz" tIns="0" anchor="t" anchorCtr="0">
            <a:noAutofit/>
          </a:bodyPr>
          <a:lstStyle>
            <a:lvl1pPr marL="0" indent="0">
              <a:spcBef>
                <a:spcPts val="0"/>
              </a:spcBef>
              <a:buNone/>
              <a:defRPr sz="2400" baseline="0">
                <a:latin typeface="Arial" panose="020B0604020202020204" pitchFamily="34" charset="0"/>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t>Click to add text</a:t>
            </a:r>
          </a:p>
        </p:txBody>
      </p:sp>
      <p:sp>
        <p:nvSpPr>
          <p:cNvPr id="3" name="Date Placeholder 2">
            <a:extLst>
              <a:ext uri="{FF2B5EF4-FFF2-40B4-BE49-F238E27FC236}">
                <a16:creationId xmlns:a16="http://schemas.microsoft.com/office/drawing/2014/main" id="{5D62A13A-FC0E-6CDB-6EA5-9CC9F508313E}"/>
              </a:ext>
            </a:extLst>
          </p:cNvPr>
          <p:cNvSpPr>
            <a:spLocks noGrp="1"/>
          </p:cNvSpPr>
          <p:nvPr>
            <p:ph type="dt" sz="half" idx="17"/>
          </p:nvPr>
        </p:nvSpPr>
        <p:spPr/>
        <p:txBody>
          <a:bodyPr/>
          <a:lstStyle/>
          <a:p>
            <a:r>
              <a:rPr lang="en-US"/>
              <a:t>GlobalFoundries © 2022 All Rights Reserved</a:t>
            </a:r>
            <a:endParaRPr/>
          </a:p>
        </p:txBody>
      </p:sp>
      <p:sp>
        <p:nvSpPr>
          <p:cNvPr id="4" name="Footer Placeholder 3">
            <a:extLst>
              <a:ext uri="{FF2B5EF4-FFF2-40B4-BE49-F238E27FC236}">
                <a16:creationId xmlns:a16="http://schemas.microsoft.com/office/drawing/2014/main" id="{C48B52E1-8C3A-56A3-8A3E-E65A22B4E26F}"/>
              </a:ext>
            </a:extLst>
          </p:cNvPr>
          <p:cNvSpPr>
            <a:spLocks noGrp="1"/>
          </p:cNvSpPr>
          <p:nvPr>
            <p:ph type="ftr" sz="quarter" idx="18"/>
          </p:nvPr>
        </p:nvSpPr>
        <p:spPr/>
        <p:txBody>
          <a:bodyPr/>
          <a:lstStyle/>
          <a:p>
            <a:endParaRPr/>
          </a:p>
        </p:txBody>
      </p:sp>
      <p:sp>
        <p:nvSpPr>
          <p:cNvPr id="5" name="Slide Number Placeholder 4">
            <a:extLst>
              <a:ext uri="{FF2B5EF4-FFF2-40B4-BE49-F238E27FC236}">
                <a16:creationId xmlns:a16="http://schemas.microsoft.com/office/drawing/2014/main" id="{7F9A3BBB-A9E0-CBBE-E06F-0EFDEED4DEFC}"/>
              </a:ext>
            </a:extLst>
          </p:cNvPr>
          <p:cNvSpPr>
            <a:spLocks noGrp="1"/>
          </p:cNvSpPr>
          <p:nvPr>
            <p:ph type="sldNum" sz="quarter" idx="19"/>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039727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F2C8F21-23B7-02E1-7BFC-211B77A395D5}"/>
              </a:ext>
            </a:extLst>
          </p:cNvPr>
          <p:cNvSpPr>
            <a:spLocks noGrp="1"/>
          </p:cNvSpPr>
          <p:nvPr>
            <p:ph type="dt" sz="half" idx="10"/>
          </p:nvPr>
        </p:nvSpPr>
        <p:spPr/>
        <p:txBody>
          <a:bodyPr/>
          <a:lstStyle>
            <a:lvl1pPr>
              <a:defRPr b="0"/>
            </a:lvl1pPr>
          </a:lstStyle>
          <a:p>
            <a:r>
              <a:rPr lang="en-US"/>
              <a:t>GlobalFoundries © 2022 All Rights Reserved</a:t>
            </a:r>
            <a:endParaRPr/>
          </a:p>
        </p:txBody>
      </p:sp>
      <p:sp>
        <p:nvSpPr>
          <p:cNvPr id="6" name="Footer Placeholder 5">
            <a:extLst>
              <a:ext uri="{FF2B5EF4-FFF2-40B4-BE49-F238E27FC236}">
                <a16:creationId xmlns:a16="http://schemas.microsoft.com/office/drawing/2014/main" id="{28C81405-E1F9-CC7F-ADE7-C2B3AB3864B4}"/>
              </a:ext>
            </a:extLst>
          </p:cNvPr>
          <p:cNvSpPr>
            <a:spLocks noGrp="1"/>
          </p:cNvSpPr>
          <p:nvPr>
            <p:ph type="ftr" sz="quarter" idx="11"/>
          </p:nvPr>
        </p:nvSpPr>
        <p:spPr/>
        <p:txBody>
          <a:bodyPr/>
          <a:lstStyle/>
          <a:p>
            <a:endParaRPr/>
          </a:p>
        </p:txBody>
      </p:sp>
      <p:sp>
        <p:nvSpPr>
          <p:cNvPr id="7" name="Slide Number Placeholder 6">
            <a:extLst>
              <a:ext uri="{FF2B5EF4-FFF2-40B4-BE49-F238E27FC236}">
                <a16:creationId xmlns:a16="http://schemas.microsoft.com/office/drawing/2014/main" id="{2F138B7B-5252-CCC0-04C5-E87DF84FB926}"/>
              </a:ext>
            </a:extLst>
          </p:cNvPr>
          <p:cNvSpPr>
            <a:spLocks noGrp="1"/>
          </p:cNvSpPr>
          <p:nvPr>
            <p:ph type="sldNum" sz="quarter" idx="12"/>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7947887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ntent with Caption_Choose this for data">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805C50A6-CE59-934E-9980-1B221DC84EC4}"/>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grpSp>
        <p:nvGrpSpPr>
          <p:cNvPr id="25" name="object 2">
            <a:extLst>
              <a:ext uri="{FF2B5EF4-FFF2-40B4-BE49-F238E27FC236}">
                <a16:creationId xmlns:a16="http://schemas.microsoft.com/office/drawing/2014/main" id="{185CE14D-2362-7146-A35E-FC5FF5BBAFE6}"/>
              </a:ext>
              <a:ext uri="{C183D7F6-B498-43B3-948B-1728B52AA6E4}">
                <adec:decorative xmlns:adec="http://schemas.microsoft.com/office/drawing/2017/decorative" val="1"/>
              </a:ext>
            </a:extLst>
          </p:cNvPr>
          <p:cNvGrpSpPr/>
          <p:nvPr/>
        </p:nvGrpSpPr>
        <p:grpSpPr>
          <a:xfrm>
            <a:off x="2" y="2"/>
            <a:ext cx="832953" cy="6857615"/>
            <a:chOff x="0" y="0"/>
            <a:chExt cx="1373505" cy="11308715"/>
          </a:xfrm>
        </p:grpSpPr>
        <p:sp>
          <p:nvSpPr>
            <p:cNvPr id="26" name="object 3">
              <a:extLst>
                <a:ext uri="{FF2B5EF4-FFF2-40B4-BE49-F238E27FC236}">
                  <a16:creationId xmlns:a16="http://schemas.microsoft.com/office/drawing/2014/main" id="{06E8DA04-1F37-8F44-A1A7-552E4916432A}"/>
                </a:ext>
              </a:extLst>
            </p:cNvPr>
            <p:cNvSpPr/>
            <p:nvPr/>
          </p:nvSpPr>
          <p:spPr>
            <a:xfrm>
              <a:off x="0" y="1856707"/>
              <a:ext cx="1373505" cy="9451975"/>
            </a:xfrm>
            <a:custGeom>
              <a:avLst/>
              <a:gdLst/>
              <a:ahLst/>
              <a:cxnLst/>
              <a:rect l="l" t="t" r="r" b="b"/>
              <a:pathLst>
                <a:path w="1373505" h="9451975">
                  <a:moveTo>
                    <a:pt x="0" y="9451848"/>
                  </a:moveTo>
                  <a:lnTo>
                    <a:pt x="1372963" y="9451848"/>
                  </a:lnTo>
                  <a:lnTo>
                    <a:pt x="1372963" y="0"/>
                  </a:lnTo>
                  <a:lnTo>
                    <a:pt x="0" y="0"/>
                  </a:lnTo>
                  <a:lnTo>
                    <a:pt x="0" y="9451848"/>
                  </a:lnTo>
                  <a:close/>
                </a:path>
              </a:pathLst>
            </a:custGeom>
            <a:solidFill>
              <a:srgbClr val="F2F2F2"/>
            </a:solidFill>
          </p:spPr>
          <p:txBody>
            <a:bodyPr wrap="square" lIns="0" tIns="0" rIns="0" bIns="0" rtlCol="0"/>
            <a:lstStyle/>
            <a:p>
              <a:endParaRPr sz="1092">
                <a:latin typeface="Arial" panose="020B0604020202020204" pitchFamily="34" charset="0"/>
              </a:endParaRPr>
            </a:p>
          </p:txBody>
        </p:sp>
        <p:sp>
          <p:nvSpPr>
            <p:cNvPr id="27" name="object 4">
              <a:extLst>
                <a:ext uri="{FF2B5EF4-FFF2-40B4-BE49-F238E27FC236}">
                  <a16:creationId xmlns:a16="http://schemas.microsoft.com/office/drawing/2014/main" id="{3FF3C6F6-C62C-3E4F-B18D-9AF50BE4D45A}"/>
                </a:ext>
              </a:extLst>
            </p:cNvPr>
            <p:cNvSpPr/>
            <p:nvPr/>
          </p:nvSpPr>
          <p:spPr>
            <a:xfrm>
              <a:off x="0" y="0"/>
              <a:ext cx="1373505" cy="1856739"/>
            </a:xfrm>
            <a:custGeom>
              <a:avLst/>
              <a:gdLst/>
              <a:ahLst/>
              <a:cxnLst/>
              <a:rect l="l" t="t" r="r" b="b"/>
              <a:pathLst>
                <a:path w="1373505" h="1856739">
                  <a:moveTo>
                    <a:pt x="1372963" y="0"/>
                  </a:moveTo>
                  <a:lnTo>
                    <a:pt x="0" y="0"/>
                  </a:lnTo>
                  <a:lnTo>
                    <a:pt x="0" y="1856707"/>
                  </a:lnTo>
                  <a:lnTo>
                    <a:pt x="1372963" y="1856707"/>
                  </a:lnTo>
                  <a:lnTo>
                    <a:pt x="1372963" y="0"/>
                  </a:lnTo>
                  <a:close/>
                </a:path>
              </a:pathLst>
            </a:custGeom>
            <a:solidFill>
              <a:srgbClr val="FFDC34"/>
            </a:solidFill>
          </p:spPr>
          <p:txBody>
            <a:bodyPr wrap="square" lIns="0" tIns="0" rIns="0" bIns="0" rtlCol="0"/>
            <a:lstStyle/>
            <a:p>
              <a:endParaRPr sz="1092">
                <a:latin typeface="Arial" panose="020B0604020202020204" pitchFamily="34" charset="0"/>
              </a:endParaRPr>
            </a:p>
          </p:txBody>
        </p:sp>
      </p:grpSp>
      <p:sp>
        <p:nvSpPr>
          <p:cNvPr id="28" name="object 5">
            <a:extLst>
              <a:ext uri="{FF2B5EF4-FFF2-40B4-BE49-F238E27FC236}">
                <a16:creationId xmlns:a16="http://schemas.microsoft.com/office/drawing/2014/main" id="{E72DC708-122F-A84B-99C4-C34567174695}"/>
              </a:ext>
              <a:ext uri="{C183D7F6-B498-43B3-948B-1728B52AA6E4}">
                <adec:decorative xmlns:adec="http://schemas.microsoft.com/office/drawing/2017/decorative" val="1"/>
              </a:ext>
            </a:extLst>
          </p:cNvPr>
          <p:cNvSpPr/>
          <p:nvPr/>
        </p:nvSpPr>
        <p:spPr>
          <a:xfrm>
            <a:off x="11874368" y="4148426"/>
            <a:ext cx="316159" cy="1979617"/>
          </a:xfrm>
          <a:custGeom>
            <a:avLst/>
            <a:gdLst/>
            <a:ahLst/>
            <a:cxnLst/>
            <a:rect l="l" t="t" r="r" b="b"/>
            <a:pathLst>
              <a:path w="521334" h="3264534">
                <a:moveTo>
                  <a:pt x="521219" y="0"/>
                </a:moveTo>
                <a:lnTo>
                  <a:pt x="0" y="0"/>
                </a:lnTo>
                <a:lnTo>
                  <a:pt x="0" y="3263973"/>
                </a:lnTo>
                <a:lnTo>
                  <a:pt x="521219" y="3263973"/>
                </a:lnTo>
                <a:lnTo>
                  <a:pt x="521219" y="0"/>
                </a:lnTo>
                <a:close/>
              </a:path>
            </a:pathLst>
          </a:custGeom>
          <a:solidFill>
            <a:srgbClr val="F2F2F2"/>
          </a:solidFill>
        </p:spPr>
        <p:txBody>
          <a:bodyPr wrap="square" lIns="0" tIns="0" rIns="0" bIns="0" rtlCol="0"/>
          <a:lstStyle/>
          <a:p>
            <a:endParaRPr sz="1092">
              <a:latin typeface="Arial" panose="020B0604020202020204" pitchFamily="34" charset="0"/>
            </a:endParaRPr>
          </a:p>
        </p:txBody>
      </p:sp>
      <p:sp>
        <p:nvSpPr>
          <p:cNvPr id="29" name="object 6">
            <a:extLst>
              <a:ext uri="{FF2B5EF4-FFF2-40B4-BE49-F238E27FC236}">
                <a16:creationId xmlns:a16="http://schemas.microsoft.com/office/drawing/2014/main" id="{6C789C84-429B-E341-A8FD-D3DE9A7B1A1E}"/>
              </a:ext>
              <a:ext uri="{C183D7F6-B498-43B3-948B-1728B52AA6E4}">
                <adec:decorative xmlns:adec="http://schemas.microsoft.com/office/drawing/2017/decorative" val="1"/>
              </a:ext>
            </a:extLst>
          </p:cNvPr>
          <p:cNvSpPr/>
          <p:nvPr/>
        </p:nvSpPr>
        <p:spPr>
          <a:xfrm>
            <a:off x="11874367" y="1683012"/>
            <a:ext cx="317700" cy="1989244"/>
          </a:xfrm>
          <a:custGeom>
            <a:avLst/>
            <a:gdLst/>
            <a:ahLst/>
            <a:cxnLst/>
            <a:rect l="l" t="t" r="r" b="b"/>
            <a:pathLst>
              <a:path w="523875" h="3280410">
                <a:moveTo>
                  <a:pt x="523753" y="0"/>
                </a:moveTo>
                <a:lnTo>
                  <a:pt x="0" y="0"/>
                </a:lnTo>
                <a:lnTo>
                  <a:pt x="0" y="3280046"/>
                </a:lnTo>
                <a:lnTo>
                  <a:pt x="523753" y="3280046"/>
                </a:lnTo>
                <a:lnTo>
                  <a:pt x="523753" y="0"/>
                </a:lnTo>
                <a:close/>
              </a:path>
            </a:pathLst>
          </a:custGeom>
          <a:solidFill>
            <a:srgbClr val="F2F2F2"/>
          </a:solidFill>
        </p:spPr>
        <p:txBody>
          <a:bodyPr wrap="square" lIns="0" tIns="0" rIns="0" bIns="0" rtlCol="0"/>
          <a:lstStyle/>
          <a:p>
            <a:endParaRPr sz="1092">
              <a:latin typeface="Arial" panose="020B0604020202020204" pitchFamily="34" charset="0"/>
            </a:endParaRPr>
          </a:p>
        </p:txBody>
      </p:sp>
      <p:sp>
        <p:nvSpPr>
          <p:cNvPr id="50" name="Text Placeholder 49">
            <a:extLst>
              <a:ext uri="{FF2B5EF4-FFF2-40B4-BE49-F238E27FC236}">
                <a16:creationId xmlns:a16="http://schemas.microsoft.com/office/drawing/2014/main" id="{6AFE37B8-988C-4A4E-90C3-04246D82C2B7}"/>
              </a:ext>
            </a:extLst>
          </p:cNvPr>
          <p:cNvSpPr>
            <a:spLocks noGrp="1"/>
          </p:cNvSpPr>
          <p:nvPr>
            <p:ph type="body" sz="quarter" idx="10" hasCustomPrompt="1"/>
          </p:nvPr>
        </p:nvSpPr>
        <p:spPr>
          <a:xfrm>
            <a:off x="1086365" y="673119"/>
            <a:ext cx="10554998" cy="475650"/>
          </a:xfrm>
          <a:prstGeom prst="rect">
            <a:avLst/>
          </a:prstGeom>
        </p:spPr>
        <p:txBody>
          <a:bodyPr anchor="t" anchorCtr="0">
            <a:noAutofit/>
          </a:bodyPr>
          <a:lstStyle>
            <a:lvl1pPr marL="0" indent="0">
              <a:lnSpc>
                <a:spcPct val="100000"/>
              </a:lnSpc>
              <a:spcBef>
                <a:spcPts val="0"/>
              </a:spcBef>
              <a:buNone/>
              <a:defRPr sz="3600" b="1" i="0" baseline="0">
                <a:solidFill>
                  <a:schemeClr val="bg2"/>
                </a:solidFill>
                <a:latin typeface="+mj-lt"/>
              </a:defRPr>
            </a:lvl1pPr>
            <a:lvl2pPr marL="0" indent="0">
              <a:lnSpc>
                <a:spcPct val="100000"/>
              </a:lnSpc>
              <a:spcBef>
                <a:spcPts val="0"/>
              </a:spcBef>
              <a:buNone/>
              <a:defRPr sz="3600">
                <a:solidFill>
                  <a:schemeClr val="bg2"/>
                </a:solidFill>
                <a:latin typeface="+mj-lt"/>
              </a:defRPr>
            </a:lvl2pPr>
            <a:lvl3pPr marL="0" indent="0">
              <a:lnSpc>
                <a:spcPct val="100000"/>
              </a:lnSpc>
              <a:spcBef>
                <a:spcPts val="0"/>
              </a:spcBef>
              <a:buNone/>
              <a:defRPr sz="3600">
                <a:solidFill>
                  <a:schemeClr val="bg2"/>
                </a:solidFill>
                <a:latin typeface="+mj-lt"/>
              </a:defRPr>
            </a:lvl3pPr>
            <a:lvl4pPr marL="0" indent="0">
              <a:lnSpc>
                <a:spcPct val="100000"/>
              </a:lnSpc>
              <a:spcBef>
                <a:spcPts val="0"/>
              </a:spcBef>
              <a:buNone/>
              <a:defRPr sz="3600">
                <a:solidFill>
                  <a:schemeClr val="bg2"/>
                </a:solidFill>
                <a:latin typeface="+mj-lt"/>
              </a:defRPr>
            </a:lvl4pPr>
            <a:lvl5pPr marL="0" indent="0">
              <a:lnSpc>
                <a:spcPct val="100000"/>
              </a:lnSpc>
              <a:spcBef>
                <a:spcPts val="0"/>
              </a:spcBef>
              <a:buNone/>
              <a:defRPr sz="3600">
                <a:solidFill>
                  <a:schemeClr val="bg2"/>
                </a:solidFill>
                <a:latin typeface="+mj-lt"/>
              </a:defRPr>
            </a:lvl5pPr>
            <a:lvl6pPr marL="0" indent="0">
              <a:lnSpc>
                <a:spcPct val="100000"/>
              </a:lnSpc>
              <a:spcBef>
                <a:spcPts val="0"/>
              </a:spcBef>
              <a:buNone/>
              <a:defRPr sz="3600">
                <a:solidFill>
                  <a:schemeClr val="bg2"/>
                </a:solidFill>
                <a:latin typeface="+mj-lt"/>
              </a:defRPr>
            </a:lvl6pPr>
            <a:lvl7pPr marL="0" indent="0">
              <a:lnSpc>
                <a:spcPct val="100000"/>
              </a:lnSpc>
              <a:spcBef>
                <a:spcPts val="0"/>
              </a:spcBef>
              <a:buNone/>
              <a:defRPr sz="3600">
                <a:solidFill>
                  <a:schemeClr val="bg2"/>
                </a:solidFill>
                <a:latin typeface="+mj-lt"/>
              </a:defRPr>
            </a:lvl7pPr>
            <a:lvl8pPr marL="0" indent="0">
              <a:lnSpc>
                <a:spcPct val="100000"/>
              </a:lnSpc>
              <a:spcBef>
                <a:spcPts val="0"/>
              </a:spcBef>
              <a:buNone/>
              <a:defRPr sz="3600">
                <a:solidFill>
                  <a:schemeClr val="bg2"/>
                </a:solidFill>
                <a:latin typeface="+mj-lt"/>
              </a:defRPr>
            </a:lvl8pPr>
            <a:lvl9pPr marL="0" indent="0">
              <a:lnSpc>
                <a:spcPct val="100000"/>
              </a:lnSpc>
              <a:spcBef>
                <a:spcPts val="0"/>
              </a:spcBef>
              <a:buNone/>
              <a:defRPr sz="3600">
                <a:solidFill>
                  <a:schemeClr val="bg2"/>
                </a:solidFill>
                <a:latin typeface="+mj-lt"/>
              </a:defRPr>
            </a:lvl9pPr>
          </a:lstStyle>
          <a:p>
            <a:pPr lvl="0"/>
            <a:r>
              <a:t>Change font color to black if desired</a:t>
            </a:r>
          </a:p>
        </p:txBody>
      </p:sp>
      <p:sp>
        <p:nvSpPr>
          <p:cNvPr id="7" name="Date Placeholder 6">
            <a:extLst>
              <a:ext uri="{FF2B5EF4-FFF2-40B4-BE49-F238E27FC236}">
                <a16:creationId xmlns:a16="http://schemas.microsoft.com/office/drawing/2014/main" id="{AF81192E-B8A7-FFA1-51B8-8256D2D98E8B}"/>
              </a:ext>
            </a:extLst>
          </p:cNvPr>
          <p:cNvSpPr>
            <a:spLocks noGrp="1"/>
          </p:cNvSpPr>
          <p:nvPr>
            <p:ph type="dt" sz="half" idx="11"/>
          </p:nvPr>
        </p:nvSpPr>
        <p:spPr/>
        <p:txBody>
          <a:bodyPr/>
          <a:lstStyle/>
          <a:p>
            <a:r>
              <a:rPr lang="en-US"/>
              <a:t>GlobalFoundries © 2022 All Rights Reserved</a:t>
            </a:r>
            <a:endParaRPr/>
          </a:p>
        </p:txBody>
      </p:sp>
      <p:sp>
        <p:nvSpPr>
          <p:cNvPr id="8" name="Footer Placeholder 7">
            <a:extLst>
              <a:ext uri="{FF2B5EF4-FFF2-40B4-BE49-F238E27FC236}">
                <a16:creationId xmlns:a16="http://schemas.microsoft.com/office/drawing/2014/main" id="{E8A8ED7B-2282-00D5-3059-7366C003EB28}"/>
              </a:ext>
            </a:extLst>
          </p:cNvPr>
          <p:cNvSpPr>
            <a:spLocks noGrp="1"/>
          </p:cNvSpPr>
          <p:nvPr>
            <p:ph type="ftr" sz="quarter" idx="12"/>
          </p:nvPr>
        </p:nvSpPr>
        <p:spPr/>
        <p:txBody>
          <a:bodyPr/>
          <a:lstStyle/>
          <a:p>
            <a:endParaRPr/>
          </a:p>
        </p:txBody>
      </p:sp>
      <p:sp>
        <p:nvSpPr>
          <p:cNvPr id="10" name="Slide Number Placeholder 9">
            <a:extLst>
              <a:ext uri="{FF2B5EF4-FFF2-40B4-BE49-F238E27FC236}">
                <a16:creationId xmlns:a16="http://schemas.microsoft.com/office/drawing/2014/main" id="{6FA3E4F7-D994-EAA2-CDF8-0B56DEC644CF}"/>
              </a:ext>
            </a:extLst>
          </p:cNvPr>
          <p:cNvSpPr>
            <a:spLocks noGrp="1"/>
          </p:cNvSpPr>
          <p:nvPr>
            <p:ph type="sldNum" sz="quarter" idx="13"/>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25548034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pecialty Layouts">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215BD70-32AA-D6EF-FA94-79387B1D6AE6}"/>
              </a:ext>
            </a:extLst>
          </p:cNvPr>
          <p:cNvSpPr txBox="1"/>
          <p:nvPr/>
        </p:nvSpPr>
        <p:spPr>
          <a:xfrm>
            <a:off x="773430" y="1259175"/>
            <a:ext cx="10645140" cy="4339650"/>
          </a:xfrm>
          <a:prstGeom prst="rect">
            <a:avLst/>
          </a:prstGeom>
          <a:noFill/>
        </p:spPr>
        <p:txBody>
          <a:bodyPr wrap="square" rtlCol="0">
            <a:spAutoFit/>
          </a:bodyPr>
          <a:lstStyle/>
          <a:p>
            <a:pPr algn="ctr"/>
            <a:r>
              <a:rPr sz="13800">
                <a:solidFill>
                  <a:schemeClr val="bg1"/>
                </a:solidFill>
              </a:rPr>
              <a:t>SPECIALTY LAYOUTS</a:t>
            </a:r>
          </a:p>
        </p:txBody>
      </p:sp>
    </p:spTree>
    <p:extLst>
      <p:ext uri="{BB962C8B-B14F-4D97-AF65-F5344CB8AC3E}">
        <p14:creationId xmlns:p14="http://schemas.microsoft.com/office/powerpoint/2010/main" val="911197879"/>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ection Header Yellow">
    <p:spTree>
      <p:nvGrpSpPr>
        <p:cNvPr id="1" name=""/>
        <p:cNvGrpSpPr/>
        <p:nvPr/>
      </p:nvGrpSpPr>
      <p:grpSpPr>
        <a:xfrm>
          <a:off x="0" y="0"/>
          <a:ext cx="0" cy="0"/>
          <a:chOff x="0" y="0"/>
          <a:chExt cx="0" cy="0"/>
        </a:xfrm>
      </p:grpSpPr>
      <p:sp>
        <p:nvSpPr>
          <p:cNvPr id="7" name="Do not remove" hidden="1">
            <a:extLst>
              <a:ext uri="{FF2B5EF4-FFF2-40B4-BE49-F238E27FC236}">
                <a16:creationId xmlns:a16="http://schemas.microsoft.com/office/drawing/2014/main" id="{008FC808-E143-94DB-002C-A34B8E380D7C}"/>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5" name="graphic">
            <a:extLst>
              <a:ext uri="{FF2B5EF4-FFF2-40B4-BE49-F238E27FC236}">
                <a16:creationId xmlns:a16="http://schemas.microsoft.com/office/drawing/2014/main" id="{D1CE06DC-AF9D-6940-AB04-89308B41256D}"/>
              </a:ext>
              <a:ext uri="{C183D7F6-B498-43B3-948B-1728B52AA6E4}">
                <adec:decorative xmlns:adec="http://schemas.microsoft.com/office/drawing/2017/decorative" val="1"/>
              </a:ext>
            </a:extLst>
          </p:cNvPr>
          <p:cNvSpPr/>
          <p:nvPr/>
        </p:nvSpPr>
        <p:spPr>
          <a:xfrm>
            <a:off x="1" y="158"/>
            <a:ext cx="4168231" cy="6857230"/>
          </a:xfrm>
          <a:custGeom>
            <a:avLst/>
            <a:gdLst/>
            <a:ahLst/>
            <a:cxnLst/>
            <a:rect l="l" t="t" r="r" b="b"/>
            <a:pathLst>
              <a:path w="6873240" h="11308080">
                <a:moveTo>
                  <a:pt x="6872775" y="0"/>
                </a:moveTo>
                <a:lnTo>
                  <a:pt x="0" y="0"/>
                </a:lnTo>
                <a:lnTo>
                  <a:pt x="0" y="11308032"/>
                </a:lnTo>
                <a:lnTo>
                  <a:pt x="6872775" y="11308032"/>
                </a:lnTo>
                <a:lnTo>
                  <a:pt x="6872775" y="0"/>
                </a:lnTo>
                <a:close/>
              </a:path>
            </a:pathLst>
          </a:custGeom>
          <a:solidFill>
            <a:srgbClr val="FFDC34"/>
          </a:solidFill>
        </p:spPr>
        <p:txBody>
          <a:bodyPr wrap="square" lIns="0" tIns="0" rIns="0" bIns="0" rtlCol="0"/>
          <a:lstStyle/>
          <a:p>
            <a:endParaRPr sz="1092">
              <a:latin typeface="Arial" panose="020B0604020202020204" pitchFamily="34" charset="0"/>
            </a:endParaRPr>
          </a:p>
        </p:txBody>
      </p:sp>
      <p:sp>
        <p:nvSpPr>
          <p:cNvPr id="10" name="graphic">
            <a:extLst>
              <a:ext uri="{FF2B5EF4-FFF2-40B4-BE49-F238E27FC236}">
                <a16:creationId xmlns:a16="http://schemas.microsoft.com/office/drawing/2014/main" id="{F046578E-E04E-DA0E-9BE6-2885EC74DD23}"/>
              </a:ext>
              <a:ext uri="{C183D7F6-B498-43B3-948B-1728B52AA6E4}">
                <adec:decorative xmlns:adec="http://schemas.microsoft.com/office/drawing/2017/decorative" val="1"/>
              </a:ext>
            </a:extLst>
          </p:cNvPr>
          <p:cNvSpPr/>
          <p:nvPr/>
        </p:nvSpPr>
        <p:spPr>
          <a:xfrm>
            <a:off x="3849122" y="2704535"/>
            <a:ext cx="640080" cy="640080"/>
          </a:xfrm>
          <a:prstGeom prst="rect">
            <a:avLst/>
          </a:prstGeom>
          <a:solidFill>
            <a:srgbClr val="FF6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graphic">
            <a:extLst>
              <a:ext uri="{FF2B5EF4-FFF2-40B4-BE49-F238E27FC236}">
                <a16:creationId xmlns:a16="http://schemas.microsoft.com/office/drawing/2014/main" id="{B32874C3-05ED-2465-7F14-8B079788F917}"/>
              </a:ext>
              <a:ext uri="{C183D7F6-B498-43B3-948B-1728B52AA6E4}">
                <adec:decorative xmlns:adec="http://schemas.microsoft.com/office/drawing/2017/decorative" val="1"/>
              </a:ext>
            </a:extLst>
          </p:cNvPr>
          <p:cNvSpPr/>
          <p:nvPr/>
        </p:nvSpPr>
        <p:spPr>
          <a:xfrm>
            <a:off x="3849122" y="3489579"/>
            <a:ext cx="640080" cy="640080"/>
          </a:xfrm>
          <a:prstGeom prst="rect">
            <a:avLst/>
          </a:prstGeom>
          <a:solidFill>
            <a:srgbClr val="FF6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 Placeholder 2">
            <a:extLst>
              <a:ext uri="{FF2B5EF4-FFF2-40B4-BE49-F238E27FC236}">
                <a16:creationId xmlns:a16="http://schemas.microsoft.com/office/drawing/2014/main" id="{EE029FD0-A527-4C46-8DD7-528E1B9240BB}"/>
              </a:ext>
            </a:extLst>
          </p:cNvPr>
          <p:cNvSpPr>
            <a:spLocks noGrp="1"/>
          </p:cNvSpPr>
          <p:nvPr>
            <p:ph type="body" sz="quarter" idx="15" hasCustomPrompt="1"/>
          </p:nvPr>
        </p:nvSpPr>
        <p:spPr>
          <a:xfrm>
            <a:off x="5033147" y="2591479"/>
            <a:ext cx="6200188" cy="2687558"/>
          </a:xfrm>
          <a:prstGeom prst="rect">
            <a:avLst/>
          </a:prstGeom>
        </p:spPr>
        <p:txBody>
          <a:bodyPr wrap="square" anchor="t" anchorCtr="0">
            <a:noAutofit/>
          </a:bodyPr>
          <a:lstStyle>
            <a:lvl1pPr marL="0" indent="0">
              <a:lnSpc>
                <a:spcPct val="100000"/>
              </a:lnSpc>
              <a:spcBef>
                <a:spcPts val="0"/>
              </a:spcBef>
              <a:buNone/>
              <a:defRPr sz="4400" baseline="0">
                <a:solidFill>
                  <a:schemeClr val="bg2"/>
                </a:solidFill>
                <a:latin typeface="+mj-lt"/>
              </a:defRPr>
            </a:lvl1pPr>
            <a:lvl2pPr marL="0" indent="0">
              <a:spcBef>
                <a:spcPts val="0"/>
              </a:spcBef>
              <a:buNone/>
              <a:defRPr sz="4400">
                <a:solidFill>
                  <a:schemeClr val="bg2"/>
                </a:solidFill>
                <a:latin typeface="+mj-lt"/>
              </a:defRPr>
            </a:lvl2pPr>
            <a:lvl3pPr marL="0" indent="0">
              <a:spcBef>
                <a:spcPts val="0"/>
              </a:spcBef>
              <a:buNone/>
              <a:defRPr sz="4400">
                <a:solidFill>
                  <a:schemeClr val="bg2"/>
                </a:solidFill>
                <a:latin typeface="+mj-lt"/>
              </a:defRPr>
            </a:lvl3pPr>
            <a:lvl4pPr marL="0" indent="0">
              <a:spcBef>
                <a:spcPts val="0"/>
              </a:spcBef>
              <a:buNone/>
              <a:defRPr sz="4400">
                <a:solidFill>
                  <a:schemeClr val="bg2"/>
                </a:solidFill>
                <a:latin typeface="+mj-lt"/>
              </a:defRPr>
            </a:lvl4pPr>
            <a:lvl5pPr marL="0" indent="0">
              <a:spcBef>
                <a:spcPts val="0"/>
              </a:spcBef>
              <a:buNone/>
              <a:defRPr sz="4400">
                <a:solidFill>
                  <a:schemeClr val="bg2"/>
                </a:solidFill>
                <a:latin typeface="+mj-lt"/>
              </a:defRPr>
            </a:lvl5pPr>
            <a:lvl6pPr marL="0" indent="0">
              <a:spcBef>
                <a:spcPts val="0"/>
              </a:spcBef>
              <a:buNone/>
              <a:defRPr sz="4400">
                <a:solidFill>
                  <a:schemeClr val="bg2"/>
                </a:solidFill>
              </a:defRPr>
            </a:lvl6pPr>
            <a:lvl7pPr marL="0" indent="0">
              <a:spcBef>
                <a:spcPts val="0"/>
              </a:spcBef>
              <a:buNone/>
              <a:defRPr sz="4400">
                <a:solidFill>
                  <a:schemeClr val="bg2"/>
                </a:solidFill>
              </a:defRPr>
            </a:lvl7pPr>
            <a:lvl8pPr marL="0" indent="0">
              <a:spcBef>
                <a:spcPts val="0"/>
              </a:spcBef>
              <a:buNone/>
              <a:defRPr sz="4400">
                <a:solidFill>
                  <a:schemeClr val="bg2"/>
                </a:solidFill>
              </a:defRPr>
            </a:lvl8pPr>
            <a:lvl9pPr marL="0" indent="0">
              <a:spcBef>
                <a:spcPts val="0"/>
              </a:spcBef>
              <a:buNone/>
              <a:defRPr sz="4400">
                <a:solidFill>
                  <a:schemeClr val="bg2"/>
                </a:solidFill>
              </a:defRPr>
            </a:lvl9pPr>
          </a:lstStyle>
          <a:p>
            <a:pPr lvl="0"/>
            <a:r>
              <a:t>Click to edit master title style</a:t>
            </a:r>
          </a:p>
        </p:txBody>
      </p:sp>
      <p:sp>
        <p:nvSpPr>
          <p:cNvPr id="3" name="Date Placeholder 2">
            <a:extLst>
              <a:ext uri="{FF2B5EF4-FFF2-40B4-BE49-F238E27FC236}">
                <a16:creationId xmlns:a16="http://schemas.microsoft.com/office/drawing/2014/main" id="{A231A6A0-64EF-31BE-CFED-C3A0CDB8B71A}"/>
              </a:ext>
            </a:extLst>
          </p:cNvPr>
          <p:cNvSpPr>
            <a:spLocks noGrp="1"/>
          </p:cNvSpPr>
          <p:nvPr>
            <p:ph type="dt" sz="half" idx="16"/>
          </p:nvPr>
        </p:nvSpPr>
        <p:spPr/>
        <p:txBody>
          <a:bodyPr/>
          <a:lstStyle>
            <a:lvl1pPr>
              <a:defRPr b="0"/>
            </a:lvl1pPr>
          </a:lstStyle>
          <a:p>
            <a:r>
              <a:rPr lang="en-US"/>
              <a:t>GlobalFoundries © 2022 All Rights Reserved</a:t>
            </a:r>
            <a:endParaRPr/>
          </a:p>
        </p:txBody>
      </p:sp>
      <p:sp>
        <p:nvSpPr>
          <p:cNvPr id="4" name="Footer Placeholder 3">
            <a:extLst>
              <a:ext uri="{FF2B5EF4-FFF2-40B4-BE49-F238E27FC236}">
                <a16:creationId xmlns:a16="http://schemas.microsoft.com/office/drawing/2014/main" id="{5CA8C205-1423-D334-5649-114C517A7EAF}"/>
              </a:ext>
            </a:extLst>
          </p:cNvPr>
          <p:cNvSpPr>
            <a:spLocks noGrp="1"/>
          </p:cNvSpPr>
          <p:nvPr>
            <p:ph type="ftr" sz="quarter" idx="17"/>
          </p:nvPr>
        </p:nvSpPr>
        <p:spPr/>
        <p:txBody>
          <a:bodyPr/>
          <a:lstStyle/>
          <a:p>
            <a:endParaRPr/>
          </a:p>
        </p:txBody>
      </p:sp>
      <p:sp>
        <p:nvSpPr>
          <p:cNvPr id="6" name="Slide Number Placeholder 5">
            <a:extLst>
              <a:ext uri="{FF2B5EF4-FFF2-40B4-BE49-F238E27FC236}">
                <a16:creationId xmlns:a16="http://schemas.microsoft.com/office/drawing/2014/main" id="{8A3C26CC-73B9-7D5E-1430-1E261FA3F440}"/>
              </a:ext>
            </a:extLst>
          </p:cNvPr>
          <p:cNvSpPr>
            <a:spLocks noGrp="1"/>
          </p:cNvSpPr>
          <p:nvPr>
            <p:ph type="sldNum" sz="quarter" idx="18"/>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495282207"/>
      </p:ext>
    </p:extLst>
  </p:cSld>
  <p:clrMapOvr>
    <a:masterClrMapping/>
  </p:clrMapOvr>
  <p:extLst>
    <p:ext uri="{DCECCB84-F9BA-43D5-87BE-67443E8EF086}">
      <p15:sldGuideLst xmlns:p15="http://schemas.microsoft.com/office/powerpoint/2012/main">
        <p15:guide id="2" pos="2616">
          <p15:clr>
            <a:srgbClr val="FBAE40"/>
          </p15:clr>
        </p15:guide>
        <p15:guide id="3" orient="horz" pos="17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ection Header_Image">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7625AEED-6208-5CFF-6E6F-AACB1150B9DF}"/>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3" name="Picture Placeholder 2">
            <a:extLst>
              <a:ext uri="{FF2B5EF4-FFF2-40B4-BE49-F238E27FC236}">
                <a16:creationId xmlns:a16="http://schemas.microsoft.com/office/drawing/2014/main" id="{7086E711-0388-4BA1-8928-DF6A8B364C8D}"/>
              </a:ext>
            </a:extLst>
          </p:cNvPr>
          <p:cNvSpPr>
            <a:spLocks noGrp="1"/>
          </p:cNvSpPr>
          <p:nvPr>
            <p:ph type="pic" sz="quarter" idx="16"/>
          </p:nvPr>
        </p:nvSpPr>
        <p:spPr>
          <a:xfrm>
            <a:off x="0" y="0"/>
            <a:ext cx="4168775" cy="6858000"/>
          </a:xfrm>
          <a:prstGeom prst="rect">
            <a:avLst/>
          </a:prstGeom>
          <a:solidFill>
            <a:schemeClr val="bg1">
              <a:lumMod val="85000"/>
            </a:schemeClr>
          </a:solidFill>
        </p:spPr>
        <p:txBody>
          <a:bodyPr bIns="914400" anchor="ctr" anchorCtr="0"/>
          <a:lstStyle>
            <a:lvl1pPr marL="0" indent="0" algn="ctr">
              <a:buNone/>
              <a:defRPr/>
            </a:lvl1pPr>
          </a:lstStyle>
          <a:p>
            <a:r>
              <a:rPr lang="en-US"/>
              <a:t>Click icon to add picture</a:t>
            </a:r>
            <a:endParaRPr/>
          </a:p>
        </p:txBody>
      </p:sp>
      <p:sp>
        <p:nvSpPr>
          <p:cNvPr id="8" name="Text Placeholder 2">
            <a:extLst>
              <a:ext uri="{FF2B5EF4-FFF2-40B4-BE49-F238E27FC236}">
                <a16:creationId xmlns:a16="http://schemas.microsoft.com/office/drawing/2014/main" id="{EE029FD0-A527-4C46-8DD7-528E1B9240BB}"/>
              </a:ext>
            </a:extLst>
          </p:cNvPr>
          <p:cNvSpPr>
            <a:spLocks noGrp="1"/>
          </p:cNvSpPr>
          <p:nvPr>
            <p:ph type="body" sz="quarter" idx="15" hasCustomPrompt="1"/>
          </p:nvPr>
        </p:nvSpPr>
        <p:spPr>
          <a:xfrm>
            <a:off x="5033147" y="2073319"/>
            <a:ext cx="6200188" cy="2687558"/>
          </a:xfrm>
          <a:prstGeom prst="rect">
            <a:avLst/>
          </a:prstGeom>
        </p:spPr>
        <p:txBody>
          <a:bodyPr wrap="square" anchor="ctr" anchorCtr="0">
            <a:noAutofit/>
          </a:bodyPr>
          <a:lstStyle>
            <a:lvl1pPr marL="0" indent="0">
              <a:lnSpc>
                <a:spcPct val="100000"/>
              </a:lnSpc>
              <a:spcBef>
                <a:spcPts val="0"/>
              </a:spcBef>
              <a:buNone/>
              <a:defRPr sz="4400" baseline="0">
                <a:solidFill>
                  <a:schemeClr val="bg2"/>
                </a:solidFill>
                <a:latin typeface="+mj-lt"/>
              </a:defRPr>
            </a:lvl1pPr>
            <a:lvl2pPr marL="0" indent="0">
              <a:spcBef>
                <a:spcPts val="0"/>
              </a:spcBef>
              <a:buNone/>
              <a:defRPr sz="4400">
                <a:solidFill>
                  <a:schemeClr val="bg2"/>
                </a:solidFill>
                <a:latin typeface="+mj-lt"/>
              </a:defRPr>
            </a:lvl2pPr>
            <a:lvl3pPr marL="0" indent="0">
              <a:spcBef>
                <a:spcPts val="0"/>
              </a:spcBef>
              <a:buNone/>
              <a:defRPr sz="4400">
                <a:solidFill>
                  <a:schemeClr val="bg2"/>
                </a:solidFill>
                <a:latin typeface="+mj-lt"/>
              </a:defRPr>
            </a:lvl3pPr>
            <a:lvl4pPr marL="0" indent="0">
              <a:spcBef>
                <a:spcPts val="0"/>
              </a:spcBef>
              <a:buNone/>
              <a:defRPr sz="4400">
                <a:solidFill>
                  <a:schemeClr val="bg2"/>
                </a:solidFill>
                <a:latin typeface="+mj-lt"/>
              </a:defRPr>
            </a:lvl4pPr>
            <a:lvl5pPr marL="0" indent="0">
              <a:spcBef>
                <a:spcPts val="0"/>
              </a:spcBef>
              <a:buNone/>
              <a:defRPr sz="4400">
                <a:solidFill>
                  <a:schemeClr val="bg2"/>
                </a:solidFill>
                <a:latin typeface="+mj-lt"/>
              </a:defRPr>
            </a:lvl5pPr>
            <a:lvl6pPr marL="0" indent="0">
              <a:spcBef>
                <a:spcPts val="0"/>
              </a:spcBef>
              <a:buNone/>
              <a:defRPr sz="4400">
                <a:solidFill>
                  <a:schemeClr val="bg2"/>
                </a:solidFill>
                <a:latin typeface="+mj-lt"/>
              </a:defRPr>
            </a:lvl6pPr>
            <a:lvl7pPr marL="0" indent="0">
              <a:spcBef>
                <a:spcPts val="0"/>
              </a:spcBef>
              <a:buNone/>
              <a:defRPr sz="4400">
                <a:solidFill>
                  <a:schemeClr val="bg2"/>
                </a:solidFill>
                <a:latin typeface="+mj-lt"/>
              </a:defRPr>
            </a:lvl7pPr>
          </a:lstStyle>
          <a:p>
            <a:pPr lvl="0"/>
            <a:r>
              <a:t>Click to edit master title style</a:t>
            </a:r>
          </a:p>
        </p:txBody>
      </p:sp>
      <p:sp>
        <p:nvSpPr>
          <p:cNvPr id="2" name="Date Placeholder 1">
            <a:extLst>
              <a:ext uri="{FF2B5EF4-FFF2-40B4-BE49-F238E27FC236}">
                <a16:creationId xmlns:a16="http://schemas.microsoft.com/office/drawing/2014/main" id="{95ADD01A-F9EC-CB6D-004D-F65601DF9C28}"/>
              </a:ext>
            </a:extLst>
          </p:cNvPr>
          <p:cNvSpPr>
            <a:spLocks noGrp="1"/>
          </p:cNvSpPr>
          <p:nvPr>
            <p:ph type="dt" sz="half" idx="17"/>
          </p:nvPr>
        </p:nvSpPr>
        <p:spPr/>
        <p:txBody>
          <a:bodyPr/>
          <a:lstStyle/>
          <a:p>
            <a:r>
              <a:rPr lang="en-US"/>
              <a:t>GlobalFoundries © 2022 All Rights Reserved</a:t>
            </a:r>
            <a:endParaRPr/>
          </a:p>
        </p:txBody>
      </p:sp>
      <p:sp>
        <p:nvSpPr>
          <p:cNvPr id="4" name="Footer Placeholder 3">
            <a:extLst>
              <a:ext uri="{FF2B5EF4-FFF2-40B4-BE49-F238E27FC236}">
                <a16:creationId xmlns:a16="http://schemas.microsoft.com/office/drawing/2014/main" id="{C752A217-85D0-B632-CE29-53BBDE80AD69}"/>
              </a:ext>
            </a:extLst>
          </p:cNvPr>
          <p:cNvSpPr>
            <a:spLocks noGrp="1"/>
          </p:cNvSpPr>
          <p:nvPr>
            <p:ph type="ftr" sz="quarter" idx="18"/>
          </p:nvPr>
        </p:nvSpPr>
        <p:spPr/>
        <p:txBody>
          <a:bodyPr/>
          <a:lstStyle/>
          <a:p>
            <a:endParaRPr/>
          </a:p>
        </p:txBody>
      </p:sp>
      <p:sp>
        <p:nvSpPr>
          <p:cNvPr id="5" name="Slide Number Placeholder 4">
            <a:extLst>
              <a:ext uri="{FF2B5EF4-FFF2-40B4-BE49-F238E27FC236}">
                <a16:creationId xmlns:a16="http://schemas.microsoft.com/office/drawing/2014/main" id="{F446610D-3861-BA73-8F09-841DD1B3DC33}"/>
              </a:ext>
            </a:extLst>
          </p:cNvPr>
          <p:cNvSpPr>
            <a:spLocks noGrp="1"/>
          </p:cNvSpPr>
          <p:nvPr>
            <p:ph type="sldNum" sz="quarter" idx="19"/>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892250892"/>
      </p:ext>
    </p:extLst>
  </p:cSld>
  <p:clrMapOvr>
    <a:masterClrMapping/>
  </p:clrMapOvr>
  <p:extLst>
    <p:ext uri="{DCECCB84-F9BA-43D5-87BE-67443E8EF086}">
      <p15:sldGuideLst xmlns:p15="http://schemas.microsoft.com/office/powerpoint/2012/main">
        <p15:guide id="1" orient="horz" pos="2160">
          <p15:clr>
            <a:srgbClr val="FBAE40"/>
          </p15:clr>
        </p15:guide>
        <p15:guide id="2" pos="261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mparison_Text">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848D0B6E-DBA3-B00B-E60F-C0F5ECAAC369}"/>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9" name="graphic">
            <a:extLst>
              <a:ext uri="{FF2B5EF4-FFF2-40B4-BE49-F238E27FC236}">
                <a16:creationId xmlns:a16="http://schemas.microsoft.com/office/drawing/2014/main" id="{47117693-8E8A-484D-86B4-96E527FF0ECB}"/>
              </a:ext>
              <a:ext uri="{C183D7F6-B498-43B3-948B-1728B52AA6E4}">
                <adec:decorative xmlns:adec="http://schemas.microsoft.com/office/drawing/2017/decorative" val="1"/>
              </a:ext>
            </a:extLst>
          </p:cNvPr>
          <p:cNvSpPr/>
          <p:nvPr/>
        </p:nvSpPr>
        <p:spPr>
          <a:xfrm>
            <a:off x="6095125" y="193"/>
            <a:ext cx="6097156" cy="6857615"/>
          </a:xfrm>
          <a:custGeom>
            <a:avLst/>
            <a:gdLst/>
            <a:ahLst/>
            <a:cxnLst/>
            <a:rect l="l" t="t" r="r" b="b"/>
            <a:pathLst>
              <a:path w="10053955" h="11308715">
                <a:moveTo>
                  <a:pt x="10053494" y="0"/>
                </a:moveTo>
                <a:lnTo>
                  <a:pt x="0" y="0"/>
                </a:lnTo>
                <a:lnTo>
                  <a:pt x="0" y="11308556"/>
                </a:lnTo>
                <a:lnTo>
                  <a:pt x="10053494" y="11308556"/>
                </a:lnTo>
                <a:lnTo>
                  <a:pt x="10053494" y="0"/>
                </a:lnTo>
                <a:close/>
              </a:path>
            </a:pathLst>
          </a:custGeom>
          <a:solidFill>
            <a:srgbClr val="FFDC34"/>
          </a:solidFill>
        </p:spPr>
        <p:txBody>
          <a:bodyPr wrap="square" lIns="0" tIns="0" rIns="0" bIns="0" rtlCol="0"/>
          <a:lstStyle/>
          <a:p>
            <a:endParaRPr sz="1092">
              <a:latin typeface="Arial" panose="020B0604020202020204" pitchFamily="34" charset="0"/>
            </a:endParaRPr>
          </a:p>
        </p:txBody>
      </p:sp>
      <p:sp>
        <p:nvSpPr>
          <p:cNvPr id="2" name="graphic">
            <a:extLst>
              <a:ext uri="{FF2B5EF4-FFF2-40B4-BE49-F238E27FC236}">
                <a16:creationId xmlns:a16="http://schemas.microsoft.com/office/drawing/2014/main" id="{53CD2062-15D2-FCAD-AA31-CCEAE6BAEAB3}"/>
              </a:ext>
              <a:ext uri="{C183D7F6-B498-43B3-948B-1728B52AA6E4}">
                <adec:decorative xmlns:adec="http://schemas.microsoft.com/office/drawing/2017/decorative" val="1"/>
              </a:ext>
            </a:extLst>
          </p:cNvPr>
          <p:cNvSpPr/>
          <p:nvPr/>
        </p:nvSpPr>
        <p:spPr>
          <a:xfrm>
            <a:off x="5894832" y="1720897"/>
            <a:ext cx="402336" cy="402336"/>
          </a:xfrm>
          <a:prstGeom prst="rect">
            <a:avLst/>
          </a:prstGeom>
          <a:solidFill>
            <a:srgbClr val="FF6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graphic">
            <a:extLst>
              <a:ext uri="{FF2B5EF4-FFF2-40B4-BE49-F238E27FC236}">
                <a16:creationId xmlns:a16="http://schemas.microsoft.com/office/drawing/2014/main" id="{04047A66-D103-9EB4-9743-1D947ED6B647}"/>
              </a:ext>
              <a:ext uri="{C183D7F6-B498-43B3-948B-1728B52AA6E4}">
                <adec:decorative xmlns:adec="http://schemas.microsoft.com/office/drawing/2017/decorative" val="1"/>
              </a:ext>
            </a:extLst>
          </p:cNvPr>
          <p:cNvSpPr/>
          <p:nvPr/>
        </p:nvSpPr>
        <p:spPr>
          <a:xfrm>
            <a:off x="5894832" y="2277757"/>
            <a:ext cx="402336" cy="402336"/>
          </a:xfrm>
          <a:prstGeom prst="rect">
            <a:avLst/>
          </a:prstGeom>
          <a:solidFill>
            <a:srgbClr val="FF6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Text Placeholder 19">
            <a:extLst>
              <a:ext uri="{FF2B5EF4-FFF2-40B4-BE49-F238E27FC236}">
                <a16:creationId xmlns:a16="http://schemas.microsoft.com/office/drawing/2014/main" id="{3930DF97-1C31-7E4E-BC43-041350361C3D}"/>
              </a:ext>
            </a:extLst>
          </p:cNvPr>
          <p:cNvSpPr>
            <a:spLocks noGrp="1"/>
          </p:cNvSpPr>
          <p:nvPr>
            <p:ph type="body" sz="quarter" idx="13" hasCustomPrompt="1"/>
          </p:nvPr>
        </p:nvSpPr>
        <p:spPr>
          <a:xfrm>
            <a:off x="1362305" y="1635429"/>
            <a:ext cx="3857655" cy="4031337"/>
          </a:xfrm>
          <a:prstGeom prst="rect">
            <a:avLst/>
          </a:prstGeom>
        </p:spPr>
        <p:txBody>
          <a:bodyPr>
            <a:noAutofit/>
          </a:bodyPr>
          <a:lstStyle>
            <a:lvl1pPr marL="0" indent="0">
              <a:lnSpc>
                <a:spcPct val="100000"/>
              </a:lnSpc>
              <a:spcBef>
                <a:spcPts val="0"/>
              </a:spcBef>
              <a:buNone/>
              <a:defRPr sz="3200">
                <a:solidFill>
                  <a:schemeClr val="bg2"/>
                </a:solidFill>
                <a:latin typeface="+mj-lt"/>
              </a:defRPr>
            </a:lvl1pPr>
            <a:lvl2pPr marL="0" indent="0">
              <a:lnSpc>
                <a:spcPct val="100000"/>
              </a:lnSpc>
              <a:spcBef>
                <a:spcPts val="0"/>
              </a:spcBef>
              <a:buNone/>
              <a:defRPr sz="3200">
                <a:solidFill>
                  <a:schemeClr val="bg2"/>
                </a:solidFill>
                <a:latin typeface="+mj-lt"/>
              </a:defRPr>
            </a:lvl2pPr>
            <a:lvl3pPr marL="0" indent="0">
              <a:lnSpc>
                <a:spcPct val="100000"/>
              </a:lnSpc>
              <a:spcBef>
                <a:spcPts val="0"/>
              </a:spcBef>
              <a:buNone/>
              <a:defRPr sz="3200">
                <a:solidFill>
                  <a:schemeClr val="bg2"/>
                </a:solidFill>
                <a:latin typeface="+mj-lt"/>
              </a:defRPr>
            </a:lvl3pPr>
            <a:lvl4pPr marL="0" indent="0">
              <a:lnSpc>
                <a:spcPct val="100000"/>
              </a:lnSpc>
              <a:spcBef>
                <a:spcPts val="0"/>
              </a:spcBef>
              <a:buNone/>
              <a:defRPr sz="3200">
                <a:solidFill>
                  <a:schemeClr val="bg2"/>
                </a:solidFill>
                <a:latin typeface="+mj-lt"/>
              </a:defRPr>
            </a:lvl4pPr>
            <a:lvl5pPr marL="0" indent="0">
              <a:lnSpc>
                <a:spcPct val="100000"/>
              </a:lnSpc>
              <a:spcBef>
                <a:spcPts val="0"/>
              </a:spcBef>
              <a:buNone/>
              <a:defRPr sz="3200">
                <a:solidFill>
                  <a:schemeClr val="bg2"/>
                </a:solidFill>
                <a:latin typeface="+mj-lt"/>
              </a:defRPr>
            </a:lvl5pPr>
            <a:lvl6pPr marL="0" indent="0">
              <a:lnSpc>
                <a:spcPct val="100000"/>
              </a:lnSpc>
              <a:spcBef>
                <a:spcPts val="0"/>
              </a:spcBef>
              <a:buNone/>
              <a:defRPr sz="3200">
                <a:solidFill>
                  <a:schemeClr val="bg2"/>
                </a:solidFill>
                <a:latin typeface="+mj-lt"/>
              </a:defRPr>
            </a:lvl6pPr>
            <a:lvl7pPr marL="0" indent="0">
              <a:lnSpc>
                <a:spcPct val="100000"/>
              </a:lnSpc>
              <a:spcBef>
                <a:spcPts val="0"/>
              </a:spcBef>
              <a:buNone/>
              <a:defRPr sz="3200">
                <a:solidFill>
                  <a:schemeClr val="bg2"/>
                </a:solidFill>
                <a:latin typeface="+mj-lt"/>
              </a:defRPr>
            </a:lvl7pPr>
            <a:lvl8pPr marL="0" indent="0">
              <a:lnSpc>
                <a:spcPct val="100000"/>
              </a:lnSpc>
              <a:spcBef>
                <a:spcPts val="0"/>
              </a:spcBef>
              <a:buNone/>
              <a:defRPr sz="3200">
                <a:solidFill>
                  <a:schemeClr val="bg2"/>
                </a:solidFill>
              </a:defRPr>
            </a:lvl8pPr>
            <a:lvl9pPr marL="0" indent="0">
              <a:lnSpc>
                <a:spcPct val="100000"/>
              </a:lnSpc>
              <a:spcBef>
                <a:spcPts val="0"/>
              </a:spcBef>
              <a:buNone/>
              <a:defRPr sz="3200">
                <a:solidFill>
                  <a:schemeClr val="bg2"/>
                </a:solidFill>
              </a:defRPr>
            </a:lvl9pPr>
          </a:lstStyle>
          <a:p>
            <a:pPr lvl="0"/>
            <a:r>
              <a:t>Click to add text</a:t>
            </a:r>
          </a:p>
        </p:txBody>
      </p:sp>
      <p:sp>
        <p:nvSpPr>
          <p:cNvPr id="21" name="Text Placeholder 19">
            <a:extLst>
              <a:ext uri="{FF2B5EF4-FFF2-40B4-BE49-F238E27FC236}">
                <a16:creationId xmlns:a16="http://schemas.microsoft.com/office/drawing/2014/main" id="{1E01443D-080A-A744-984D-9F8639393DFA}"/>
              </a:ext>
            </a:extLst>
          </p:cNvPr>
          <p:cNvSpPr>
            <a:spLocks noGrp="1"/>
          </p:cNvSpPr>
          <p:nvPr>
            <p:ph type="body" sz="quarter" idx="14" hasCustomPrompt="1"/>
          </p:nvPr>
        </p:nvSpPr>
        <p:spPr>
          <a:xfrm>
            <a:off x="7226929" y="1635429"/>
            <a:ext cx="3857655" cy="4031337"/>
          </a:xfrm>
          <a:prstGeom prst="rect">
            <a:avLst/>
          </a:prstGeom>
        </p:spPr>
        <p:txBody>
          <a:bodyPr>
            <a:noAutofit/>
          </a:bodyPr>
          <a:lstStyle>
            <a:lvl1pPr marL="0" indent="0">
              <a:lnSpc>
                <a:spcPct val="100000"/>
              </a:lnSpc>
              <a:spcBef>
                <a:spcPts val="0"/>
              </a:spcBef>
              <a:buNone/>
              <a:defRPr sz="3200">
                <a:solidFill>
                  <a:schemeClr val="bg2"/>
                </a:solidFill>
                <a:latin typeface="+mj-lt"/>
              </a:defRPr>
            </a:lvl1pPr>
            <a:lvl2pPr marL="0" indent="0">
              <a:lnSpc>
                <a:spcPct val="100000"/>
              </a:lnSpc>
              <a:spcBef>
                <a:spcPts val="0"/>
              </a:spcBef>
              <a:buNone/>
              <a:defRPr sz="3200">
                <a:solidFill>
                  <a:schemeClr val="bg2"/>
                </a:solidFill>
                <a:latin typeface="+mj-lt"/>
              </a:defRPr>
            </a:lvl2pPr>
            <a:lvl3pPr marL="0" indent="0">
              <a:lnSpc>
                <a:spcPct val="100000"/>
              </a:lnSpc>
              <a:spcBef>
                <a:spcPts val="0"/>
              </a:spcBef>
              <a:buNone/>
              <a:defRPr sz="3200">
                <a:solidFill>
                  <a:schemeClr val="bg2"/>
                </a:solidFill>
                <a:latin typeface="+mj-lt"/>
              </a:defRPr>
            </a:lvl3pPr>
            <a:lvl4pPr marL="0" indent="0">
              <a:lnSpc>
                <a:spcPct val="100000"/>
              </a:lnSpc>
              <a:spcBef>
                <a:spcPts val="0"/>
              </a:spcBef>
              <a:buNone/>
              <a:defRPr sz="3200">
                <a:solidFill>
                  <a:schemeClr val="bg2"/>
                </a:solidFill>
                <a:latin typeface="+mj-lt"/>
              </a:defRPr>
            </a:lvl4pPr>
            <a:lvl5pPr marL="0" indent="0">
              <a:lnSpc>
                <a:spcPct val="100000"/>
              </a:lnSpc>
              <a:spcBef>
                <a:spcPts val="0"/>
              </a:spcBef>
              <a:buNone/>
              <a:defRPr sz="3200">
                <a:solidFill>
                  <a:schemeClr val="bg2"/>
                </a:solidFill>
                <a:latin typeface="+mj-lt"/>
              </a:defRPr>
            </a:lvl5pPr>
            <a:lvl6pPr marL="0" indent="0">
              <a:lnSpc>
                <a:spcPct val="100000"/>
              </a:lnSpc>
              <a:spcBef>
                <a:spcPts val="0"/>
              </a:spcBef>
              <a:buNone/>
              <a:defRPr sz="3200">
                <a:solidFill>
                  <a:schemeClr val="bg2"/>
                </a:solidFill>
                <a:latin typeface="+mj-lt"/>
              </a:defRPr>
            </a:lvl6pPr>
            <a:lvl7pPr marL="0" indent="0">
              <a:lnSpc>
                <a:spcPct val="100000"/>
              </a:lnSpc>
              <a:spcBef>
                <a:spcPts val="0"/>
              </a:spcBef>
              <a:buNone/>
              <a:defRPr sz="3200">
                <a:solidFill>
                  <a:schemeClr val="bg2"/>
                </a:solidFill>
                <a:latin typeface="+mj-lt"/>
              </a:defRPr>
            </a:lvl7pPr>
            <a:lvl8pPr marL="0" indent="0">
              <a:lnSpc>
                <a:spcPct val="100000"/>
              </a:lnSpc>
              <a:spcBef>
                <a:spcPts val="0"/>
              </a:spcBef>
              <a:buNone/>
              <a:defRPr sz="3200">
                <a:solidFill>
                  <a:schemeClr val="bg2"/>
                </a:solidFill>
                <a:latin typeface="+mj-lt"/>
              </a:defRPr>
            </a:lvl8pPr>
            <a:lvl9pPr marL="0" indent="0">
              <a:lnSpc>
                <a:spcPct val="100000"/>
              </a:lnSpc>
              <a:spcBef>
                <a:spcPts val="0"/>
              </a:spcBef>
              <a:buNone/>
              <a:defRPr sz="3200">
                <a:solidFill>
                  <a:schemeClr val="bg2"/>
                </a:solidFill>
                <a:latin typeface="+mj-lt"/>
              </a:defRPr>
            </a:lvl9pPr>
          </a:lstStyle>
          <a:p>
            <a:pPr lvl="0"/>
            <a:r>
              <a:t>Click to add text</a:t>
            </a:r>
          </a:p>
        </p:txBody>
      </p:sp>
      <p:sp>
        <p:nvSpPr>
          <p:cNvPr id="3" name="Date Placeholder 2">
            <a:extLst>
              <a:ext uri="{FF2B5EF4-FFF2-40B4-BE49-F238E27FC236}">
                <a16:creationId xmlns:a16="http://schemas.microsoft.com/office/drawing/2014/main" id="{C3272163-B6CF-3634-FB78-6DA82CB3C512}"/>
              </a:ext>
            </a:extLst>
          </p:cNvPr>
          <p:cNvSpPr>
            <a:spLocks noGrp="1"/>
          </p:cNvSpPr>
          <p:nvPr>
            <p:ph type="dt" sz="half" idx="15"/>
          </p:nvPr>
        </p:nvSpPr>
        <p:spPr/>
        <p:txBody>
          <a:bodyPr/>
          <a:lstStyle>
            <a:lvl1pPr>
              <a:defRPr b="0"/>
            </a:lvl1pPr>
          </a:lstStyle>
          <a:p>
            <a:r>
              <a:rPr lang="en-US"/>
              <a:t>GlobalFoundries © 2022 All Rights Reserved</a:t>
            </a:r>
            <a:endParaRPr/>
          </a:p>
        </p:txBody>
      </p:sp>
      <p:sp>
        <p:nvSpPr>
          <p:cNvPr id="4" name="Footer Placeholder 3">
            <a:extLst>
              <a:ext uri="{FF2B5EF4-FFF2-40B4-BE49-F238E27FC236}">
                <a16:creationId xmlns:a16="http://schemas.microsoft.com/office/drawing/2014/main" id="{A8F41F83-A021-9E48-109B-B5FA1F23E82A}"/>
              </a:ext>
            </a:extLst>
          </p:cNvPr>
          <p:cNvSpPr>
            <a:spLocks noGrp="1"/>
          </p:cNvSpPr>
          <p:nvPr>
            <p:ph type="ftr" sz="quarter" idx="16"/>
          </p:nvPr>
        </p:nvSpPr>
        <p:spPr/>
        <p:txBody>
          <a:bodyPr/>
          <a:lstStyle/>
          <a:p>
            <a:endParaRPr/>
          </a:p>
        </p:txBody>
      </p:sp>
      <p:sp>
        <p:nvSpPr>
          <p:cNvPr id="5" name="Slide Number Placeholder 4">
            <a:extLst>
              <a:ext uri="{FF2B5EF4-FFF2-40B4-BE49-F238E27FC236}">
                <a16:creationId xmlns:a16="http://schemas.microsoft.com/office/drawing/2014/main" id="{7090CB43-AE30-E976-F0D0-7C7D0BCD3C44}"/>
              </a:ext>
            </a:extLst>
          </p:cNvPr>
          <p:cNvSpPr>
            <a:spLocks noGrp="1"/>
          </p:cNvSpPr>
          <p:nvPr>
            <p:ph type="sldNum" sz="quarter" idx="17"/>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2883378131"/>
      </p:ext>
    </p:extLst>
  </p:cSld>
  <p:clrMapOvr>
    <a:masterClrMapping/>
  </p:clrMapOvr>
  <p:extLst>
    <p:ext uri="{DCECCB84-F9BA-43D5-87BE-67443E8EF086}">
      <p15:sldGuideLst xmlns:p15="http://schemas.microsoft.com/office/powerpoint/2012/main">
        <p15:guide id="1" pos="3840">
          <p15:clr>
            <a:srgbClr val="FBAE40"/>
          </p15:clr>
        </p15:guide>
        <p15:guide id="2" orient="horz" pos="10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ntent Layouts">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D1EF51-9F36-BA8F-32D0-063CDF0E500C}"/>
              </a:ext>
            </a:extLst>
          </p:cNvPr>
          <p:cNvSpPr txBox="1"/>
          <p:nvPr/>
        </p:nvSpPr>
        <p:spPr>
          <a:xfrm>
            <a:off x="167640" y="1690063"/>
            <a:ext cx="11856720" cy="3477875"/>
          </a:xfrm>
          <a:prstGeom prst="rect">
            <a:avLst/>
          </a:prstGeom>
          <a:noFill/>
        </p:spPr>
        <p:txBody>
          <a:bodyPr wrap="square" rtlCol="0">
            <a:spAutoFit/>
          </a:bodyPr>
          <a:lstStyle/>
          <a:p>
            <a:pPr algn="ctr"/>
            <a:r>
              <a:rPr sz="11000">
                <a:solidFill>
                  <a:schemeClr val="bg1"/>
                </a:solidFill>
              </a:rPr>
              <a:t>MULTI-CONTENT LAYOUTS</a:t>
            </a:r>
          </a:p>
        </p:txBody>
      </p:sp>
    </p:spTree>
    <p:extLst>
      <p:ext uri="{BB962C8B-B14F-4D97-AF65-F5344CB8AC3E}">
        <p14:creationId xmlns:p14="http://schemas.microsoft.com/office/powerpoint/2010/main" val="524462016"/>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3 Column with Icons">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32F8C453-028A-CC66-BD03-8802DA0D6738}"/>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8" name="Title 7">
            <a:extLst>
              <a:ext uri="{FF2B5EF4-FFF2-40B4-BE49-F238E27FC236}">
                <a16:creationId xmlns:a16="http://schemas.microsoft.com/office/drawing/2014/main" id="{7630BB34-D1AA-734B-70EA-B3A0D03220B5}"/>
              </a:ext>
            </a:extLst>
          </p:cNvPr>
          <p:cNvSpPr>
            <a:spLocks noGrp="1"/>
          </p:cNvSpPr>
          <p:nvPr>
            <p:ph type="title" hasCustomPrompt="1"/>
          </p:nvPr>
        </p:nvSpPr>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Change font color to black if desired</a:t>
            </a:r>
          </a:p>
        </p:txBody>
      </p:sp>
      <p:sp>
        <p:nvSpPr>
          <p:cNvPr id="3" name="Picture Placeholder 2">
            <a:extLst>
              <a:ext uri="{FF2B5EF4-FFF2-40B4-BE49-F238E27FC236}">
                <a16:creationId xmlns:a16="http://schemas.microsoft.com/office/drawing/2014/main" id="{07C48A48-CCD2-8C49-9365-BA07992F78B4}"/>
              </a:ext>
            </a:extLst>
          </p:cNvPr>
          <p:cNvSpPr>
            <a:spLocks noGrp="1" noChangeAspect="1"/>
          </p:cNvSpPr>
          <p:nvPr>
            <p:ph type="pic" sz="quarter" idx="28" hasCustomPrompt="1"/>
          </p:nvPr>
        </p:nvSpPr>
        <p:spPr>
          <a:xfrm>
            <a:off x="2043202" y="1617880"/>
            <a:ext cx="831732" cy="831739"/>
          </a:xfrm>
          <a:prstGeom prst="rect">
            <a:avLst/>
          </a:prstGeom>
          <a:noFill/>
        </p:spPr>
        <p:txBody>
          <a:bodyPr>
            <a:noAutofit/>
          </a:bodyPr>
          <a:lstStyle>
            <a:lvl1pPr marL="0" indent="0" algn="ctr">
              <a:buNone/>
              <a:defRPr sz="1400"/>
            </a:lvl1pPr>
          </a:lstStyle>
          <a:p>
            <a:r>
              <a:t>Click to add icon</a:t>
            </a:r>
          </a:p>
        </p:txBody>
      </p:sp>
      <p:sp>
        <p:nvSpPr>
          <p:cNvPr id="18" name="Text Placeholder 20">
            <a:extLst>
              <a:ext uri="{FF2B5EF4-FFF2-40B4-BE49-F238E27FC236}">
                <a16:creationId xmlns:a16="http://schemas.microsoft.com/office/drawing/2014/main" id="{7C428E38-FB22-49D4-A3EC-FD35DBD2E8E5}"/>
              </a:ext>
            </a:extLst>
          </p:cNvPr>
          <p:cNvSpPr>
            <a:spLocks noGrp="1"/>
          </p:cNvSpPr>
          <p:nvPr>
            <p:ph type="body" sz="quarter" idx="16" hasCustomPrompt="1"/>
          </p:nvPr>
        </p:nvSpPr>
        <p:spPr>
          <a:xfrm>
            <a:off x="1034857" y="2577063"/>
            <a:ext cx="2932811" cy="801174"/>
          </a:xfrm>
          <a:prstGeom prst="rect">
            <a:avLst/>
          </a:prstGeom>
        </p:spPr>
        <p:txBody>
          <a:bodyPr anchor="b" anchorCtr="0">
            <a:noAutofit/>
          </a:bodyPr>
          <a:lstStyle>
            <a:lvl1pPr marL="0" indent="0">
              <a:spcBef>
                <a:spcPts val="0"/>
              </a:spcBef>
              <a:buNone/>
              <a:defRPr sz="2400" b="1" baseline="0">
                <a:latin typeface="+mn-lt"/>
              </a:defRPr>
            </a:lvl1pPr>
            <a:lvl2pPr marL="0" indent="0">
              <a:spcBef>
                <a:spcPts val="0"/>
              </a:spcBef>
              <a:buNone/>
              <a:defRPr sz="2400" b="1">
                <a:latin typeface="+mn-lt"/>
              </a:defRPr>
            </a:lvl2pPr>
            <a:lvl3pPr marL="0" indent="0">
              <a:spcBef>
                <a:spcPts val="0"/>
              </a:spcBef>
              <a:buNone/>
              <a:defRPr sz="2400" b="1">
                <a:latin typeface="+mn-lt"/>
              </a:defRPr>
            </a:lvl3pPr>
            <a:lvl4pPr marL="0" indent="0">
              <a:spcBef>
                <a:spcPts val="0"/>
              </a:spcBef>
              <a:buNone/>
              <a:defRPr sz="2400" b="1">
                <a:latin typeface="+mn-lt"/>
              </a:defRPr>
            </a:lvl4pPr>
            <a:lvl5pPr marL="0" indent="0">
              <a:spcBef>
                <a:spcPts val="0"/>
              </a:spcBef>
              <a:buNone/>
              <a:defRPr sz="2400" b="1">
                <a:latin typeface="+mn-lt"/>
              </a:defRPr>
            </a:lvl5pPr>
            <a:lvl6pPr marL="0" indent="0">
              <a:spcBef>
                <a:spcPts val="0"/>
              </a:spcBef>
              <a:buNone/>
              <a:defRPr sz="2400" b="1">
                <a:latin typeface="+mn-lt"/>
              </a:defRPr>
            </a:lvl6pPr>
            <a:lvl7pPr marL="0" indent="0">
              <a:spcBef>
                <a:spcPts val="0"/>
              </a:spcBef>
              <a:buNone/>
              <a:defRPr sz="2400" b="1">
                <a:latin typeface="+mn-lt"/>
              </a:defRPr>
            </a:lvl7pPr>
            <a:lvl8pPr marL="0" indent="0">
              <a:spcBef>
                <a:spcPts val="0"/>
              </a:spcBef>
              <a:buNone/>
              <a:defRPr sz="2400" b="1">
                <a:latin typeface="+mn-lt"/>
              </a:defRPr>
            </a:lvl8pPr>
            <a:lvl9pPr marL="0" indent="0">
              <a:spcBef>
                <a:spcPts val="0"/>
              </a:spcBef>
              <a:buNone/>
              <a:defRPr sz="2400" b="1">
                <a:latin typeface="+mn-lt"/>
              </a:defRPr>
            </a:lvl9pPr>
          </a:lstStyle>
          <a:p>
            <a:pPr lvl="0"/>
            <a:r>
              <a:t>Click to add text</a:t>
            </a:r>
          </a:p>
        </p:txBody>
      </p:sp>
      <p:sp>
        <p:nvSpPr>
          <p:cNvPr id="19" name="Text Placeholder 22">
            <a:extLst>
              <a:ext uri="{FF2B5EF4-FFF2-40B4-BE49-F238E27FC236}">
                <a16:creationId xmlns:a16="http://schemas.microsoft.com/office/drawing/2014/main" id="{5BBDAD50-AEE0-4932-A9C5-D9EA8FECE977}"/>
              </a:ext>
            </a:extLst>
          </p:cNvPr>
          <p:cNvSpPr>
            <a:spLocks noGrp="1"/>
          </p:cNvSpPr>
          <p:nvPr>
            <p:ph type="body" sz="quarter" idx="20" hasCustomPrompt="1"/>
          </p:nvPr>
        </p:nvSpPr>
        <p:spPr>
          <a:xfrm>
            <a:off x="1034857" y="3536246"/>
            <a:ext cx="2932811" cy="2358666"/>
          </a:xfrm>
          <a:prstGeom prst="rect">
            <a:avLst/>
          </a:prstGeom>
        </p:spPr>
        <p:txBody>
          <a:bodyPr>
            <a:noAutofit/>
          </a:bodyPr>
          <a:lstStyle>
            <a:lvl1pPr marL="0" indent="0">
              <a:lnSpc>
                <a:spcPct val="130000"/>
              </a:lnSpc>
              <a:spcBef>
                <a:spcPts val="0"/>
              </a:spcBef>
              <a:buNone/>
              <a:defRPr sz="1400"/>
            </a:lvl1pPr>
            <a:lvl2pPr marL="0" indent="0">
              <a:lnSpc>
                <a:spcPct val="130000"/>
              </a:lnSpc>
              <a:spcBef>
                <a:spcPts val="0"/>
              </a:spcBef>
              <a:buNone/>
              <a:defRPr sz="1400"/>
            </a:lvl2pPr>
            <a:lvl3pPr marL="0" indent="0">
              <a:lnSpc>
                <a:spcPct val="130000"/>
              </a:lnSpc>
              <a:spcBef>
                <a:spcPts val="0"/>
              </a:spcBef>
              <a:buNone/>
              <a:defRPr sz="1400"/>
            </a:lvl3pPr>
            <a:lvl4pPr marL="0" indent="0">
              <a:lnSpc>
                <a:spcPct val="130000"/>
              </a:lnSpc>
              <a:spcBef>
                <a:spcPts val="0"/>
              </a:spcBef>
              <a:buNone/>
              <a:defRPr sz="1400"/>
            </a:lvl4pPr>
            <a:lvl5pPr marL="0" indent="0">
              <a:lnSpc>
                <a:spcPct val="130000"/>
              </a:lnSpc>
              <a:spcBef>
                <a:spcPts val="0"/>
              </a:spcBef>
              <a:buNone/>
              <a:defRPr sz="1400"/>
            </a:lvl5pPr>
            <a:lvl6pPr marL="0" indent="0">
              <a:lnSpc>
                <a:spcPct val="130000"/>
              </a:lnSpc>
              <a:spcBef>
                <a:spcPts val="0"/>
              </a:spcBef>
              <a:buNone/>
              <a:defRPr sz="1400"/>
            </a:lvl6pPr>
            <a:lvl7pPr marL="0" indent="0">
              <a:lnSpc>
                <a:spcPct val="130000"/>
              </a:lnSpc>
              <a:spcBef>
                <a:spcPts val="0"/>
              </a:spcBef>
              <a:buNone/>
              <a:defRPr sz="1400"/>
            </a:lvl7pPr>
          </a:lstStyle>
          <a:p>
            <a:pPr lvl="0"/>
            <a:r>
              <a:t>Click to add a paragraph of text. The rest is placeholder copy.</a:t>
            </a:r>
          </a:p>
        </p:txBody>
      </p:sp>
      <p:sp>
        <p:nvSpPr>
          <p:cNvPr id="39" name="Picture Placeholder 2">
            <a:extLst>
              <a:ext uri="{FF2B5EF4-FFF2-40B4-BE49-F238E27FC236}">
                <a16:creationId xmlns:a16="http://schemas.microsoft.com/office/drawing/2014/main" id="{D2A27F84-A992-1F4D-9385-67DBF9ABD013}"/>
              </a:ext>
            </a:extLst>
          </p:cNvPr>
          <p:cNvSpPr>
            <a:spLocks noGrp="1" noChangeAspect="1"/>
          </p:cNvSpPr>
          <p:nvPr>
            <p:ph type="pic" sz="quarter" idx="29" hasCustomPrompt="1"/>
          </p:nvPr>
        </p:nvSpPr>
        <p:spPr>
          <a:xfrm>
            <a:off x="5664815" y="1617880"/>
            <a:ext cx="831732" cy="831739"/>
          </a:xfrm>
          <a:prstGeom prst="rect">
            <a:avLst/>
          </a:prstGeom>
          <a:noFill/>
        </p:spPr>
        <p:txBody>
          <a:bodyPr wrap="square" lIns="0" tIns="0" rIns="0" bIns="0">
            <a:noAutofit/>
          </a:bodyPr>
          <a:lstStyle>
            <a:lvl1pPr marL="0" indent="0" algn="ctr">
              <a:buNone/>
              <a:defRPr sz="1400"/>
            </a:lvl1pPr>
          </a:lstStyle>
          <a:p>
            <a:pPr lvl="0"/>
            <a:r>
              <a:t>Click to add icon</a:t>
            </a:r>
          </a:p>
        </p:txBody>
      </p:sp>
      <p:sp>
        <p:nvSpPr>
          <p:cNvPr id="24" name="Text Placeholder 20">
            <a:extLst>
              <a:ext uri="{FF2B5EF4-FFF2-40B4-BE49-F238E27FC236}">
                <a16:creationId xmlns:a16="http://schemas.microsoft.com/office/drawing/2014/main" id="{1FD8749B-5D53-462B-B4F7-E565871A9AD2}"/>
              </a:ext>
            </a:extLst>
          </p:cNvPr>
          <p:cNvSpPr>
            <a:spLocks noGrp="1"/>
          </p:cNvSpPr>
          <p:nvPr>
            <p:ph type="body" sz="quarter" idx="31" hasCustomPrompt="1"/>
          </p:nvPr>
        </p:nvSpPr>
        <p:spPr>
          <a:xfrm>
            <a:off x="4660521" y="2577063"/>
            <a:ext cx="2932811" cy="801174"/>
          </a:xfrm>
          <a:prstGeom prst="rect">
            <a:avLst/>
          </a:prstGeom>
        </p:spPr>
        <p:txBody>
          <a:bodyPr anchor="b" anchorCtr="0">
            <a:noAutofit/>
          </a:bodyPr>
          <a:lstStyle>
            <a:lvl1pPr marL="0" indent="0">
              <a:spcBef>
                <a:spcPts val="0"/>
              </a:spcBef>
              <a:buNone/>
              <a:defRPr sz="2400" b="1" baseline="0">
                <a:latin typeface="+mn-lt"/>
              </a:defRPr>
            </a:lvl1pPr>
            <a:lvl2pPr marL="0" indent="0">
              <a:spcBef>
                <a:spcPts val="0"/>
              </a:spcBef>
              <a:buNone/>
              <a:defRPr sz="2400" b="1">
                <a:latin typeface="+mn-lt"/>
              </a:defRPr>
            </a:lvl2pPr>
            <a:lvl3pPr marL="0" indent="0">
              <a:spcBef>
                <a:spcPts val="0"/>
              </a:spcBef>
              <a:buNone/>
              <a:defRPr sz="2400" b="1">
                <a:latin typeface="+mn-lt"/>
              </a:defRPr>
            </a:lvl3pPr>
            <a:lvl4pPr marL="0" indent="0">
              <a:spcBef>
                <a:spcPts val="0"/>
              </a:spcBef>
              <a:buNone/>
              <a:defRPr sz="2400" b="1">
                <a:latin typeface="+mn-lt"/>
              </a:defRPr>
            </a:lvl4pPr>
            <a:lvl5pPr marL="0" indent="0">
              <a:spcBef>
                <a:spcPts val="0"/>
              </a:spcBef>
              <a:buNone/>
              <a:defRPr sz="2400" b="1">
                <a:latin typeface="+mn-lt"/>
              </a:defRPr>
            </a:lvl5pPr>
            <a:lvl6pPr marL="0" indent="0">
              <a:spcBef>
                <a:spcPts val="0"/>
              </a:spcBef>
              <a:buNone/>
              <a:defRPr sz="2400" b="1">
                <a:latin typeface="+mn-lt"/>
              </a:defRPr>
            </a:lvl6pPr>
            <a:lvl7pPr marL="0" indent="0">
              <a:spcBef>
                <a:spcPts val="0"/>
              </a:spcBef>
              <a:buNone/>
              <a:defRPr sz="2400" b="1">
                <a:latin typeface="+mn-lt"/>
              </a:defRPr>
            </a:lvl7pPr>
          </a:lstStyle>
          <a:p>
            <a:pPr lvl="0"/>
            <a:r>
              <a:t>Click to add text</a:t>
            </a:r>
          </a:p>
        </p:txBody>
      </p:sp>
      <p:sp>
        <p:nvSpPr>
          <p:cNvPr id="28" name="Text Placeholder 22">
            <a:extLst>
              <a:ext uri="{FF2B5EF4-FFF2-40B4-BE49-F238E27FC236}">
                <a16:creationId xmlns:a16="http://schemas.microsoft.com/office/drawing/2014/main" id="{E5B341A6-D9B8-4143-B5A9-03A64B9E809C}"/>
              </a:ext>
            </a:extLst>
          </p:cNvPr>
          <p:cNvSpPr>
            <a:spLocks noGrp="1"/>
          </p:cNvSpPr>
          <p:nvPr>
            <p:ph type="body" sz="quarter" idx="32" hasCustomPrompt="1"/>
          </p:nvPr>
        </p:nvSpPr>
        <p:spPr>
          <a:xfrm>
            <a:off x="4660521" y="3536246"/>
            <a:ext cx="2932811" cy="2358666"/>
          </a:xfrm>
          <a:prstGeom prst="rect">
            <a:avLst/>
          </a:prstGeom>
        </p:spPr>
        <p:txBody>
          <a:bodyPr>
            <a:noAutofit/>
          </a:bodyPr>
          <a:lstStyle>
            <a:lvl1pPr marL="0" indent="0">
              <a:lnSpc>
                <a:spcPct val="130000"/>
              </a:lnSpc>
              <a:spcBef>
                <a:spcPts val="0"/>
              </a:spcBef>
              <a:buNone/>
              <a:defRPr sz="1400"/>
            </a:lvl1pPr>
            <a:lvl2pPr marL="0" indent="0">
              <a:lnSpc>
                <a:spcPct val="130000"/>
              </a:lnSpc>
              <a:spcBef>
                <a:spcPts val="0"/>
              </a:spcBef>
              <a:buNone/>
              <a:defRPr sz="1400"/>
            </a:lvl2pPr>
            <a:lvl3pPr marL="0" indent="0">
              <a:lnSpc>
                <a:spcPct val="130000"/>
              </a:lnSpc>
              <a:spcBef>
                <a:spcPts val="0"/>
              </a:spcBef>
              <a:buNone/>
              <a:defRPr sz="1400"/>
            </a:lvl3pPr>
            <a:lvl4pPr marL="0" indent="0">
              <a:lnSpc>
                <a:spcPct val="130000"/>
              </a:lnSpc>
              <a:spcBef>
                <a:spcPts val="0"/>
              </a:spcBef>
              <a:buNone/>
              <a:defRPr sz="1400"/>
            </a:lvl4pPr>
            <a:lvl5pPr marL="0" indent="0">
              <a:lnSpc>
                <a:spcPct val="130000"/>
              </a:lnSpc>
              <a:spcBef>
                <a:spcPts val="0"/>
              </a:spcBef>
              <a:buNone/>
              <a:defRPr sz="1400"/>
            </a:lvl5pPr>
            <a:lvl6pPr marL="0" indent="0">
              <a:lnSpc>
                <a:spcPct val="130000"/>
              </a:lnSpc>
              <a:spcBef>
                <a:spcPts val="0"/>
              </a:spcBef>
              <a:buNone/>
              <a:defRPr sz="1400"/>
            </a:lvl6pPr>
            <a:lvl7pPr marL="0" indent="0">
              <a:lnSpc>
                <a:spcPct val="130000"/>
              </a:lnSpc>
              <a:spcBef>
                <a:spcPts val="0"/>
              </a:spcBef>
              <a:buNone/>
              <a:defRPr sz="1400"/>
            </a:lvl7pPr>
            <a:lvl8pPr marL="0" indent="0">
              <a:lnSpc>
                <a:spcPct val="130000"/>
              </a:lnSpc>
              <a:spcBef>
                <a:spcPts val="0"/>
              </a:spcBef>
              <a:buNone/>
              <a:defRPr sz="1400"/>
            </a:lvl8pPr>
            <a:lvl9pPr marL="0" indent="0">
              <a:lnSpc>
                <a:spcPct val="130000"/>
              </a:lnSpc>
              <a:spcBef>
                <a:spcPts val="0"/>
              </a:spcBef>
              <a:buNone/>
              <a:defRPr sz="1400"/>
            </a:lvl9pPr>
          </a:lstStyle>
          <a:p>
            <a:pPr lvl="0"/>
            <a:r>
              <a:t>Click to add a paragraph of text. The rest is placeholder copy.</a:t>
            </a:r>
          </a:p>
        </p:txBody>
      </p:sp>
      <p:sp>
        <p:nvSpPr>
          <p:cNvPr id="42" name="Picture Placeholder 2">
            <a:extLst>
              <a:ext uri="{FF2B5EF4-FFF2-40B4-BE49-F238E27FC236}">
                <a16:creationId xmlns:a16="http://schemas.microsoft.com/office/drawing/2014/main" id="{1E2CCD22-96F8-D249-91BE-E6A9BDAA23D0}"/>
              </a:ext>
            </a:extLst>
          </p:cNvPr>
          <p:cNvSpPr>
            <a:spLocks noGrp="1" noChangeAspect="1"/>
          </p:cNvSpPr>
          <p:nvPr>
            <p:ph type="pic" sz="quarter" idx="30" hasCustomPrompt="1"/>
          </p:nvPr>
        </p:nvSpPr>
        <p:spPr>
          <a:xfrm>
            <a:off x="9280482" y="1617880"/>
            <a:ext cx="831732" cy="831739"/>
          </a:xfrm>
          <a:prstGeom prst="rect">
            <a:avLst/>
          </a:prstGeom>
          <a:noFill/>
        </p:spPr>
        <p:txBody>
          <a:bodyPr>
            <a:noAutofit/>
          </a:bodyPr>
          <a:lstStyle>
            <a:lvl1pPr marL="0" indent="0" algn="ctr">
              <a:buNone/>
              <a:defRPr sz="1400"/>
            </a:lvl1pPr>
          </a:lstStyle>
          <a:p>
            <a:r>
              <a:t>Click to add icon</a:t>
            </a:r>
          </a:p>
        </p:txBody>
      </p:sp>
      <p:sp>
        <p:nvSpPr>
          <p:cNvPr id="29" name="Text Placeholder 20">
            <a:extLst>
              <a:ext uri="{FF2B5EF4-FFF2-40B4-BE49-F238E27FC236}">
                <a16:creationId xmlns:a16="http://schemas.microsoft.com/office/drawing/2014/main" id="{947E6240-7B7D-4518-ABB4-2AECE7F68331}"/>
              </a:ext>
            </a:extLst>
          </p:cNvPr>
          <p:cNvSpPr>
            <a:spLocks noGrp="1"/>
          </p:cNvSpPr>
          <p:nvPr>
            <p:ph type="body" sz="quarter" idx="33" hasCustomPrompt="1"/>
          </p:nvPr>
        </p:nvSpPr>
        <p:spPr>
          <a:xfrm>
            <a:off x="8276187" y="2577063"/>
            <a:ext cx="2932811" cy="801174"/>
          </a:xfrm>
          <a:prstGeom prst="rect">
            <a:avLst/>
          </a:prstGeom>
        </p:spPr>
        <p:txBody>
          <a:bodyPr anchor="b" anchorCtr="0">
            <a:noAutofit/>
          </a:bodyPr>
          <a:lstStyle>
            <a:lvl1pPr marL="0" indent="0">
              <a:spcBef>
                <a:spcPts val="0"/>
              </a:spcBef>
              <a:buNone/>
              <a:defRPr sz="2400" b="1" baseline="0">
                <a:latin typeface="+mn-lt"/>
              </a:defRPr>
            </a:lvl1pPr>
            <a:lvl2pPr marL="0" indent="0">
              <a:spcBef>
                <a:spcPts val="0"/>
              </a:spcBef>
              <a:buNone/>
              <a:defRPr sz="2400" b="1">
                <a:latin typeface="+mn-lt"/>
              </a:defRPr>
            </a:lvl2pPr>
            <a:lvl3pPr marL="0" indent="0">
              <a:spcBef>
                <a:spcPts val="0"/>
              </a:spcBef>
              <a:buNone/>
              <a:defRPr sz="2400" b="1">
                <a:latin typeface="+mn-lt"/>
              </a:defRPr>
            </a:lvl3pPr>
            <a:lvl4pPr marL="0" indent="0">
              <a:spcBef>
                <a:spcPts val="0"/>
              </a:spcBef>
              <a:buNone/>
              <a:defRPr sz="2400" b="1">
                <a:latin typeface="+mn-lt"/>
              </a:defRPr>
            </a:lvl4pPr>
            <a:lvl5pPr marL="0" indent="0">
              <a:spcBef>
                <a:spcPts val="0"/>
              </a:spcBef>
              <a:buNone/>
              <a:defRPr sz="2400" b="1">
                <a:latin typeface="+mn-lt"/>
              </a:defRPr>
            </a:lvl5pPr>
            <a:lvl6pPr marL="0" indent="0">
              <a:spcBef>
                <a:spcPts val="0"/>
              </a:spcBef>
              <a:buNone/>
              <a:defRPr sz="2400" b="1">
                <a:latin typeface="+mn-lt"/>
              </a:defRPr>
            </a:lvl6pPr>
            <a:lvl7pPr marL="0" indent="0">
              <a:spcBef>
                <a:spcPts val="0"/>
              </a:spcBef>
              <a:buNone/>
              <a:defRPr sz="2400" b="1">
                <a:latin typeface="+mn-lt"/>
              </a:defRPr>
            </a:lvl7pPr>
            <a:lvl8pPr marL="0" indent="0">
              <a:spcBef>
                <a:spcPts val="0"/>
              </a:spcBef>
              <a:buNone/>
              <a:defRPr sz="2400" b="1">
                <a:latin typeface="+mn-lt"/>
              </a:defRPr>
            </a:lvl8pPr>
            <a:lvl9pPr marL="0" indent="0">
              <a:spcBef>
                <a:spcPts val="0"/>
              </a:spcBef>
              <a:buNone/>
              <a:defRPr sz="2400" b="1">
                <a:latin typeface="+mn-lt"/>
              </a:defRPr>
            </a:lvl9pPr>
          </a:lstStyle>
          <a:p>
            <a:pPr lvl="0"/>
            <a:r>
              <a:t>Click to add text</a:t>
            </a:r>
          </a:p>
        </p:txBody>
      </p:sp>
      <p:sp>
        <p:nvSpPr>
          <p:cNvPr id="30" name="Text Placeholder 22">
            <a:extLst>
              <a:ext uri="{FF2B5EF4-FFF2-40B4-BE49-F238E27FC236}">
                <a16:creationId xmlns:a16="http://schemas.microsoft.com/office/drawing/2014/main" id="{171BE578-27D8-4CCE-AB4A-9399D4E7FE0A}"/>
              </a:ext>
            </a:extLst>
          </p:cNvPr>
          <p:cNvSpPr>
            <a:spLocks noGrp="1"/>
          </p:cNvSpPr>
          <p:nvPr>
            <p:ph type="body" sz="quarter" idx="34" hasCustomPrompt="1"/>
          </p:nvPr>
        </p:nvSpPr>
        <p:spPr>
          <a:xfrm>
            <a:off x="8276187" y="3536246"/>
            <a:ext cx="2932811" cy="2358666"/>
          </a:xfrm>
          <a:prstGeom prst="rect">
            <a:avLst/>
          </a:prstGeom>
        </p:spPr>
        <p:txBody>
          <a:bodyPr>
            <a:noAutofit/>
          </a:bodyPr>
          <a:lstStyle>
            <a:lvl1pPr marL="0" indent="0">
              <a:lnSpc>
                <a:spcPct val="130000"/>
              </a:lnSpc>
              <a:spcBef>
                <a:spcPts val="0"/>
              </a:spcBef>
              <a:buNone/>
              <a:defRPr sz="1400"/>
            </a:lvl1pPr>
            <a:lvl2pPr marL="0" indent="0">
              <a:lnSpc>
                <a:spcPct val="130000"/>
              </a:lnSpc>
              <a:spcBef>
                <a:spcPts val="0"/>
              </a:spcBef>
              <a:buNone/>
              <a:defRPr sz="1400"/>
            </a:lvl2pPr>
            <a:lvl3pPr marL="0" indent="0">
              <a:lnSpc>
                <a:spcPct val="130000"/>
              </a:lnSpc>
              <a:spcBef>
                <a:spcPts val="0"/>
              </a:spcBef>
              <a:buNone/>
              <a:defRPr sz="1400"/>
            </a:lvl3pPr>
            <a:lvl4pPr marL="0" indent="0">
              <a:lnSpc>
                <a:spcPct val="130000"/>
              </a:lnSpc>
              <a:spcBef>
                <a:spcPts val="0"/>
              </a:spcBef>
              <a:buNone/>
              <a:defRPr sz="1400"/>
            </a:lvl4pPr>
            <a:lvl5pPr marL="0" indent="0">
              <a:lnSpc>
                <a:spcPct val="130000"/>
              </a:lnSpc>
              <a:spcBef>
                <a:spcPts val="0"/>
              </a:spcBef>
              <a:buNone/>
              <a:defRPr sz="1400"/>
            </a:lvl5pPr>
            <a:lvl6pPr marL="0" indent="0">
              <a:lnSpc>
                <a:spcPct val="130000"/>
              </a:lnSpc>
              <a:spcBef>
                <a:spcPts val="0"/>
              </a:spcBef>
              <a:buNone/>
              <a:defRPr sz="1400"/>
            </a:lvl6pPr>
            <a:lvl7pPr marL="0" indent="0">
              <a:lnSpc>
                <a:spcPct val="130000"/>
              </a:lnSpc>
              <a:spcBef>
                <a:spcPts val="0"/>
              </a:spcBef>
              <a:buNone/>
              <a:defRPr sz="1400"/>
            </a:lvl7pPr>
            <a:lvl8pPr marL="0" indent="0">
              <a:lnSpc>
                <a:spcPct val="130000"/>
              </a:lnSpc>
              <a:spcBef>
                <a:spcPts val="0"/>
              </a:spcBef>
              <a:buNone/>
              <a:defRPr sz="1400"/>
            </a:lvl8pPr>
            <a:lvl9pPr marL="0" indent="0">
              <a:lnSpc>
                <a:spcPct val="130000"/>
              </a:lnSpc>
              <a:spcBef>
                <a:spcPts val="0"/>
              </a:spcBef>
              <a:buNone/>
              <a:defRPr sz="1400"/>
            </a:lvl9pPr>
          </a:lstStyle>
          <a:p>
            <a:pPr lvl="0"/>
            <a:r>
              <a:t>Click to add a paragraph of text. The rest is placeholder copy.</a:t>
            </a:r>
          </a:p>
        </p:txBody>
      </p:sp>
      <p:sp>
        <p:nvSpPr>
          <p:cNvPr id="2" name="Date Placeholder 1">
            <a:extLst>
              <a:ext uri="{FF2B5EF4-FFF2-40B4-BE49-F238E27FC236}">
                <a16:creationId xmlns:a16="http://schemas.microsoft.com/office/drawing/2014/main" id="{441AFEB6-6D5A-8E1C-12FA-7C47033E070F}"/>
              </a:ext>
            </a:extLst>
          </p:cNvPr>
          <p:cNvSpPr>
            <a:spLocks noGrp="1"/>
          </p:cNvSpPr>
          <p:nvPr>
            <p:ph type="dt" sz="half" idx="35"/>
          </p:nvPr>
        </p:nvSpPr>
        <p:spPr/>
        <p:txBody>
          <a:bodyPr/>
          <a:lstStyle>
            <a:lvl1pPr>
              <a:defRPr b="0"/>
            </a:lvl1pPr>
          </a:lstStyle>
          <a:p>
            <a:r>
              <a:rPr lang="en-US"/>
              <a:t>GlobalFoundries © 2022 All Rights Reserved</a:t>
            </a:r>
            <a:endParaRPr/>
          </a:p>
        </p:txBody>
      </p:sp>
      <p:sp>
        <p:nvSpPr>
          <p:cNvPr id="4" name="Footer Placeholder 3">
            <a:extLst>
              <a:ext uri="{FF2B5EF4-FFF2-40B4-BE49-F238E27FC236}">
                <a16:creationId xmlns:a16="http://schemas.microsoft.com/office/drawing/2014/main" id="{D71C3605-063C-66D2-6FB0-F99D06D477F5}"/>
              </a:ext>
            </a:extLst>
          </p:cNvPr>
          <p:cNvSpPr>
            <a:spLocks noGrp="1"/>
          </p:cNvSpPr>
          <p:nvPr>
            <p:ph type="ftr" sz="quarter" idx="36"/>
          </p:nvPr>
        </p:nvSpPr>
        <p:spPr/>
        <p:txBody>
          <a:bodyPr/>
          <a:lstStyle/>
          <a:p>
            <a:endParaRPr/>
          </a:p>
        </p:txBody>
      </p:sp>
      <p:sp>
        <p:nvSpPr>
          <p:cNvPr id="5" name="Slide Number Placeholder 4">
            <a:extLst>
              <a:ext uri="{FF2B5EF4-FFF2-40B4-BE49-F238E27FC236}">
                <a16:creationId xmlns:a16="http://schemas.microsoft.com/office/drawing/2014/main" id="{B87D4C8C-83CC-4763-D3B1-56BE98C86CAA}"/>
              </a:ext>
            </a:extLst>
          </p:cNvPr>
          <p:cNvSpPr>
            <a:spLocks noGrp="1"/>
          </p:cNvSpPr>
          <p:nvPr>
            <p:ph type="sldNum" sz="quarter" idx="37"/>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42671294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mparison_Images">
    <p:spTree>
      <p:nvGrpSpPr>
        <p:cNvPr id="1" name=""/>
        <p:cNvGrpSpPr/>
        <p:nvPr/>
      </p:nvGrpSpPr>
      <p:grpSpPr>
        <a:xfrm>
          <a:off x="0" y="0"/>
          <a:ext cx="0" cy="0"/>
          <a:chOff x="0" y="0"/>
          <a:chExt cx="0" cy="0"/>
        </a:xfrm>
      </p:grpSpPr>
      <p:sp>
        <p:nvSpPr>
          <p:cNvPr id="9" name="Do not remove" hidden="1">
            <a:extLst>
              <a:ext uri="{FF2B5EF4-FFF2-40B4-BE49-F238E27FC236}">
                <a16:creationId xmlns:a16="http://schemas.microsoft.com/office/drawing/2014/main" id="{B0F094F2-D4C9-988D-E410-34D847B4F0AD}"/>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6" name="Rectangle 5">
            <a:extLst>
              <a:ext uri="{FF2B5EF4-FFF2-40B4-BE49-F238E27FC236}">
                <a16:creationId xmlns:a16="http://schemas.microsoft.com/office/drawing/2014/main" id="{545C5E33-9B9E-6F36-26B5-E9ABFE5A8C39}"/>
              </a:ext>
              <a:ext uri="{C183D7F6-B498-43B3-948B-1728B52AA6E4}">
                <adec:decorative xmlns:adec="http://schemas.microsoft.com/office/drawing/2017/decorative" val="1"/>
              </a:ext>
            </a:extLst>
          </p:cNvPr>
          <p:cNvSpPr/>
          <p:nvPr/>
        </p:nvSpPr>
        <p:spPr>
          <a:xfrm>
            <a:off x="0" y="0"/>
            <a:ext cx="6099320" cy="6858000"/>
          </a:xfrm>
          <a:prstGeom prst="rect">
            <a:avLst/>
          </a:prstGeom>
          <a:solidFill>
            <a:srgbClr val="FFDC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0289E53C-3D14-9521-7896-06AFC47679C5}"/>
              </a:ext>
              <a:ext uri="{C183D7F6-B498-43B3-948B-1728B52AA6E4}">
                <adec:decorative xmlns:adec="http://schemas.microsoft.com/office/drawing/2017/decorative" val="1"/>
              </a:ext>
            </a:extLst>
          </p:cNvPr>
          <p:cNvSpPr/>
          <p:nvPr/>
        </p:nvSpPr>
        <p:spPr>
          <a:xfrm>
            <a:off x="5684520" y="2513730"/>
            <a:ext cx="822960" cy="822960"/>
          </a:xfrm>
          <a:prstGeom prst="rect">
            <a:avLst/>
          </a:prstGeom>
          <a:solidFill>
            <a:srgbClr val="FF6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20">
            <a:extLst>
              <a:ext uri="{FF2B5EF4-FFF2-40B4-BE49-F238E27FC236}">
                <a16:creationId xmlns:a16="http://schemas.microsoft.com/office/drawing/2014/main" id="{E4D7FEBC-68AB-B0E1-9936-AE8DCC6B9CA1}"/>
              </a:ext>
              <a:ext uri="{C183D7F6-B498-43B3-948B-1728B52AA6E4}">
                <adec:decorative xmlns:adec="http://schemas.microsoft.com/office/drawing/2017/decorative" val="1"/>
              </a:ext>
            </a:extLst>
          </p:cNvPr>
          <p:cNvSpPr/>
          <p:nvPr/>
        </p:nvSpPr>
        <p:spPr>
          <a:xfrm>
            <a:off x="5680981" y="3522989"/>
            <a:ext cx="822960" cy="822960"/>
          </a:xfrm>
          <a:prstGeom prst="rect">
            <a:avLst/>
          </a:prstGeom>
          <a:solidFill>
            <a:srgbClr val="FF6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Picture Placeholder 17">
            <a:extLst>
              <a:ext uri="{FF2B5EF4-FFF2-40B4-BE49-F238E27FC236}">
                <a16:creationId xmlns:a16="http://schemas.microsoft.com/office/drawing/2014/main" id="{AE63D65E-3132-E4B7-83B9-BE66F0E66EC8}"/>
              </a:ext>
            </a:extLst>
          </p:cNvPr>
          <p:cNvSpPr>
            <a:spLocks noGrp="1"/>
          </p:cNvSpPr>
          <p:nvPr>
            <p:ph type="pic" sz="quarter" idx="28"/>
          </p:nvPr>
        </p:nvSpPr>
        <p:spPr>
          <a:xfrm>
            <a:off x="982819" y="800933"/>
            <a:ext cx="5116501" cy="5250671"/>
          </a:xfrm>
          <a:custGeom>
            <a:avLst/>
            <a:gdLst>
              <a:gd name="connsiteX0" fmla="*/ 0 w 5116501"/>
              <a:gd name="connsiteY0" fmla="*/ 0 h 5250671"/>
              <a:gd name="connsiteX1" fmla="*/ 5116501 w 5116501"/>
              <a:gd name="connsiteY1" fmla="*/ 0 h 5250671"/>
              <a:gd name="connsiteX2" fmla="*/ 5116501 w 5116501"/>
              <a:gd name="connsiteY2" fmla="*/ 1716725 h 5250671"/>
              <a:gd name="connsiteX3" fmla="*/ 4711035 w 5116501"/>
              <a:gd name="connsiteY3" fmla="*/ 1716725 h 5250671"/>
              <a:gd name="connsiteX4" fmla="*/ 4711035 w 5116501"/>
              <a:gd name="connsiteY4" fmla="*/ 2530541 h 5250671"/>
              <a:gd name="connsiteX5" fmla="*/ 5116501 w 5116501"/>
              <a:gd name="connsiteY5" fmla="*/ 2530541 h 5250671"/>
              <a:gd name="connsiteX6" fmla="*/ 5116501 w 5116501"/>
              <a:gd name="connsiteY6" fmla="*/ 2725420 h 5250671"/>
              <a:gd name="connsiteX7" fmla="*/ 4711035 w 5116501"/>
              <a:gd name="connsiteY7" fmla="*/ 2725420 h 5250671"/>
              <a:gd name="connsiteX8" fmla="*/ 4711035 w 5116501"/>
              <a:gd name="connsiteY8" fmla="*/ 3539236 h 5250671"/>
              <a:gd name="connsiteX9" fmla="*/ 5116501 w 5116501"/>
              <a:gd name="connsiteY9" fmla="*/ 3539236 h 5250671"/>
              <a:gd name="connsiteX10" fmla="*/ 5116501 w 5116501"/>
              <a:gd name="connsiteY10" fmla="*/ 5250671 h 5250671"/>
              <a:gd name="connsiteX11" fmla="*/ 0 w 5116501"/>
              <a:gd name="connsiteY11" fmla="*/ 5250671 h 525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6501" h="5250671">
                <a:moveTo>
                  <a:pt x="0" y="0"/>
                </a:moveTo>
                <a:lnTo>
                  <a:pt x="5116501" y="0"/>
                </a:lnTo>
                <a:lnTo>
                  <a:pt x="5116501" y="1716725"/>
                </a:lnTo>
                <a:lnTo>
                  <a:pt x="4711035" y="1716725"/>
                </a:lnTo>
                <a:lnTo>
                  <a:pt x="4711035" y="2530541"/>
                </a:lnTo>
                <a:lnTo>
                  <a:pt x="5116501" y="2530541"/>
                </a:lnTo>
                <a:lnTo>
                  <a:pt x="5116501" y="2725420"/>
                </a:lnTo>
                <a:lnTo>
                  <a:pt x="4711035" y="2725420"/>
                </a:lnTo>
                <a:lnTo>
                  <a:pt x="4711035" y="3539236"/>
                </a:lnTo>
                <a:lnTo>
                  <a:pt x="5116501" y="3539236"/>
                </a:lnTo>
                <a:lnTo>
                  <a:pt x="5116501" y="5250671"/>
                </a:lnTo>
                <a:lnTo>
                  <a:pt x="0" y="5250671"/>
                </a:lnTo>
                <a:close/>
              </a:path>
            </a:pathLst>
          </a:custGeom>
          <a:solidFill>
            <a:schemeClr val="bg1">
              <a:lumMod val="75000"/>
            </a:schemeClr>
          </a:solidFill>
        </p:spPr>
        <p:txBody>
          <a:bodyPr wrap="square" tIns="731520" anchor="ctr" anchorCtr="0">
            <a:noAutofit/>
          </a:bodyPr>
          <a:lstStyle>
            <a:lvl1pPr marL="0" indent="0" algn="ctr">
              <a:buNone/>
              <a:defRPr/>
            </a:lvl1pPr>
          </a:lstStyle>
          <a:p>
            <a:r>
              <a:rPr lang="en-US"/>
              <a:t>Click icon to add picture</a:t>
            </a:r>
            <a:endParaRPr/>
          </a:p>
        </p:txBody>
      </p:sp>
      <p:sp>
        <p:nvSpPr>
          <p:cNvPr id="3" name="Text Placeholder 2">
            <a:extLst>
              <a:ext uri="{FF2B5EF4-FFF2-40B4-BE49-F238E27FC236}">
                <a16:creationId xmlns:a16="http://schemas.microsoft.com/office/drawing/2014/main" id="{9303B157-BF6D-2541-8E02-D31040FDF1F7}"/>
              </a:ext>
            </a:extLst>
          </p:cNvPr>
          <p:cNvSpPr>
            <a:spLocks noGrp="1"/>
          </p:cNvSpPr>
          <p:nvPr>
            <p:ph type="body" sz="quarter" idx="24" hasCustomPrompt="1"/>
          </p:nvPr>
        </p:nvSpPr>
        <p:spPr>
          <a:xfrm>
            <a:off x="1443137" y="2407150"/>
            <a:ext cx="3789634" cy="668818"/>
          </a:xfrm>
          <a:prstGeom prst="rect">
            <a:avLst/>
          </a:prstGeom>
        </p:spPr>
        <p:txBody>
          <a:bodyPr anchor="t" anchorCtr="1">
            <a:noAutofit/>
          </a:bodyPr>
          <a:lstStyle>
            <a:lvl1pPr marL="0" indent="0">
              <a:spcBef>
                <a:spcPts val="0"/>
              </a:spcBef>
              <a:buNone/>
              <a:defRPr sz="4000" b="0" i="0" baseline="0">
                <a:solidFill>
                  <a:schemeClr val="bg1"/>
                </a:solidFill>
                <a:latin typeface="+mj-lt"/>
              </a:defRPr>
            </a:lvl1pPr>
          </a:lstStyle>
          <a:p>
            <a:pPr lvl="0"/>
            <a:r>
              <a:rPr lang="en-US"/>
              <a:t>Action</a:t>
            </a:r>
            <a:endParaRPr/>
          </a:p>
        </p:txBody>
      </p:sp>
      <p:sp>
        <p:nvSpPr>
          <p:cNvPr id="17" name="Picture Placeholder 16">
            <a:extLst>
              <a:ext uri="{FF2B5EF4-FFF2-40B4-BE49-F238E27FC236}">
                <a16:creationId xmlns:a16="http://schemas.microsoft.com/office/drawing/2014/main" id="{FFC3BD6D-7085-3059-75C5-1B6D1B1913B7}"/>
              </a:ext>
            </a:extLst>
          </p:cNvPr>
          <p:cNvSpPr>
            <a:spLocks noGrp="1"/>
          </p:cNvSpPr>
          <p:nvPr>
            <p:ph type="pic" sz="quarter" idx="29"/>
          </p:nvPr>
        </p:nvSpPr>
        <p:spPr>
          <a:xfrm>
            <a:off x="6099540" y="800363"/>
            <a:ext cx="5116501" cy="5251235"/>
          </a:xfrm>
          <a:custGeom>
            <a:avLst/>
            <a:gdLst>
              <a:gd name="connsiteX0" fmla="*/ 0 w 5116501"/>
              <a:gd name="connsiteY0" fmla="*/ 0 h 5251235"/>
              <a:gd name="connsiteX1" fmla="*/ 5116501 w 5116501"/>
              <a:gd name="connsiteY1" fmla="*/ 0 h 5251235"/>
              <a:gd name="connsiteX2" fmla="*/ 5116501 w 5116501"/>
              <a:gd name="connsiteY2" fmla="*/ 5251235 h 5251235"/>
              <a:gd name="connsiteX3" fmla="*/ 0 w 5116501"/>
              <a:gd name="connsiteY3" fmla="*/ 5251235 h 5251235"/>
              <a:gd name="connsiteX4" fmla="*/ 0 w 5116501"/>
              <a:gd name="connsiteY4" fmla="*/ 3539806 h 5251235"/>
              <a:gd name="connsiteX5" fmla="*/ 398606 w 5116501"/>
              <a:gd name="connsiteY5" fmla="*/ 3539806 h 5251235"/>
              <a:gd name="connsiteX6" fmla="*/ 398606 w 5116501"/>
              <a:gd name="connsiteY6" fmla="*/ 2725990 h 5251235"/>
              <a:gd name="connsiteX7" fmla="*/ 0 w 5116501"/>
              <a:gd name="connsiteY7" fmla="*/ 2725990 h 5251235"/>
              <a:gd name="connsiteX8" fmla="*/ 0 w 5116501"/>
              <a:gd name="connsiteY8" fmla="*/ 2531111 h 5251235"/>
              <a:gd name="connsiteX9" fmla="*/ 398606 w 5116501"/>
              <a:gd name="connsiteY9" fmla="*/ 2531111 h 5251235"/>
              <a:gd name="connsiteX10" fmla="*/ 398606 w 5116501"/>
              <a:gd name="connsiteY10" fmla="*/ 1717295 h 5251235"/>
              <a:gd name="connsiteX11" fmla="*/ 0 w 5116501"/>
              <a:gd name="connsiteY11" fmla="*/ 1717295 h 5251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6501" h="5251235">
                <a:moveTo>
                  <a:pt x="0" y="0"/>
                </a:moveTo>
                <a:lnTo>
                  <a:pt x="5116501" y="0"/>
                </a:lnTo>
                <a:lnTo>
                  <a:pt x="5116501" y="5251235"/>
                </a:lnTo>
                <a:lnTo>
                  <a:pt x="0" y="5251235"/>
                </a:lnTo>
                <a:lnTo>
                  <a:pt x="0" y="3539806"/>
                </a:lnTo>
                <a:lnTo>
                  <a:pt x="398606" y="3539806"/>
                </a:lnTo>
                <a:lnTo>
                  <a:pt x="398606" y="2725990"/>
                </a:lnTo>
                <a:lnTo>
                  <a:pt x="0" y="2725990"/>
                </a:lnTo>
                <a:lnTo>
                  <a:pt x="0" y="2531111"/>
                </a:lnTo>
                <a:lnTo>
                  <a:pt x="398606" y="2531111"/>
                </a:lnTo>
                <a:lnTo>
                  <a:pt x="398606" y="1717295"/>
                </a:lnTo>
                <a:lnTo>
                  <a:pt x="0" y="1717295"/>
                </a:lnTo>
                <a:close/>
              </a:path>
            </a:pathLst>
          </a:custGeom>
          <a:solidFill>
            <a:schemeClr val="bg1">
              <a:lumMod val="75000"/>
            </a:schemeClr>
          </a:solidFill>
        </p:spPr>
        <p:txBody>
          <a:bodyPr wrap="square" tIns="731520" anchor="ctr" anchorCtr="0">
            <a:noAutofit/>
          </a:bodyPr>
          <a:lstStyle>
            <a:lvl1pPr marL="0" indent="0" algn="ctr">
              <a:buNone/>
              <a:defRPr/>
            </a:lvl1pPr>
          </a:lstStyle>
          <a:p>
            <a:r>
              <a:rPr lang="en-US"/>
              <a:t>Click icon to add picture</a:t>
            </a:r>
            <a:endParaRPr/>
          </a:p>
        </p:txBody>
      </p:sp>
      <p:sp>
        <p:nvSpPr>
          <p:cNvPr id="22" name="Text Placeholder 2">
            <a:extLst>
              <a:ext uri="{FF2B5EF4-FFF2-40B4-BE49-F238E27FC236}">
                <a16:creationId xmlns:a16="http://schemas.microsoft.com/office/drawing/2014/main" id="{6FA3E2B8-7A48-3144-A79F-311482EE80CF}"/>
              </a:ext>
            </a:extLst>
          </p:cNvPr>
          <p:cNvSpPr>
            <a:spLocks noGrp="1"/>
          </p:cNvSpPr>
          <p:nvPr>
            <p:ph type="body" sz="quarter" idx="25" hasCustomPrompt="1"/>
          </p:nvPr>
        </p:nvSpPr>
        <p:spPr>
          <a:xfrm>
            <a:off x="6963247" y="2407150"/>
            <a:ext cx="3785616" cy="668818"/>
          </a:xfrm>
          <a:prstGeom prst="rect">
            <a:avLst/>
          </a:prstGeom>
        </p:spPr>
        <p:txBody>
          <a:bodyPr anchor="t" anchorCtr="1">
            <a:noAutofit/>
          </a:bodyPr>
          <a:lstStyle>
            <a:lvl1pPr marL="0" indent="0" algn="ctr">
              <a:spcBef>
                <a:spcPts val="0"/>
              </a:spcBef>
              <a:buNone/>
              <a:defRPr sz="4000" b="0" i="0" baseline="0">
                <a:solidFill>
                  <a:schemeClr val="bg1"/>
                </a:solidFill>
                <a:latin typeface="+mj-lt"/>
              </a:defRPr>
            </a:lvl1pPr>
          </a:lstStyle>
          <a:p>
            <a:pPr lvl="0"/>
            <a:r>
              <a:rPr lang="en-US"/>
              <a:t>Impact</a:t>
            </a:r>
            <a:endParaRPr/>
          </a:p>
        </p:txBody>
      </p:sp>
      <p:sp>
        <p:nvSpPr>
          <p:cNvPr id="2" name="Date Placeholder 1">
            <a:extLst>
              <a:ext uri="{FF2B5EF4-FFF2-40B4-BE49-F238E27FC236}">
                <a16:creationId xmlns:a16="http://schemas.microsoft.com/office/drawing/2014/main" id="{624C6E81-20C3-65A0-8260-23505B59F31A}"/>
              </a:ext>
            </a:extLst>
          </p:cNvPr>
          <p:cNvSpPr>
            <a:spLocks noGrp="1"/>
          </p:cNvSpPr>
          <p:nvPr>
            <p:ph type="dt" sz="half" idx="30"/>
          </p:nvPr>
        </p:nvSpPr>
        <p:spPr/>
        <p:txBody>
          <a:bodyPr/>
          <a:lstStyle>
            <a:lvl1pPr>
              <a:defRPr b="0"/>
            </a:lvl1pPr>
          </a:lstStyle>
          <a:p>
            <a:r>
              <a:rPr lang="en-US"/>
              <a:t>GlobalFoundries © 2022 All Rights Reserved</a:t>
            </a:r>
            <a:endParaRPr/>
          </a:p>
        </p:txBody>
      </p:sp>
      <p:sp>
        <p:nvSpPr>
          <p:cNvPr id="4" name="Footer Placeholder 3">
            <a:extLst>
              <a:ext uri="{FF2B5EF4-FFF2-40B4-BE49-F238E27FC236}">
                <a16:creationId xmlns:a16="http://schemas.microsoft.com/office/drawing/2014/main" id="{AFFC326C-2569-0886-623A-08E201553E39}"/>
              </a:ext>
            </a:extLst>
          </p:cNvPr>
          <p:cNvSpPr>
            <a:spLocks noGrp="1"/>
          </p:cNvSpPr>
          <p:nvPr>
            <p:ph type="ftr" sz="quarter" idx="31"/>
          </p:nvPr>
        </p:nvSpPr>
        <p:spPr/>
        <p:txBody>
          <a:bodyPr/>
          <a:lstStyle/>
          <a:p>
            <a:endParaRPr/>
          </a:p>
        </p:txBody>
      </p:sp>
      <p:sp>
        <p:nvSpPr>
          <p:cNvPr id="5" name="Slide Number Placeholder 4">
            <a:extLst>
              <a:ext uri="{FF2B5EF4-FFF2-40B4-BE49-F238E27FC236}">
                <a16:creationId xmlns:a16="http://schemas.microsoft.com/office/drawing/2014/main" id="{1258BEB5-5732-D6D6-C1CC-7D18ED7667D4}"/>
              </a:ext>
            </a:extLst>
          </p:cNvPr>
          <p:cNvSpPr>
            <a:spLocks noGrp="1"/>
          </p:cNvSpPr>
          <p:nvPr>
            <p:ph type="sldNum" sz="quarter" idx="32"/>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63513047"/>
      </p:ext>
    </p:extLst>
  </p:cSld>
  <p:clrMapOvr>
    <a:masterClrMapping/>
  </p:clrMapOvr>
  <p:extLst>
    <p:ext uri="{DCECCB84-F9BA-43D5-87BE-67443E8EF086}">
      <p15:sldGuideLst xmlns:p15="http://schemas.microsoft.com/office/powerpoint/2012/main">
        <p15:guide id="3" pos="3840">
          <p15:clr>
            <a:srgbClr val="FBAE40"/>
          </p15:clr>
        </p15:guide>
        <p15:guide id="4" orient="horz" pos="158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Full frame picture">
    <p:bg>
      <p:bgPr>
        <a:solidFill>
          <a:srgbClr val="F1F1F1"/>
        </a:solidFill>
        <a:effectLst/>
      </p:bgPr>
    </p:bg>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40DF0468-62B1-F473-6B99-998C67A55A9F}"/>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10" name="Picture Placeholder 9">
            <a:extLst>
              <a:ext uri="{FF2B5EF4-FFF2-40B4-BE49-F238E27FC236}">
                <a16:creationId xmlns:a16="http://schemas.microsoft.com/office/drawing/2014/main" id="{AB06D7CA-A9F6-7E63-F52C-5DC90E63D5F4}"/>
              </a:ext>
            </a:extLst>
          </p:cNvPr>
          <p:cNvSpPr>
            <a:spLocks noGrp="1"/>
          </p:cNvSpPr>
          <p:nvPr>
            <p:ph type="pic" sz="quarter" idx="10"/>
          </p:nvPr>
        </p:nvSpPr>
        <p:spPr>
          <a:xfrm>
            <a:off x="793" y="0"/>
            <a:ext cx="12190413" cy="6858000"/>
          </a:xfrm>
          <a:custGeom>
            <a:avLst/>
            <a:gdLst>
              <a:gd name="connsiteX0" fmla="*/ 0 w 12190413"/>
              <a:gd name="connsiteY0" fmla="*/ 0 h 6858000"/>
              <a:gd name="connsiteX1" fmla="*/ 12190413 w 12190413"/>
              <a:gd name="connsiteY1" fmla="*/ 0 h 6858000"/>
              <a:gd name="connsiteX2" fmla="*/ 12190413 w 12190413"/>
              <a:gd name="connsiteY2" fmla="*/ 1683012 h 6858000"/>
              <a:gd name="connsiteX3" fmla="*/ 11873507 w 12190413"/>
              <a:gd name="connsiteY3" fmla="*/ 1683012 h 6858000"/>
              <a:gd name="connsiteX4" fmla="*/ 11873507 w 12190413"/>
              <a:gd name="connsiteY4" fmla="*/ 3672035 h 6858000"/>
              <a:gd name="connsiteX5" fmla="*/ 12190413 w 12190413"/>
              <a:gd name="connsiteY5" fmla="*/ 3672035 h 6858000"/>
              <a:gd name="connsiteX6" fmla="*/ 12190413 w 12190413"/>
              <a:gd name="connsiteY6" fmla="*/ 4148426 h 6858000"/>
              <a:gd name="connsiteX7" fmla="*/ 11875048 w 12190413"/>
              <a:gd name="connsiteY7" fmla="*/ 4148426 h 6858000"/>
              <a:gd name="connsiteX8" fmla="*/ 11875048 w 12190413"/>
              <a:gd name="connsiteY8" fmla="*/ 6127703 h 6858000"/>
              <a:gd name="connsiteX9" fmla="*/ 12190413 w 12190413"/>
              <a:gd name="connsiteY9" fmla="*/ 6127703 h 6858000"/>
              <a:gd name="connsiteX10" fmla="*/ 12190413 w 12190413"/>
              <a:gd name="connsiteY10" fmla="*/ 6858000 h 6858000"/>
              <a:gd name="connsiteX11" fmla="*/ 0 w 12190413"/>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0413" h="6858000">
                <a:moveTo>
                  <a:pt x="0" y="0"/>
                </a:moveTo>
                <a:lnTo>
                  <a:pt x="12190413" y="0"/>
                </a:lnTo>
                <a:lnTo>
                  <a:pt x="12190413" y="1683012"/>
                </a:lnTo>
                <a:lnTo>
                  <a:pt x="11873507" y="1683012"/>
                </a:lnTo>
                <a:lnTo>
                  <a:pt x="11873507" y="3672035"/>
                </a:lnTo>
                <a:lnTo>
                  <a:pt x="12190413" y="3672035"/>
                </a:lnTo>
                <a:lnTo>
                  <a:pt x="12190413" y="4148426"/>
                </a:lnTo>
                <a:lnTo>
                  <a:pt x="11875048" y="4148426"/>
                </a:lnTo>
                <a:lnTo>
                  <a:pt x="11875048" y="6127703"/>
                </a:lnTo>
                <a:lnTo>
                  <a:pt x="12190413" y="6127703"/>
                </a:lnTo>
                <a:lnTo>
                  <a:pt x="12190413" y="6858000"/>
                </a:lnTo>
                <a:lnTo>
                  <a:pt x="0" y="6858000"/>
                </a:lnTo>
                <a:close/>
              </a:path>
            </a:pathLst>
          </a:custGeom>
          <a:solidFill>
            <a:schemeClr val="bg1">
              <a:lumMod val="85000"/>
            </a:schemeClr>
          </a:solidFill>
        </p:spPr>
        <p:txBody>
          <a:bodyPr wrap="square" bIns="1188720" anchor="ctr">
            <a:noAutofit/>
          </a:bodyPr>
          <a:lstStyle>
            <a:lvl1pPr marL="0" indent="0" algn="ctr">
              <a:buNone/>
              <a:defRPr/>
            </a:lvl1pPr>
          </a:lstStyle>
          <a:p>
            <a:r>
              <a:rPr lang="en-US"/>
              <a:t>Click icon to add picture</a:t>
            </a:r>
            <a:endParaRPr/>
          </a:p>
        </p:txBody>
      </p:sp>
      <p:sp>
        <p:nvSpPr>
          <p:cNvPr id="4" name="Date Placeholder 3">
            <a:extLst>
              <a:ext uri="{FF2B5EF4-FFF2-40B4-BE49-F238E27FC236}">
                <a16:creationId xmlns:a16="http://schemas.microsoft.com/office/drawing/2014/main" id="{F537DBF8-A756-CEDF-C0FF-B70DE41A4D61}"/>
              </a:ext>
            </a:extLst>
          </p:cNvPr>
          <p:cNvSpPr>
            <a:spLocks noGrp="1"/>
          </p:cNvSpPr>
          <p:nvPr>
            <p:ph type="dt" sz="half" idx="11"/>
          </p:nvPr>
        </p:nvSpPr>
        <p:spPr/>
        <p:txBody>
          <a:bodyPr/>
          <a:lstStyle>
            <a:lvl1pPr>
              <a:defRPr b="0"/>
            </a:lvl1pPr>
          </a:lstStyle>
          <a:p>
            <a:r>
              <a:rPr lang="en-US"/>
              <a:t>GlobalFoundries © 2022 All Rights Reserved</a:t>
            </a:r>
            <a:endParaRPr/>
          </a:p>
        </p:txBody>
      </p:sp>
      <p:sp>
        <p:nvSpPr>
          <p:cNvPr id="5" name="Footer Placeholder 4">
            <a:extLst>
              <a:ext uri="{FF2B5EF4-FFF2-40B4-BE49-F238E27FC236}">
                <a16:creationId xmlns:a16="http://schemas.microsoft.com/office/drawing/2014/main" id="{B93110A2-73F5-E342-7790-5CD99AEC77CC}"/>
              </a:ext>
            </a:extLst>
          </p:cNvPr>
          <p:cNvSpPr>
            <a:spLocks noGrp="1"/>
          </p:cNvSpPr>
          <p:nvPr>
            <p:ph type="ftr" sz="quarter" idx="12"/>
          </p:nvPr>
        </p:nvSpPr>
        <p:spPr/>
        <p:txBody>
          <a:bodyPr/>
          <a:lstStyle/>
          <a:p>
            <a:endParaRPr/>
          </a:p>
        </p:txBody>
      </p:sp>
      <p:sp>
        <p:nvSpPr>
          <p:cNvPr id="7" name="Slide Number Placeholder 6">
            <a:extLst>
              <a:ext uri="{FF2B5EF4-FFF2-40B4-BE49-F238E27FC236}">
                <a16:creationId xmlns:a16="http://schemas.microsoft.com/office/drawing/2014/main" id="{8AD8533B-F132-210B-11B0-6935DD8C5C47}"/>
              </a:ext>
            </a:extLst>
          </p:cNvPr>
          <p:cNvSpPr>
            <a:spLocks noGrp="1"/>
          </p:cNvSpPr>
          <p:nvPr>
            <p:ph type="sldNum" sz="quarter" idx="13"/>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617284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orizontal Picture with Conten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F6FFDB7B-DD10-B1A9-DA92-EA8B1CFA9C01}"/>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10" name="graphic">
            <a:extLst>
              <a:ext uri="{FF2B5EF4-FFF2-40B4-BE49-F238E27FC236}">
                <a16:creationId xmlns:a16="http://schemas.microsoft.com/office/drawing/2014/main" id="{033266E6-0C49-D3F4-54E9-FE0F2F391477}"/>
              </a:ext>
              <a:ext uri="{C183D7F6-B498-43B3-948B-1728B52AA6E4}">
                <adec:decorative xmlns:adec="http://schemas.microsoft.com/office/drawing/2017/decorative" val="1"/>
              </a:ext>
            </a:extLst>
          </p:cNvPr>
          <p:cNvSpPr/>
          <p:nvPr/>
        </p:nvSpPr>
        <p:spPr>
          <a:xfrm>
            <a:off x="4184670" y="165"/>
            <a:ext cx="8007595" cy="6857230"/>
          </a:xfrm>
          <a:custGeom>
            <a:avLst/>
            <a:gdLst/>
            <a:ahLst/>
            <a:cxnLst/>
            <a:rect l="l" t="t" r="r" b="b"/>
            <a:pathLst>
              <a:path w="13204190" h="11308080">
                <a:moveTo>
                  <a:pt x="13203744" y="0"/>
                </a:moveTo>
                <a:lnTo>
                  <a:pt x="0" y="0"/>
                </a:lnTo>
                <a:lnTo>
                  <a:pt x="0" y="11308032"/>
                </a:lnTo>
                <a:lnTo>
                  <a:pt x="13203744" y="11308032"/>
                </a:lnTo>
                <a:lnTo>
                  <a:pt x="13203744" y="0"/>
                </a:lnTo>
                <a:close/>
              </a:path>
            </a:pathLst>
          </a:custGeom>
          <a:solidFill>
            <a:srgbClr val="F1F1F1"/>
          </a:solidFill>
        </p:spPr>
        <p:txBody>
          <a:bodyPr wrap="square" lIns="0" tIns="0" rIns="0" bIns="0" rtlCol="0"/>
          <a:lstStyle/>
          <a:p>
            <a:endParaRPr sz="1100">
              <a:latin typeface="Arial" panose="020B0604020202020204" pitchFamily="34" charset="0"/>
            </a:endParaRPr>
          </a:p>
        </p:txBody>
      </p:sp>
      <p:sp>
        <p:nvSpPr>
          <p:cNvPr id="8" name="Picture Placeholder 2">
            <a:extLst>
              <a:ext uri="{FF2B5EF4-FFF2-40B4-BE49-F238E27FC236}">
                <a16:creationId xmlns:a16="http://schemas.microsoft.com/office/drawing/2014/main" id="{AF1F033F-C57C-4849-B5B8-5CB13AA8D767}"/>
              </a:ext>
            </a:extLst>
          </p:cNvPr>
          <p:cNvSpPr>
            <a:spLocks noGrp="1"/>
          </p:cNvSpPr>
          <p:nvPr>
            <p:ph type="pic" sz="quarter" idx="28"/>
          </p:nvPr>
        </p:nvSpPr>
        <p:spPr>
          <a:xfrm>
            <a:off x="0" y="1741040"/>
            <a:ext cx="5422090" cy="3296520"/>
          </a:xfrm>
          <a:prstGeom prst="rect">
            <a:avLst/>
          </a:prstGeom>
          <a:solidFill>
            <a:schemeClr val="bg1">
              <a:lumMod val="85000"/>
            </a:schemeClr>
          </a:solidFill>
        </p:spPr>
        <p:txBody>
          <a:bodyPr bIns="822960" anchor="ctr" anchorCtr="0"/>
          <a:lstStyle>
            <a:lvl1pPr marL="0" indent="0" algn="ctr">
              <a:buNone/>
              <a:defRPr/>
            </a:lvl1pPr>
          </a:lstStyle>
          <a:p>
            <a:r>
              <a:rPr lang="en-US"/>
              <a:t>Click icon to add picture</a:t>
            </a:r>
            <a:endParaRPr/>
          </a:p>
        </p:txBody>
      </p:sp>
      <p:sp>
        <p:nvSpPr>
          <p:cNvPr id="6" name="Title 5">
            <a:extLst>
              <a:ext uri="{FF2B5EF4-FFF2-40B4-BE49-F238E27FC236}">
                <a16:creationId xmlns:a16="http://schemas.microsoft.com/office/drawing/2014/main" id="{F960F2A7-E57D-43EC-9F27-3AEF7D9A0726}"/>
              </a:ext>
            </a:extLst>
          </p:cNvPr>
          <p:cNvSpPr>
            <a:spLocks noGrp="1"/>
          </p:cNvSpPr>
          <p:nvPr>
            <p:ph type="title"/>
          </p:nvPr>
        </p:nvSpPr>
        <p:spPr>
          <a:xfrm>
            <a:off x="6097169" y="441961"/>
            <a:ext cx="5477771" cy="1424896"/>
          </a:xfrm>
        </p:spPr>
        <p:txBody>
          <a:bodyPr anchor="b"/>
          <a:lstStyle>
            <a:lvl1pPr>
              <a:defRPr>
                <a:solidFill>
                  <a:schemeClr val="tx1"/>
                </a:solidFill>
              </a:defRPr>
            </a:lvl1pPr>
          </a:lstStyle>
          <a:p>
            <a:r>
              <a:rPr lang="en-US"/>
              <a:t>Click to edit Master title style</a:t>
            </a:r>
            <a:endParaRPr/>
          </a:p>
        </p:txBody>
      </p:sp>
      <p:sp>
        <p:nvSpPr>
          <p:cNvPr id="24" name="Text Placeholder 20">
            <a:extLst>
              <a:ext uri="{FF2B5EF4-FFF2-40B4-BE49-F238E27FC236}">
                <a16:creationId xmlns:a16="http://schemas.microsoft.com/office/drawing/2014/main" id="{2D5A24CB-5483-AF42-9AFD-02316CAFC413}"/>
              </a:ext>
            </a:extLst>
          </p:cNvPr>
          <p:cNvSpPr>
            <a:spLocks noGrp="1"/>
          </p:cNvSpPr>
          <p:nvPr>
            <p:ph type="body" sz="quarter" idx="30" hasCustomPrompt="1"/>
          </p:nvPr>
        </p:nvSpPr>
        <p:spPr>
          <a:xfrm>
            <a:off x="6097168" y="1924593"/>
            <a:ext cx="5477772" cy="391236"/>
          </a:xfrm>
          <a:prstGeom prst="rect">
            <a:avLst/>
          </a:prstGeom>
        </p:spPr>
        <p:txBody>
          <a:bodyPr anchor="t" anchorCtr="0">
            <a:noAutofit/>
          </a:bodyPr>
          <a:lstStyle>
            <a:lvl1pPr marL="0" indent="0">
              <a:spcBef>
                <a:spcPts val="0"/>
              </a:spcBef>
              <a:buNone/>
              <a:defRPr sz="2400" baseline="0">
                <a:latin typeface="+mn-lt"/>
              </a:defRPr>
            </a:lvl1pPr>
            <a:lvl2pPr marL="0" indent="0">
              <a:spcBef>
                <a:spcPts val="0"/>
              </a:spcBef>
              <a:buNone/>
              <a:defRPr sz="2400">
                <a:latin typeface="+mn-lt"/>
              </a:defRPr>
            </a:lvl2pPr>
            <a:lvl3pPr marL="0" indent="0">
              <a:spcBef>
                <a:spcPts val="0"/>
              </a:spcBef>
              <a:buNone/>
              <a:defRPr sz="2400">
                <a:latin typeface="+mn-lt"/>
              </a:defRPr>
            </a:lvl3pPr>
            <a:lvl4pPr marL="0" indent="0">
              <a:spcBef>
                <a:spcPts val="0"/>
              </a:spcBef>
              <a:buNone/>
              <a:defRPr sz="2400">
                <a:latin typeface="+mn-lt"/>
              </a:defRPr>
            </a:lvl4pPr>
            <a:lvl5pPr marL="0" indent="0">
              <a:spcBef>
                <a:spcPts val="0"/>
              </a:spcBef>
              <a:buNone/>
              <a:defRPr sz="2400">
                <a:latin typeface="+mn-lt"/>
              </a:defRPr>
            </a:lvl5pPr>
            <a:lvl6pPr marL="0" indent="0">
              <a:spcBef>
                <a:spcPts val="0"/>
              </a:spcBef>
              <a:buNone/>
              <a:defRPr sz="2400">
                <a:latin typeface="+mn-lt"/>
              </a:defRPr>
            </a:lvl6pPr>
            <a:lvl7pPr marL="0" indent="0">
              <a:spcBef>
                <a:spcPts val="0"/>
              </a:spcBef>
              <a:buNone/>
              <a:defRPr sz="2400">
                <a:latin typeface="+mn-lt"/>
              </a:defRPr>
            </a:lvl7pPr>
            <a:lvl8pPr marL="0" indent="0">
              <a:spcBef>
                <a:spcPts val="0"/>
              </a:spcBef>
              <a:buNone/>
              <a:defRPr sz="2400">
                <a:latin typeface="+mn-lt"/>
              </a:defRPr>
            </a:lvl8pPr>
            <a:lvl9pPr marL="0" indent="0">
              <a:spcBef>
                <a:spcPts val="0"/>
              </a:spcBef>
              <a:buNone/>
              <a:defRPr sz="2400"/>
            </a:lvl9pPr>
          </a:lstStyle>
          <a:p>
            <a:pPr lvl="0"/>
            <a:r>
              <a:t>Click to add text</a:t>
            </a:r>
          </a:p>
        </p:txBody>
      </p:sp>
      <p:sp>
        <p:nvSpPr>
          <p:cNvPr id="22" name="Text Placeholder 22">
            <a:extLst>
              <a:ext uri="{FF2B5EF4-FFF2-40B4-BE49-F238E27FC236}">
                <a16:creationId xmlns:a16="http://schemas.microsoft.com/office/drawing/2014/main" id="{C8267EE6-CC9D-8D49-A303-32F7DABF0B00}"/>
              </a:ext>
            </a:extLst>
          </p:cNvPr>
          <p:cNvSpPr>
            <a:spLocks noGrp="1"/>
          </p:cNvSpPr>
          <p:nvPr>
            <p:ph type="body" sz="quarter" idx="29" hasCustomPrompt="1"/>
          </p:nvPr>
        </p:nvSpPr>
        <p:spPr>
          <a:xfrm>
            <a:off x="6097168" y="2480246"/>
            <a:ext cx="5477772" cy="3799800"/>
          </a:xfrm>
          <a:prstGeom prst="rect">
            <a:avLst/>
          </a:prstGeom>
        </p:spPr>
        <p:txBody>
          <a:bodyPr>
            <a:noAutofit/>
          </a:bodyPr>
          <a:lstStyle>
            <a:lvl1pPr marL="0" indent="0">
              <a:lnSpc>
                <a:spcPct val="130000"/>
              </a:lnSpc>
              <a:spcBef>
                <a:spcPts val="0"/>
              </a:spcBef>
              <a:buNone/>
              <a:defRPr sz="1400"/>
            </a:lvl1pPr>
            <a:lvl2pPr marL="0" indent="0">
              <a:lnSpc>
                <a:spcPct val="130000"/>
              </a:lnSpc>
              <a:spcBef>
                <a:spcPts val="0"/>
              </a:spcBef>
              <a:buNone/>
              <a:defRPr sz="1400"/>
            </a:lvl2pPr>
            <a:lvl3pPr marL="0" indent="0">
              <a:lnSpc>
                <a:spcPct val="130000"/>
              </a:lnSpc>
              <a:spcBef>
                <a:spcPts val="0"/>
              </a:spcBef>
              <a:buNone/>
              <a:defRPr sz="1400"/>
            </a:lvl3pPr>
            <a:lvl4pPr marL="0" indent="0">
              <a:lnSpc>
                <a:spcPct val="130000"/>
              </a:lnSpc>
              <a:spcBef>
                <a:spcPts val="0"/>
              </a:spcBef>
              <a:buNone/>
              <a:defRPr sz="1400"/>
            </a:lvl4pPr>
            <a:lvl5pPr marL="0" indent="0">
              <a:lnSpc>
                <a:spcPct val="130000"/>
              </a:lnSpc>
              <a:spcBef>
                <a:spcPts val="0"/>
              </a:spcBef>
              <a:buNone/>
              <a:defRPr sz="1400"/>
            </a:lvl5pPr>
            <a:lvl6pPr marL="0" indent="0">
              <a:lnSpc>
                <a:spcPct val="130000"/>
              </a:lnSpc>
              <a:spcBef>
                <a:spcPts val="0"/>
              </a:spcBef>
              <a:buNone/>
              <a:defRPr sz="1400"/>
            </a:lvl6pPr>
            <a:lvl7pPr marL="0" indent="0">
              <a:lnSpc>
                <a:spcPct val="130000"/>
              </a:lnSpc>
              <a:spcBef>
                <a:spcPts val="0"/>
              </a:spcBef>
              <a:buNone/>
              <a:defRPr sz="1400"/>
            </a:lvl7pPr>
            <a:lvl8pPr marL="0" indent="0">
              <a:lnSpc>
                <a:spcPct val="130000"/>
              </a:lnSpc>
              <a:spcBef>
                <a:spcPts val="0"/>
              </a:spcBef>
              <a:buNone/>
              <a:defRPr sz="1400"/>
            </a:lvl8pPr>
            <a:lvl9pPr marL="0" indent="0">
              <a:lnSpc>
                <a:spcPct val="130000"/>
              </a:lnSpc>
              <a:spcBef>
                <a:spcPts val="0"/>
              </a:spcBef>
              <a:buNone/>
              <a:defRPr sz="1400"/>
            </a:lvl9pPr>
          </a:lstStyle>
          <a:p>
            <a:pPr lvl="0"/>
            <a:r>
              <a:t>Click to add text</a:t>
            </a:r>
          </a:p>
        </p:txBody>
      </p:sp>
      <p:sp>
        <p:nvSpPr>
          <p:cNvPr id="2" name="Date Placeholder 1">
            <a:extLst>
              <a:ext uri="{FF2B5EF4-FFF2-40B4-BE49-F238E27FC236}">
                <a16:creationId xmlns:a16="http://schemas.microsoft.com/office/drawing/2014/main" id="{4880BA3B-A498-4861-82C0-3720F6049DB0}"/>
              </a:ext>
            </a:extLst>
          </p:cNvPr>
          <p:cNvSpPr>
            <a:spLocks noGrp="1"/>
          </p:cNvSpPr>
          <p:nvPr>
            <p:ph type="dt" sz="half" idx="31"/>
          </p:nvPr>
        </p:nvSpPr>
        <p:spPr/>
        <p:txBody>
          <a:bodyPr/>
          <a:lstStyle>
            <a:lvl1pPr>
              <a:defRPr b="0"/>
            </a:lvl1pPr>
          </a:lstStyle>
          <a:p>
            <a:r>
              <a:rPr lang="en-US"/>
              <a:t>GlobalFoundries © 2022 All Rights Reserved</a:t>
            </a:r>
            <a:endParaRPr/>
          </a:p>
        </p:txBody>
      </p:sp>
      <p:sp>
        <p:nvSpPr>
          <p:cNvPr id="3" name="Footer Placeholder 2">
            <a:extLst>
              <a:ext uri="{FF2B5EF4-FFF2-40B4-BE49-F238E27FC236}">
                <a16:creationId xmlns:a16="http://schemas.microsoft.com/office/drawing/2014/main" id="{B7AC4112-7C73-4B3E-34D0-7E3F821F551C}"/>
              </a:ext>
            </a:extLst>
          </p:cNvPr>
          <p:cNvSpPr>
            <a:spLocks noGrp="1"/>
          </p:cNvSpPr>
          <p:nvPr>
            <p:ph type="ftr" sz="quarter" idx="32"/>
          </p:nvPr>
        </p:nvSpPr>
        <p:spPr/>
        <p:txBody>
          <a:bodyPr/>
          <a:lstStyle/>
          <a:p>
            <a:endParaRPr/>
          </a:p>
        </p:txBody>
      </p:sp>
      <p:sp>
        <p:nvSpPr>
          <p:cNvPr id="5" name="Slide Number Placeholder 4">
            <a:extLst>
              <a:ext uri="{FF2B5EF4-FFF2-40B4-BE49-F238E27FC236}">
                <a16:creationId xmlns:a16="http://schemas.microsoft.com/office/drawing/2014/main" id="{F42311F8-A44F-6141-133A-D95DA0F91037}"/>
              </a:ext>
            </a:extLst>
          </p:cNvPr>
          <p:cNvSpPr>
            <a:spLocks noGrp="1"/>
          </p:cNvSpPr>
          <p:nvPr>
            <p:ph type="sldNum" sz="quarter" idx="33"/>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3604890026"/>
      </p:ext>
    </p:extLst>
  </p:cSld>
  <p:clrMapOvr>
    <a:masterClrMapping/>
  </p:clrMapOvr>
  <p:extLst>
    <p:ext uri="{DCECCB84-F9BA-43D5-87BE-67443E8EF086}">
      <p15:sldGuideLst xmlns:p15="http://schemas.microsoft.com/office/powerpoint/2012/main">
        <p15:guide id="1" orient="horz" pos="3193">
          <p15:clr>
            <a:srgbClr val="FBAE40"/>
          </p15:clr>
        </p15:guide>
        <p15:guide id="2" pos="3840">
          <p15:clr>
            <a:srgbClr val="FBAE40"/>
          </p15:clr>
        </p15:guide>
        <p15:guide id="3" orient="horz" pos="110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Vertical Picture with Content_bullets">
    <p:bg>
      <p:bgRef idx="1001">
        <a:schemeClr val="bg1"/>
      </p:bgRef>
    </p:bg>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4E07598F-3F51-9EF7-E4E4-16992BD51DE4}"/>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7" name="Picture Placeholder 2">
            <a:extLst>
              <a:ext uri="{FF2B5EF4-FFF2-40B4-BE49-F238E27FC236}">
                <a16:creationId xmlns:a16="http://schemas.microsoft.com/office/drawing/2014/main" id="{7DD3E5BF-834E-46CC-8CBF-1C74646551FD}"/>
              </a:ext>
            </a:extLst>
          </p:cNvPr>
          <p:cNvSpPr>
            <a:spLocks noGrp="1"/>
          </p:cNvSpPr>
          <p:nvPr>
            <p:ph type="pic" sz="quarter" idx="28"/>
          </p:nvPr>
        </p:nvSpPr>
        <p:spPr>
          <a:xfrm>
            <a:off x="0" y="-1"/>
            <a:ext cx="4103212" cy="6858001"/>
          </a:xfrm>
          <a:prstGeom prst="rect">
            <a:avLst/>
          </a:prstGeom>
          <a:solidFill>
            <a:schemeClr val="bg1">
              <a:lumMod val="85000"/>
            </a:schemeClr>
          </a:solidFill>
        </p:spPr>
        <p:txBody>
          <a:bodyPr bIns="822960" anchor="ctr" anchorCtr="0"/>
          <a:lstStyle>
            <a:lvl1pPr marL="0" indent="0" algn="ctr">
              <a:buNone/>
              <a:defRPr sz="1800">
                <a:solidFill>
                  <a:schemeClr val="tx1"/>
                </a:solidFill>
              </a:defRPr>
            </a:lvl1pPr>
          </a:lstStyle>
          <a:p>
            <a:r>
              <a:rPr lang="en-US"/>
              <a:t>Click icon to add picture</a:t>
            </a:r>
            <a:endParaRPr/>
          </a:p>
        </p:txBody>
      </p:sp>
      <p:sp>
        <p:nvSpPr>
          <p:cNvPr id="3" name="Title 2">
            <a:extLst>
              <a:ext uri="{FF2B5EF4-FFF2-40B4-BE49-F238E27FC236}">
                <a16:creationId xmlns:a16="http://schemas.microsoft.com/office/drawing/2014/main" id="{DE6C20BD-CF8E-5451-3C95-7B26B5CCDA83}"/>
              </a:ext>
            </a:extLst>
          </p:cNvPr>
          <p:cNvSpPr>
            <a:spLocks noGrp="1"/>
          </p:cNvSpPr>
          <p:nvPr>
            <p:ph type="title"/>
          </p:nvPr>
        </p:nvSpPr>
        <p:spPr>
          <a:xfrm>
            <a:off x="4857013" y="815341"/>
            <a:ext cx="6764755" cy="1120140"/>
          </a:xfrm>
        </p:spPr>
        <p:txBody>
          <a:bodyPr anchor="b"/>
          <a:lstStyle>
            <a:lvl1pPr>
              <a:defRPr sz="3200">
                <a:solidFill>
                  <a:schemeClr val="tx1"/>
                </a:solidFill>
              </a:defRPr>
            </a:lvl1pPr>
          </a:lstStyle>
          <a:p>
            <a:r>
              <a:rPr lang="en-US"/>
              <a:t>Click to edit Master title style</a:t>
            </a:r>
            <a:endParaRPr/>
          </a:p>
        </p:txBody>
      </p:sp>
      <p:sp>
        <p:nvSpPr>
          <p:cNvPr id="14" name="Text Placeholder 20">
            <a:extLst>
              <a:ext uri="{FF2B5EF4-FFF2-40B4-BE49-F238E27FC236}">
                <a16:creationId xmlns:a16="http://schemas.microsoft.com/office/drawing/2014/main" id="{9664E885-8483-1C45-BDD9-095AD4C234D0}"/>
              </a:ext>
            </a:extLst>
          </p:cNvPr>
          <p:cNvSpPr>
            <a:spLocks noGrp="1"/>
          </p:cNvSpPr>
          <p:nvPr>
            <p:ph type="body" sz="quarter" idx="27" hasCustomPrompt="1"/>
          </p:nvPr>
        </p:nvSpPr>
        <p:spPr>
          <a:xfrm>
            <a:off x="4857750" y="2073275"/>
            <a:ext cx="6761164" cy="479425"/>
          </a:xfrm>
          <a:prstGeom prst="rect">
            <a:avLst/>
          </a:prstGeom>
        </p:spPr>
        <p:txBody>
          <a:bodyPr vert="horz" wrap="square" lIns="0" tIns="0" rIns="0" bIns="0" anchor="t" anchorCtr="0">
            <a:noAutofit/>
          </a:bodyPr>
          <a:lstStyle>
            <a:lvl1pPr marL="0" indent="0">
              <a:spcBef>
                <a:spcPts val="0"/>
              </a:spcBef>
              <a:buNone/>
              <a:defRPr sz="2400">
                <a:latin typeface="+mn-lt"/>
                <a:cs typeface="Arial" panose="020B0604020202020204" pitchFamily="34" charset="0"/>
              </a:defRPr>
            </a:lvl1pPr>
            <a:lvl2pPr marL="0" indent="0">
              <a:spcBef>
                <a:spcPts val="0"/>
              </a:spcBef>
              <a:buNone/>
              <a:defRPr sz="2400">
                <a:latin typeface="+mn-lt"/>
              </a:defRPr>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stStyle>
          <a:p>
            <a:pPr lvl="0"/>
            <a:r>
              <a:t>Click to add text</a:t>
            </a:r>
          </a:p>
        </p:txBody>
      </p:sp>
      <p:sp>
        <p:nvSpPr>
          <p:cNvPr id="16" name="Text Placeholder 2">
            <a:extLst>
              <a:ext uri="{FF2B5EF4-FFF2-40B4-BE49-F238E27FC236}">
                <a16:creationId xmlns:a16="http://schemas.microsoft.com/office/drawing/2014/main" id="{7F560DC1-ADDC-1841-B2C9-0FC1CA247AEC}"/>
              </a:ext>
            </a:extLst>
          </p:cNvPr>
          <p:cNvSpPr>
            <a:spLocks noGrp="1"/>
          </p:cNvSpPr>
          <p:nvPr>
            <p:ph type="body" sz="quarter" idx="29" hasCustomPrompt="1"/>
          </p:nvPr>
        </p:nvSpPr>
        <p:spPr>
          <a:xfrm>
            <a:off x="4857547" y="2735581"/>
            <a:ext cx="6764755" cy="3482664"/>
          </a:xfrm>
          <a:prstGeom prst="rect">
            <a:avLst/>
          </a:prstGeom>
        </p:spPr>
        <p:txBody>
          <a:bodyPr>
            <a:noAutofit/>
          </a:bodyPr>
          <a:lstStyle>
            <a:lvl1pPr marL="210312" indent="-210312">
              <a:lnSpc>
                <a:spcPct val="100000"/>
              </a:lnSpc>
              <a:spcBef>
                <a:spcPts val="1800"/>
              </a:spcBef>
              <a:buClr>
                <a:schemeClr val="accent2"/>
              </a:buClr>
              <a:buSzPct val="100000"/>
              <a:buFont typeface="Arial" panose="020B0604020202020204" pitchFamily="34" charset="0"/>
              <a:buChar char="•"/>
              <a:defRPr sz="2000">
                <a:latin typeface="+mn-lt"/>
              </a:defRPr>
            </a:lvl1pPr>
            <a:lvl2pPr marL="448056" indent="-173736">
              <a:lnSpc>
                <a:spcPct val="100000"/>
              </a:lnSpc>
              <a:buClr>
                <a:schemeClr val="accent2"/>
              </a:buClr>
              <a:buSzPct val="100000"/>
              <a:buFont typeface="Arial" panose="020B0604020202020204" pitchFamily="34" charset="0"/>
              <a:buChar char="•"/>
              <a:defRPr sz="1800">
                <a:latin typeface="+mn-lt"/>
              </a:defRPr>
            </a:lvl2pPr>
            <a:lvl3pPr marL="731520" indent="-173736">
              <a:lnSpc>
                <a:spcPct val="100000"/>
              </a:lnSpc>
              <a:buClr>
                <a:schemeClr val="accent2"/>
              </a:buClr>
              <a:buSzPct val="100000"/>
              <a:buFont typeface="Arial" panose="020B0604020202020204" pitchFamily="34" charset="0"/>
              <a:buChar char="•"/>
              <a:defRPr sz="1800">
                <a:latin typeface="+mn-lt"/>
              </a:defRPr>
            </a:lvl3pPr>
            <a:lvl4pPr marL="731520" indent="-173736">
              <a:lnSpc>
                <a:spcPct val="100000"/>
              </a:lnSpc>
              <a:buClr>
                <a:schemeClr val="accent2"/>
              </a:buClr>
              <a:buSzPct val="100000"/>
              <a:buFont typeface="Arial" panose="020B0604020202020204" pitchFamily="34" charset="0"/>
              <a:buChar char="•"/>
              <a:defRPr sz="1800">
                <a:latin typeface="+mn-lt"/>
              </a:defRPr>
            </a:lvl4pPr>
            <a:lvl5pPr marL="731520" indent="-173736">
              <a:lnSpc>
                <a:spcPct val="100000"/>
              </a:lnSpc>
              <a:buClr>
                <a:schemeClr val="accent2"/>
              </a:buClr>
              <a:buSzPct val="100000"/>
              <a:buFont typeface="Arial" panose="020B0604020202020204" pitchFamily="34" charset="0"/>
              <a:buChar char="•"/>
              <a:defRPr sz="1800">
                <a:latin typeface="+mn-lt"/>
              </a:defRPr>
            </a:lvl5pPr>
            <a:lvl6pPr marL="731520" indent="-173736">
              <a:lnSpc>
                <a:spcPct val="100000"/>
              </a:lnSpc>
              <a:buClr>
                <a:schemeClr val="accent2"/>
              </a:buClr>
              <a:buSzPct val="100000"/>
              <a:buFont typeface="Arial" panose="020B0604020202020204" pitchFamily="34" charset="0"/>
              <a:buChar char="•"/>
              <a:defRPr>
                <a:latin typeface="+mn-lt"/>
              </a:defRPr>
            </a:lvl6pPr>
            <a:lvl7pPr marL="731520" indent="-173736">
              <a:lnSpc>
                <a:spcPct val="100000"/>
              </a:lnSpc>
              <a:buClr>
                <a:schemeClr val="accent2"/>
              </a:buClr>
              <a:buFont typeface="Arial" panose="020B0604020202020204" pitchFamily="34" charset="0"/>
              <a:buChar char="•"/>
              <a:defRPr>
                <a:latin typeface="+mn-lt"/>
              </a:defRPr>
            </a:lvl7pPr>
            <a:lvl8pPr marL="731520" indent="-173736">
              <a:lnSpc>
                <a:spcPct val="100000"/>
              </a:lnSpc>
              <a:buClr>
                <a:schemeClr val="accent2"/>
              </a:buClr>
              <a:buFont typeface="Arial" panose="020B0604020202020204" pitchFamily="34" charset="0"/>
              <a:buChar char="•"/>
              <a:defRPr>
                <a:latin typeface="+mn-lt"/>
              </a:defRPr>
            </a:lvl8pPr>
            <a:lvl9pPr marL="731520" indent="-173736">
              <a:lnSpc>
                <a:spcPct val="100000"/>
              </a:lnSpc>
              <a:buClr>
                <a:schemeClr val="accent2"/>
              </a:buClr>
              <a:buFont typeface="Arial" panose="020B0604020202020204" pitchFamily="34" charset="0"/>
              <a:buChar char="•"/>
              <a:defRPr>
                <a:latin typeface="+mn-lt"/>
              </a:defRPr>
            </a:lvl9pPr>
          </a:lstStyle>
          <a:p>
            <a:pPr lvl="0"/>
            <a:r>
              <a:t>Click to edit master text styles</a:t>
            </a:r>
          </a:p>
          <a:p>
            <a:pPr lvl="1"/>
            <a:r>
              <a:t>Second level</a:t>
            </a:r>
          </a:p>
          <a:p>
            <a:pPr lvl="2"/>
            <a:r>
              <a:t>Third level</a:t>
            </a:r>
          </a:p>
          <a:p>
            <a:pPr lvl="3"/>
            <a:r>
              <a:t>Fourth level</a:t>
            </a:r>
          </a:p>
          <a:p>
            <a:pPr lvl="4"/>
            <a:r>
              <a:t>Fifth level</a:t>
            </a:r>
          </a:p>
        </p:txBody>
      </p:sp>
      <p:sp>
        <p:nvSpPr>
          <p:cNvPr id="2" name="Date Placeholder 1">
            <a:extLst>
              <a:ext uri="{FF2B5EF4-FFF2-40B4-BE49-F238E27FC236}">
                <a16:creationId xmlns:a16="http://schemas.microsoft.com/office/drawing/2014/main" id="{B7EB6A45-FF22-FB30-C7A3-37FA86851B67}"/>
              </a:ext>
            </a:extLst>
          </p:cNvPr>
          <p:cNvSpPr>
            <a:spLocks noGrp="1"/>
          </p:cNvSpPr>
          <p:nvPr>
            <p:ph type="dt" sz="half" idx="30"/>
          </p:nvPr>
        </p:nvSpPr>
        <p:spPr/>
        <p:txBody>
          <a:bodyPr/>
          <a:lstStyle>
            <a:lvl1pPr>
              <a:defRPr b="0"/>
            </a:lvl1pPr>
          </a:lstStyle>
          <a:p>
            <a:r>
              <a:rPr lang="en-US"/>
              <a:t>GlobalFoundries © 2022 All Rights Reserved</a:t>
            </a:r>
            <a:endParaRPr/>
          </a:p>
        </p:txBody>
      </p:sp>
      <p:sp>
        <p:nvSpPr>
          <p:cNvPr id="5" name="Footer Placeholder 4">
            <a:extLst>
              <a:ext uri="{FF2B5EF4-FFF2-40B4-BE49-F238E27FC236}">
                <a16:creationId xmlns:a16="http://schemas.microsoft.com/office/drawing/2014/main" id="{C2EB864D-56E3-EAB4-94B8-1E885FFE7259}"/>
              </a:ext>
            </a:extLst>
          </p:cNvPr>
          <p:cNvSpPr>
            <a:spLocks noGrp="1"/>
          </p:cNvSpPr>
          <p:nvPr>
            <p:ph type="ftr" sz="quarter" idx="31"/>
          </p:nvPr>
        </p:nvSpPr>
        <p:spPr/>
        <p:txBody>
          <a:bodyPr/>
          <a:lstStyle/>
          <a:p>
            <a:endParaRPr/>
          </a:p>
        </p:txBody>
      </p:sp>
      <p:sp>
        <p:nvSpPr>
          <p:cNvPr id="6" name="Slide Number Placeholder 5">
            <a:extLst>
              <a:ext uri="{FF2B5EF4-FFF2-40B4-BE49-F238E27FC236}">
                <a16:creationId xmlns:a16="http://schemas.microsoft.com/office/drawing/2014/main" id="{15BC3ECA-4341-DB70-A797-A59AD60FBC33}"/>
              </a:ext>
            </a:extLst>
          </p:cNvPr>
          <p:cNvSpPr>
            <a:spLocks noGrp="1"/>
          </p:cNvSpPr>
          <p:nvPr>
            <p:ph type="sldNum" sz="quarter" idx="32"/>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385874865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68">
          <p15:clr>
            <a:srgbClr val="FBAE40"/>
          </p15:clr>
        </p15:guide>
        <p15:guide id="2" orient="horz" pos="115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Vertical Picture with Caption">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8028F61A-2608-A200-DF18-408AC31F1519}"/>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7" name="Picture Placeholder 6"/>
          <p:cNvSpPr>
            <a:spLocks noGrp="1"/>
          </p:cNvSpPr>
          <p:nvPr>
            <p:ph type="pic" sz="quarter" idx="13"/>
          </p:nvPr>
        </p:nvSpPr>
        <p:spPr>
          <a:xfrm>
            <a:off x="0" y="-1"/>
            <a:ext cx="4103212" cy="6858002"/>
          </a:xfrm>
          <a:solidFill>
            <a:schemeClr val="bg1">
              <a:lumMod val="85000"/>
            </a:schemeClr>
          </a:solidFill>
        </p:spPr>
        <p:txBody>
          <a:bodyPr tIns="457200"/>
          <a:lstStyle>
            <a:lvl1pPr marL="0" indent="0" algn="ctr">
              <a:buNone/>
              <a:defRPr/>
            </a:lvl1pPr>
          </a:lstStyle>
          <a:p>
            <a:r>
              <a:rPr lang="en-US"/>
              <a:t>Click icon to add picture</a:t>
            </a:r>
            <a:endParaRPr/>
          </a:p>
        </p:txBody>
      </p:sp>
      <p:sp>
        <p:nvSpPr>
          <p:cNvPr id="2" name="Title 1"/>
          <p:cNvSpPr>
            <a:spLocks noGrp="1"/>
          </p:cNvSpPr>
          <p:nvPr>
            <p:ph type="title"/>
          </p:nvPr>
        </p:nvSpPr>
        <p:spPr>
          <a:xfrm>
            <a:off x="4857013" y="815341"/>
            <a:ext cx="6764755" cy="1120140"/>
          </a:xfrm>
        </p:spPr>
        <p:txBody>
          <a:bodyPr anchor="b"/>
          <a:lstStyle>
            <a:lvl1pPr>
              <a:defRPr sz="3200">
                <a:solidFill>
                  <a:schemeClr val="tx1"/>
                </a:solidFill>
              </a:defRPr>
            </a:lvl1pPr>
          </a:lstStyle>
          <a:p>
            <a:r>
              <a:rPr lang="en-US"/>
              <a:t>Click to edit Master title style</a:t>
            </a:r>
            <a:endParaRPr/>
          </a:p>
        </p:txBody>
      </p:sp>
      <p:sp>
        <p:nvSpPr>
          <p:cNvPr id="8" name="Text Placeholder 7"/>
          <p:cNvSpPr>
            <a:spLocks noGrp="1"/>
          </p:cNvSpPr>
          <p:nvPr>
            <p:ph type="body" sz="quarter" idx="14" hasCustomPrompt="1"/>
          </p:nvPr>
        </p:nvSpPr>
        <p:spPr>
          <a:xfrm>
            <a:off x="4857547" y="2377440"/>
            <a:ext cx="6764755" cy="3840805"/>
          </a:xfrm>
        </p:spPr>
        <p:txBody>
          <a:bodyPr>
            <a:noAutofit/>
          </a:bodyPr>
          <a:lstStyle>
            <a:lvl1pPr marL="0" indent="0">
              <a:lnSpc>
                <a:spcPct val="130000"/>
              </a:lnSpc>
              <a:spcBef>
                <a:spcPts val="0"/>
              </a:spcBef>
              <a:buFontTx/>
              <a:buNone/>
              <a:defRPr sz="1600">
                <a:solidFill>
                  <a:schemeClr val="tx1"/>
                </a:solidFill>
              </a:defRPr>
            </a:lvl1pPr>
            <a:lvl2pPr marL="0" indent="0">
              <a:spcBef>
                <a:spcPts val="0"/>
              </a:spcBef>
              <a:buFontTx/>
              <a:buNone/>
              <a:defRPr sz="1800">
                <a:solidFill>
                  <a:schemeClr val="tx1">
                    <a:lumMod val="65000"/>
                    <a:lumOff val="35000"/>
                  </a:schemeClr>
                </a:solidFill>
              </a:defRPr>
            </a:lvl2pPr>
            <a:lvl3pPr marL="0" indent="0">
              <a:spcBef>
                <a:spcPts val="0"/>
              </a:spcBef>
              <a:buFontTx/>
              <a:buNone/>
              <a:defRPr sz="1800">
                <a:solidFill>
                  <a:schemeClr val="tx1">
                    <a:lumMod val="65000"/>
                    <a:lumOff val="35000"/>
                  </a:schemeClr>
                </a:solidFill>
              </a:defRPr>
            </a:lvl3pPr>
            <a:lvl4pPr marL="0" indent="0">
              <a:spcBef>
                <a:spcPts val="0"/>
              </a:spcBef>
              <a:buFontTx/>
              <a:buNone/>
              <a:defRPr sz="1800">
                <a:solidFill>
                  <a:schemeClr val="tx1">
                    <a:lumMod val="65000"/>
                    <a:lumOff val="35000"/>
                  </a:schemeClr>
                </a:solidFill>
              </a:defRPr>
            </a:lvl4pPr>
            <a:lvl5pPr marL="0" indent="0">
              <a:spcBef>
                <a:spcPts val="0"/>
              </a:spcBef>
              <a:buFontTx/>
              <a:buNone/>
              <a:defRPr sz="1800">
                <a:solidFill>
                  <a:schemeClr val="tx1">
                    <a:lumMod val="65000"/>
                    <a:lumOff val="35000"/>
                  </a:schemeClr>
                </a:solidFill>
              </a:defRPr>
            </a:lvl5pPr>
            <a:lvl6pPr marL="0" indent="0">
              <a:spcBef>
                <a:spcPts val="0"/>
              </a:spcBef>
              <a:buFontTx/>
              <a:buNone/>
              <a:defRPr sz="1800">
                <a:solidFill>
                  <a:schemeClr val="tx1">
                    <a:lumMod val="65000"/>
                    <a:lumOff val="35000"/>
                  </a:schemeClr>
                </a:solidFill>
              </a:defRPr>
            </a:lvl6pPr>
            <a:lvl8pPr marL="0" indent="0">
              <a:spcBef>
                <a:spcPts val="0"/>
              </a:spcBef>
              <a:buFontTx/>
              <a:buNone/>
              <a:defRPr sz="1800">
                <a:solidFill>
                  <a:schemeClr val="tx1">
                    <a:lumMod val="65000"/>
                    <a:lumOff val="35000"/>
                  </a:schemeClr>
                </a:solidFill>
              </a:defRPr>
            </a:lvl8pPr>
            <a:lvl9pPr marL="0" indent="0">
              <a:spcBef>
                <a:spcPts val="0"/>
              </a:spcBef>
              <a:buFontTx/>
              <a:buNone/>
              <a:defRPr sz="1800">
                <a:solidFill>
                  <a:schemeClr val="tx1">
                    <a:lumMod val="65000"/>
                    <a:lumOff val="35000"/>
                  </a:schemeClr>
                </a:solidFill>
              </a:defRPr>
            </a:lvl9pPr>
          </a:lstStyle>
          <a:p>
            <a:pPr lvl="0"/>
            <a:r>
              <a:t>Click to add brief caption relating to picture</a:t>
            </a:r>
          </a:p>
        </p:txBody>
      </p:sp>
      <p:sp>
        <p:nvSpPr>
          <p:cNvPr id="6" name="Date Placeholder 5">
            <a:extLst>
              <a:ext uri="{FF2B5EF4-FFF2-40B4-BE49-F238E27FC236}">
                <a16:creationId xmlns:a16="http://schemas.microsoft.com/office/drawing/2014/main" id="{7884FE48-B157-1719-961B-06FD56B977A2}"/>
              </a:ext>
            </a:extLst>
          </p:cNvPr>
          <p:cNvSpPr>
            <a:spLocks noGrp="1"/>
          </p:cNvSpPr>
          <p:nvPr>
            <p:ph type="dt" sz="half" idx="15"/>
          </p:nvPr>
        </p:nvSpPr>
        <p:spPr/>
        <p:txBody>
          <a:bodyPr/>
          <a:lstStyle>
            <a:lvl1pPr>
              <a:defRPr b="0"/>
            </a:lvl1pPr>
          </a:lstStyle>
          <a:p>
            <a:r>
              <a:rPr lang="en-US"/>
              <a:t>GlobalFoundries © 2022 All Rights Reserved</a:t>
            </a:r>
            <a:endParaRPr/>
          </a:p>
        </p:txBody>
      </p:sp>
      <p:sp>
        <p:nvSpPr>
          <p:cNvPr id="10" name="Footer Placeholder 9">
            <a:extLst>
              <a:ext uri="{FF2B5EF4-FFF2-40B4-BE49-F238E27FC236}">
                <a16:creationId xmlns:a16="http://schemas.microsoft.com/office/drawing/2014/main" id="{D2E8DC2F-4A6A-8723-CA4B-718936D2AAE7}"/>
              </a:ext>
            </a:extLst>
          </p:cNvPr>
          <p:cNvSpPr>
            <a:spLocks noGrp="1"/>
          </p:cNvSpPr>
          <p:nvPr>
            <p:ph type="ftr" sz="quarter" idx="16"/>
          </p:nvPr>
        </p:nvSpPr>
        <p:spPr/>
        <p:txBody>
          <a:bodyPr/>
          <a:lstStyle/>
          <a:p>
            <a:endParaRPr/>
          </a:p>
        </p:txBody>
      </p:sp>
      <p:sp>
        <p:nvSpPr>
          <p:cNvPr id="11" name="Slide Number Placeholder 10">
            <a:extLst>
              <a:ext uri="{FF2B5EF4-FFF2-40B4-BE49-F238E27FC236}">
                <a16:creationId xmlns:a16="http://schemas.microsoft.com/office/drawing/2014/main" id="{F5214F33-6079-7D18-7FFF-89E615395B10}"/>
              </a:ext>
            </a:extLst>
          </p:cNvPr>
          <p:cNvSpPr>
            <a:spLocks noGrp="1"/>
          </p:cNvSpPr>
          <p:nvPr>
            <p:ph type="sldNum" sz="quarter" idx="17"/>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230374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9" name="Do not remove" hidden="1">
            <a:extLst>
              <a:ext uri="{FF2B5EF4-FFF2-40B4-BE49-F238E27FC236}">
                <a16:creationId xmlns:a16="http://schemas.microsoft.com/office/drawing/2014/main" id="{514B4C20-3F35-A133-0D0C-34AB5602B8F7}"/>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5" name="graphic">
            <a:extLst>
              <a:ext uri="{FF2B5EF4-FFF2-40B4-BE49-F238E27FC236}">
                <a16:creationId xmlns:a16="http://schemas.microsoft.com/office/drawing/2014/main" id="{DE3D9466-E143-7F49-85C6-80F7F817A728}"/>
              </a:ext>
              <a:ext uri="{C183D7F6-B498-43B3-948B-1728B52AA6E4}">
                <adec:decorative xmlns:adec="http://schemas.microsoft.com/office/drawing/2017/decorative" val="1"/>
              </a:ext>
            </a:extLst>
          </p:cNvPr>
          <p:cNvSpPr/>
          <p:nvPr/>
        </p:nvSpPr>
        <p:spPr>
          <a:xfrm>
            <a:off x="0" y="1682181"/>
            <a:ext cx="1555770" cy="1555661"/>
          </a:xfrm>
          <a:custGeom>
            <a:avLst/>
            <a:gdLst/>
            <a:ahLst/>
            <a:cxnLst/>
            <a:rect l="l" t="t" r="r" b="b"/>
            <a:pathLst>
              <a:path w="2565400" h="2565400">
                <a:moveTo>
                  <a:pt x="2565220" y="0"/>
                </a:moveTo>
                <a:lnTo>
                  <a:pt x="0" y="0"/>
                </a:lnTo>
                <a:lnTo>
                  <a:pt x="0" y="2565199"/>
                </a:lnTo>
                <a:lnTo>
                  <a:pt x="2565220" y="2565199"/>
                </a:lnTo>
                <a:lnTo>
                  <a:pt x="2565220" y="0"/>
                </a:lnTo>
                <a:close/>
              </a:path>
            </a:pathLst>
          </a:custGeom>
          <a:solidFill>
            <a:srgbClr val="FF6012"/>
          </a:solidFill>
        </p:spPr>
        <p:txBody>
          <a:bodyPr wrap="square" lIns="0" tIns="0" rIns="0" bIns="0" rtlCol="0"/>
          <a:lstStyle/>
          <a:p>
            <a:endParaRPr sz="1092">
              <a:latin typeface="Arial" panose="020B0604020202020204" pitchFamily="34" charset="0"/>
            </a:endParaRPr>
          </a:p>
        </p:txBody>
      </p:sp>
      <p:sp>
        <p:nvSpPr>
          <p:cNvPr id="6" name="graphic">
            <a:extLst>
              <a:ext uri="{FF2B5EF4-FFF2-40B4-BE49-F238E27FC236}">
                <a16:creationId xmlns:a16="http://schemas.microsoft.com/office/drawing/2014/main" id="{D8375E29-05DD-EB48-91A8-178AD04B66DD}"/>
              </a:ext>
              <a:ext uri="{C183D7F6-B498-43B3-948B-1728B52AA6E4}">
                <adec:decorative xmlns:adec="http://schemas.microsoft.com/office/drawing/2017/decorative" val="1"/>
              </a:ext>
            </a:extLst>
          </p:cNvPr>
          <p:cNvSpPr/>
          <p:nvPr/>
        </p:nvSpPr>
        <p:spPr>
          <a:xfrm>
            <a:off x="0" y="3612128"/>
            <a:ext cx="1554480" cy="1554480"/>
          </a:xfrm>
          <a:custGeom>
            <a:avLst/>
            <a:gdLst/>
            <a:ahLst/>
            <a:cxnLst/>
            <a:rect l="l" t="t" r="r" b="b"/>
            <a:pathLst>
              <a:path w="2578100" h="2578100">
                <a:moveTo>
                  <a:pt x="2577743" y="0"/>
                </a:moveTo>
                <a:lnTo>
                  <a:pt x="0" y="0"/>
                </a:lnTo>
                <a:lnTo>
                  <a:pt x="0" y="2577858"/>
                </a:lnTo>
                <a:lnTo>
                  <a:pt x="2577743" y="2577858"/>
                </a:lnTo>
                <a:lnTo>
                  <a:pt x="2577743" y="0"/>
                </a:lnTo>
                <a:close/>
              </a:path>
            </a:pathLst>
          </a:custGeom>
          <a:solidFill>
            <a:srgbClr val="FF6012"/>
          </a:solidFill>
        </p:spPr>
        <p:txBody>
          <a:bodyPr wrap="square" lIns="0" tIns="0" rIns="0" bIns="0" rtlCol="0"/>
          <a:lstStyle/>
          <a:p>
            <a:endParaRPr sz="1092">
              <a:latin typeface="Arial" panose="020B0604020202020204" pitchFamily="34" charset="0"/>
            </a:endParaRPr>
          </a:p>
        </p:txBody>
      </p:sp>
      <p:sp>
        <p:nvSpPr>
          <p:cNvPr id="10" name="Text Placeholder 19">
            <a:extLst>
              <a:ext uri="{FF2B5EF4-FFF2-40B4-BE49-F238E27FC236}">
                <a16:creationId xmlns:a16="http://schemas.microsoft.com/office/drawing/2014/main" id="{F3C79C6F-E9AB-C44B-A424-1D5DE55ED530}"/>
              </a:ext>
            </a:extLst>
          </p:cNvPr>
          <p:cNvSpPr>
            <a:spLocks noGrp="1"/>
          </p:cNvSpPr>
          <p:nvPr>
            <p:ph type="body" sz="quarter" idx="13" hasCustomPrompt="1"/>
          </p:nvPr>
        </p:nvSpPr>
        <p:spPr>
          <a:xfrm>
            <a:off x="2722599" y="1583120"/>
            <a:ext cx="7330553" cy="3493309"/>
          </a:xfrm>
          <a:prstGeom prst="rect">
            <a:avLst/>
          </a:prstGeom>
        </p:spPr>
        <p:txBody>
          <a:bodyPr wrap="square" anchor="t" anchorCtr="0">
            <a:noAutofit/>
          </a:bodyPr>
          <a:lstStyle>
            <a:lvl1pPr marL="201168" indent="-201168">
              <a:lnSpc>
                <a:spcPct val="100000"/>
              </a:lnSpc>
              <a:spcBef>
                <a:spcPts val="0"/>
              </a:spcBef>
              <a:buNone/>
              <a:defRPr sz="3600">
                <a:solidFill>
                  <a:schemeClr val="bg2"/>
                </a:solidFill>
                <a:latin typeface="+mj-lt"/>
              </a:defRPr>
            </a:lvl1pPr>
            <a:lvl2pPr marL="228600" indent="-228600">
              <a:lnSpc>
                <a:spcPct val="100000"/>
              </a:lnSpc>
              <a:spcBef>
                <a:spcPts val="0"/>
              </a:spcBef>
              <a:buNone/>
              <a:defRPr sz="3600">
                <a:solidFill>
                  <a:schemeClr val="bg2"/>
                </a:solidFill>
                <a:latin typeface="+mj-lt"/>
              </a:defRPr>
            </a:lvl2pPr>
            <a:lvl3pPr marL="228600" indent="-228600">
              <a:lnSpc>
                <a:spcPct val="100000"/>
              </a:lnSpc>
              <a:spcBef>
                <a:spcPts val="0"/>
              </a:spcBef>
              <a:buNone/>
              <a:defRPr sz="3600">
                <a:solidFill>
                  <a:schemeClr val="bg2"/>
                </a:solidFill>
                <a:latin typeface="+mj-lt"/>
              </a:defRPr>
            </a:lvl3pPr>
            <a:lvl4pPr marL="228600" indent="-228600">
              <a:lnSpc>
                <a:spcPct val="100000"/>
              </a:lnSpc>
              <a:spcBef>
                <a:spcPts val="0"/>
              </a:spcBef>
              <a:buNone/>
              <a:defRPr sz="3600">
                <a:solidFill>
                  <a:schemeClr val="bg2"/>
                </a:solidFill>
                <a:latin typeface="+mj-lt"/>
              </a:defRPr>
            </a:lvl4pPr>
            <a:lvl5pPr marL="228600" indent="-228600">
              <a:lnSpc>
                <a:spcPct val="100000"/>
              </a:lnSpc>
              <a:spcBef>
                <a:spcPts val="0"/>
              </a:spcBef>
              <a:buNone/>
              <a:defRPr sz="3600">
                <a:solidFill>
                  <a:schemeClr val="bg2"/>
                </a:solidFill>
                <a:latin typeface="+mj-lt"/>
              </a:defRPr>
            </a:lvl5pPr>
            <a:lvl6pPr marL="228600" indent="-228600">
              <a:lnSpc>
                <a:spcPct val="100000"/>
              </a:lnSpc>
              <a:spcBef>
                <a:spcPts val="0"/>
              </a:spcBef>
              <a:buNone/>
              <a:defRPr sz="3600">
                <a:solidFill>
                  <a:schemeClr val="bg2"/>
                </a:solidFill>
                <a:latin typeface="+mj-lt"/>
              </a:defRPr>
            </a:lvl6pPr>
            <a:lvl7pPr marL="228600" indent="-228600">
              <a:lnSpc>
                <a:spcPct val="100000"/>
              </a:lnSpc>
              <a:spcBef>
                <a:spcPts val="0"/>
              </a:spcBef>
              <a:buNone/>
              <a:defRPr sz="3600">
                <a:solidFill>
                  <a:schemeClr val="bg2"/>
                </a:solidFill>
                <a:latin typeface="+mj-lt"/>
              </a:defRPr>
            </a:lvl7pPr>
            <a:lvl8pPr marL="228600" indent="-228600">
              <a:lnSpc>
                <a:spcPct val="100000"/>
              </a:lnSpc>
              <a:spcBef>
                <a:spcPts val="0"/>
              </a:spcBef>
              <a:buNone/>
              <a:defRPr sz="3600">
                <a:solidFill>
                  <a:schemeClr val="bg2"/>
                </a:solidFill>
                <a:latin typeface="+mj-lt"/>
              </a:defRPr>
            </a:lvl8pPr>
            <a:lvl9pPr marL="228600" indent="-228600">
              <a:lnSpc>
                <a:spcPct val="100000"/>
              </a:lnSpc>
              <a:spcBef>
                <a:spcPts val="0"/>
              </a:spcBef>
              <a:buNone/>
              <a:defRPr sz="3600">
                <a:solidFill>
                  <a:schemeClr val="bg2"/>
                </a:solidFill>
                <a:latin typeface="+mj-lt"/>
              </a:defRPr>
            </a:lvl9pPr>
          </a:lstStyle>
          <a:p>
            <a:pPr lvl="0"/>
            <a:r>
              <a:t>“Click to add quote.”</a:t>
            </a:r>
          </a:p>
        </p:txBody>
      </p:sp>
      <p:sp>
        <p:nvSpPr>
          <p:cNvPr id="7" name="Text Placeholder 19">
            <a:extLst>
              <a:ext uri="{FF2B5EF4-FFF2-40B4-BE49-F238E27FC236}">
                <a16:creationId xmlns:a16="http://schemas.microsoft.com/office/drawing/2014/main" id="{B4D530C1-31E4-4040-826D-FF1CE981D703}"/>
              </a:ext>
            </a:extLst>
          </p:cNvPr>
          <p:cNvSpPr>
            <a:spLocks noGrp="1"/>
          </p:cNvSpPr>
          <p:nvPr>
            <p:ph type="body" sz="quarter" idx="14" hasCustomPrompt="1"/>
          </p:nvPr>
        </p:nvSpPr>
        <p:spPr>
          <a:xfrm>
            <a:off x="7275443" y="5332965"/>
            <a:ext cx="2777709" cy="364848"/>
          </a:xfrm>
          <a:prstGeom prst="rect">
            <a:avLst/>
          </a:prstGeom>
        </p:spPr>
        <p:txBody>
          <a:bodyPr anchor="t" anchorCtr="0">
            <a:noAutofit/>
          </a:bodyPr>
          <a:lstStyle>
            <a:lvl1pPr marL="227013" indent="-227013">
              <a:lnSpc>
                <a:spcPct val="100000"/>
              </a:lnSpc>
              <a:spcBef>
                <a:spcPts val="0"/>
              </a:spcBef>
              <a:buClrTx/>
              <a:buFont typeface="Arial" panose="020B0604020202020204" pitchFamily="34" charset="0"/>
              <a:buChar char="–"/>
              <a:defRPr sz="2000" i="0">
                <a:solidFill>
                  <a:schemeClr val="bg2"/>
                </a:solidFill>
                <a:latin typeface="+mn-lt"/>
                <a:cs typeface="Arial" panose="020B0604020202020204" pitchFamily="34" charset="0"/>
              </a:defRPr>
            </a:lvl1pPr>
            <a:lvl2pPr marL="0" indent="0">
              <a:lnSpc>
                <a:spcPct val="100000"/>
              </a:lnSpc>
              <a:spcBef>
                <a:spcPts val="0"/>
              </a:spcBef>
              <a:buNone/>
              <a:defRPr sz="2000">
                <a:solidFill>
                  <a:schemeClr val="bg2"/>
                </a:solidFill>
                <a:latin typeface="+mn-lt"/>
              </a:defRPr>
            </a:lvl2pPr>
            <a:lvl3pPr marL="0" indent="0">
              <a:lnSpc>
                <a:spcPct val="100000"/>
              </a:lnSpc>
              <a:spcBef>
                <a:spcPts val="0"/>
              </a:spcBef>
              <a:buNone/>
              <a:defRPr sz="2000">
                <a:solidFill>
                  <a:schemeClr val="bg2"/>
                </a:solidFill>
                <a:latin typeface="+mn-lt"/>
              </a:defRPr>
            </a:lvl3pPr>
            <a:lvl4pPr marL="0" indent="0">
              <a:lnSpc>
                <a:spcPct val="100000"/>
              </a:lnSpc>
              <a:spcBef>
                <a:spcPts val="0"/>
              </a:spcBef>
              <a:buNone/>
              <a:defRPr sz="2000">
                <a:solidFill>
                  <a:schemeClr val="bg2"/>
                </a:solidFill>
                <a:latin typeface="+mn-lt"/>
              </a:defRPr>
            </a:lvl4pPr>
            <a:lvl5pPr marL="0" indent="0">
              <a:lnSpc>
                <a:spcPct val="100000"/>
              </a:lnSpc>
              <a:spcBef>
                <a:spcPts val="0"/>
              </a:spcBef>
              <a:buNone/>
              <a:defRPr sz="2000">
                <a:solidFill>
                  <a:schemeClr val="bg2"/>
                </a:solidFill>
                <a:latin typeface="+mn-lt"/>
              </a:defRPr>
            </a:lvl5pPr>
            <a:lvl6pPr marL="0" indent="0">
              <a:lnSpc>
                <a:spcPct val="100000"/>
              </a:lnSpc>
              <a:spcBef>
                <a:spcPts val="0"/>
              </a:spcBef>
              <a:buNone/>
              <a:defRPr sz="2000">
                <a:latin typeface="+mn-lt"/>
              </a:defRPr>
            </a:lvl6pPr>
            <a:lvl7pPr marL="0" indent="0">
              <a:lnSpc>
                <a:spcPct val="100000"/>
              </a:lnSpc>
              <a:spcBef>
                <a:spcPts val="0"/>
              </a:spcBef>
              <a:buNone/>
              <a:defRPr sz="2000">
                <a:latin typeface="+mn-lt"/>
              </a:defRPr>
            </a:lvl7pPr>
            <a:lvl8pPr marL="0" indent="0">
              <a:lnSpc>
                <a:spcPct val="100000"/>
              </a:lnSpc>
              <a:spcBef>
                <a:spcPts val="0"/>
              </a:spcBef>
              <a:buNone/>
              <a:defRPr sz="2000">
                <a:latin typeface="+mn-lt"/>
              </a:defRPr>
            </a:lvl8pPr>
            <a:lvl9pPr marL="0" indent="0">
              <a:lnSpc>
                <a:spcPct val="100000"/>
              </a:lnSpc>
              <a:spcBef>
                <a:spcPts val="0"/>
              </a:spcBef>
              <a:buNone/>
              <a:defRPr sz="2000">
                <a:latin typeface="+mn-lt"/>
              </a:defRPr>
            </a:lvl9pPr>
          </a:lstStyle>
          <a:p>
            <a:pPr lvl="0"/>
            <a:r>
              <a:rPr lang="en-US"/>
              <a:t>Author name</a:t>
            </a:r>
            <a:endParaRPr/>
          </a:p>
        </p:txBody>
      </p:sp>
      <p:sp>
        <p:nvSpPr>
          <p:cNvPr id="2" name="Date Placeholder 1">
            <a:extLst>
              <a:ext uri="{FF2B5EF4-FFF2-40B4-BE49-F238E27FC236}">
                <a16:creationId xmlns:a16="http://schemas.microsoft.com/office/drawing/2014/main" id="{6EE9D659-9891-CA78-BA96-20AA97AFFD07}"/>
              </a:ext>
            </a:extLst>
          </p:cNvPr>
          <p:cNvSpPr>
            <a:spLocks noGrp="1"/>
          </p:cNvSpPr>
          <p:nvPr>
            <p:ph type="dt" sz="half" idx="15"/>
          </p:nvPr>
        </p:nvSpPr>
        <p:spPr/>
        <p:txBody>
          <a:bodyPr/>
          <a:lstStyle>
            <a:lvl1pPr>
              <a:defRPr b="0"/>
            </a:lvl1pPr>
          </a:lstStyle>
          <a:p>
            <a:r>
              <a:rPr lang="en-US"/>
              <a:t>GlobalFoundries © 2022 All Rights Reserved</a:t>
            </a:r>
            <a:endParaRPr/>
          </a:p>
        </p:txBody>
      </p:sp>
      <p:sp>
        <p:nvSpPr>
          <p:cNvPr id="3" name="Footer Placeholder 2">
            <a:extLst>
              <a:ext uri="{FF2B5EF4-FFF2-40B4-BE49-F238E27FC236}">
                <a16:creationId xmlns:a16="http://schemas.microsoft.com/office/drawing/2014/main" id="{62F2EB9E-BD35-377F-0764-6AC139488A97}"/>
              </a:ext>
            </a:extLst>
          </p:cNvPr>
          <p:cNvSpPr>
            <a:spLocks noGrp="1"/>
          </p:cNvSpPr>
          <p:nvPr>
            <p:ph type="ftr" sz="quarter" idx="16"/>
          </p:nvPr>
        </p:nvSpPr>
        <p:spPr/>
        <p:txBody>
          <a:bodyPr/>
          <a:lstStyle/>
          <a:p>
            <a:endParaRPr/>
          </a:p>
        </p:txBody>
      </p:sp>
      <p:sp>
        <p:nvSpPr>
          <p:cNvPr id="4" name="Slide Number Placeholder 3">
            <a:extLst>
              <a:ext uri="{FF2B5EF4-FFF2-40B4-BE49-F238E27FC236}">
                <a16:creationId xmlns:a16="http://schemas.microsoft.com/office/drawing/2014/main" id="{2F3E8D77-E32A-A420-41C4-C507B9FC0F5C}"/>
              </a:ext>
            </a:extLst>
          </p:cNvPr>
          <p:cNvSpPr>
            <a:spLocks noGrp="1"/>
          </p:cNvSpPr>
          <p:nvPr>
            <p:ph type="sldNum" sz="quarter" idx="17"/>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74029522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05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 with SmallPicture">
    <p:bg>
      <p:bgPr>
        <a:solidFill>
          <a:schemeClr val="bg1"/>
        </a:solidFill>
        <a:effectLst/>
      </p:bgPr>
    </p:bg>
    <p:spTree>
      <p:nvGrpSpPr>
        <p:cNvPr id="1" name=""/>
        <p:cNvGrpSpPr/>
        <p:nvPr/>
      </p:nvGrpSpPr>
      <p:grpSpPr>
        <a:xfrm>
          <a:off x="0" y="0"/>
          <a:ext cx="0" cy="0"/>
          <a:chOff x="0" y="0"/>
          <a:chExt cx="0" cy="0"/>
        </a:xfrm>
      </p:grpSpPr>
      <p:sp>
        <p:nvSpPr>
          <p:cNvPr id="8" name="Do not remove" hidden="1">
            <a:extLst>
              <a:ext uri="{FF2B5EF4-FFF2-40B4-BE49-F238E27FC236}">
                <a16:creationId xmlns:a16="http://schemas.microsoft.com/office/drawing/2014/main" id="{A0AF3199-F791-18B1-B264-0EEC24406E88}"/>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9" name="Picture Placeholder 4">
            <a:extLst>
              <a:ext uri="{FF2B5EF4-FFF2-40B4-BE49-F238E27FC236}">
                <a16:creationId xmlns:a16="http://schemas.microsoft.com/office/drawing/2014/main" id="{C456E61C-46AE-4401-914F-4D139B06E490}"/>
              </a:ext>
            </a:extLst>
          </p:cNvPr>
          <p:cNvSpPr>
            <a:spLocks noGrp="1"/>
          </p:cNvSpPr>
          <p:nvPr>
            <p:ph type="pic" sz="quarter" idx="16"/>
          </p:nvPr>
        </p:nvSpPr>
        <p:spPr>
          <a:xfrm>
            <a:off x="1723284" y="0"/>
            <a:ext cx="10468716" cy="3099751"/>
          </a:xfrm>
          <a:prstGeom prst="rect">
            <a:avLst/>
          </a:prstGeom>
          <a:solidFill>
            <a:schemeClr val="bg1">
              <a:lumMod val="85000"/>
            </a:schemeClr>
          </a:solidFill>
        </p:spPr>
        <p:txBody>
          <a:bodyPr bIns="731520" anchor="ctr" anchorCtr="0"/>
          <a:lstStyle>
            <a:lvl1pPr marL="0" indent="0" algn="ctr">
              <a:buNone/>
              <a:defRPr/>
            </a:lvl1pPr>
          </a:lstStyle>
          <a:p>
            <a:r>
              <a:rPr lang="en-US"/>
              <a:t>Click icon to add picture</a:t>
            </a:r>
            <a:endParaRPr/>
          </a:p>
        </p:txBody>
      </p:sp>
      <p:sp>
        <p:nvSpPr>
          <p:cNvPr id="16" name="bg object 16">
            <a:extLst>
              <a:ext uri="{C183D7F6-B498-43B3-948B-1728B52AA6E4}">
                <adec:decorative xmlns:adec="http://schemas.microsoft.com/office/drawing/2017/decorative" val="1"/>
              </a:ext>
            </a:extLst>
          </p:cNvPr>
          <p:cNvSpPr/>
          <p:nvPr/>
        </p:nvSpPr>
        <p:spPr>
          <a:xfrm>
            <a:off x="1723284" y="5643507"/>
            <a:ext cx="10468715" cy="1214493"/>
          </a:xfrm>
          <a:custGeom>
            <a:avLst/>
            <a:gdLst/>
            <a:ahLst/>
            <a:cxnLst/>
            <a:rect l="l" t="t" r="r" b="b"/>
            <a:pathLst>
              <a:path w="17262475" h="2002790">
                <a:moveTo>
                  <a:pt x="17261851" y="0"/>
                </a:moveTo>
                <a:lnTo>
                  <a:pt x="0" y="0"/>
                </a:lnTo>
                <a:lnTo>
                  <a:pt x="0" y="2002347"/>
                </a:lnTo>
                <a:lnTo>
                  <a:pt x="17261851" y="2002347"/>
                </a:lnTo>
                <a:lnTo>
                  <a:pt x="17261851" y="0"/>
                </a:lnTo>
                <a:close/>
              </a:path>
            </a:pathLst>
          </a:custGeom>
          <a:solidFill>
            <a:srgbClr val="FFDC34"/>
          </a:solidFill>
        </p:spPr>
        <p:txBody>
          <a:bodyPr wrap="square" lIns="0" tIns="0" rIns="0" bIns="0" rtlCol="0"/>
          <a:lstStyle/>
          <a:p>
            <a:endParaRPr sz="1092">
              <a:latin typeface="Arial" panose="020B0604020202020204" pitchFamily="34" charset="0"/>
            </a:endParaRPr>
          </a:p>
        </p:txBody>
      </p:sp>
      <p:sp>
        <p:nvSpPr>
          <p:cNvPr id="19" name="bg object 19">
            <a:extLst>
              <a:ext uri="{C183D7F6-B498-43B3-948B-1728B52AA6E4}">
                <adec:decorative xmlns:adec="http://schemas.microsoft.com/office/drawing/2017/decorative" val="1"/>
              </a:ext>
            </a:extLst>
          </p:cNvPr>
          <p:cNvSpPr/>
          <p:nvPr/>
        </p:nvSpPr>
        <p:spPr>
          <a:xfrm>
            <a:off x="1101084" y="3690393"/>
            <a:ext cx="264558" cy="264539"/>
          </a:xfrm>
          <a:custGeom>
            <a:avLst/>
            <a:gdLst/>
            <a:ahLst/>
            <a:cxnLst/>
            <a:rect l="l" t="t" r="r" b="b"/>
            <a:pathLst>
              <a:path w="436244" h="436245">
                <a:moveTo>
                  <a:pt x="436122" y="0"/>
                </a:moveTo>
                <a:lnTo>
                  <a:pt x="0" y="0"/>
                </a:lnTo>
                <a:lnTo>
                  <a:pt x="0" y="436143"/>
                </a:lnTo>
                <a:lnTo>
                  <a:pt x="436122" y="436143"/>
                </a:lnTo>
                <a:lnTo>
                  <a:pt x="436122" y="0"/>
                </a:lnTo>
                <a:close/>
              </a:path>
            </a:pathLst>
          </a:custGeom>
          <a:solidFill>
            <a:srgbClr val="43007A"/>
          </a:solidFill>
        </p:spPr>
        <p:txBody>
          <a:bodyPr wrap="square" lIns="0" tIns="0" rIns="0" bIns="0" rtlCol="0"/>
          <a:lstStyle/>
          <a:p>
            <a:endParaRPr sz="1092">
              <a:latin typeface="Arial" panose="020B0604020202020204" pitchFamily="34" charset="0"/>
            </a:endParaRPr>
          </a:p>
        </p:txBody>
      </p:sp>
      <p:sp>
        <p:nvSpPr>
          <p:cNvPr id="18" name="bg object 18">
            <a:extLst>
              <a:ext uri="{C183D7F6-B498-43B3-948B-1728B52AA6E4}">
                <adec:decorative xmlns:adec="http://schemas.microsoft.com/office/drawing/2017/decorative" val="1"/>
              </a:ext>
            </a:extLst>
          </p:cNvPr>
          <p:cNvSpPr/>
          <p:nvPr/>
        </p:nvSpPr>
        <p:spPr>
          <a:xfrm>
            <a:off x="1101084" y="4018213"/>
            <a:ext cx="263402" cy="263384"/>
          </a:xfrm>
          <a:custGeom>
            <a:avLst/>
            <a:gdLst/>
            <a:ahLst/>
            <a:cxnLst/>
            <a:rect l="l" t="t" r="r" b="b"/>
            <a:pathLst>
              <a:path w="434339" h="434340">
                <a:moveTo>
                  <a:pt x="434007" y="0"/>
                </a:moveTo>
                <a:lnTo>
                  <a:pt x="0" y="0"/>
                </a:lnTo>
                <a:lnTo>
                  <a:pt x="0" y="434007"/>
                </a:lnTo>
                <a:lnTo>
                  <a:pt x="434007" y="434007"/>
                </a:lnTo>
                <a:lnTo>
                  <a:pt x="434007" y="0"/>
                </a:lnTo>
                <a:close/>
              </a:path>
            </a:pathLst>
          </a:custGeom>
          <a:solidFill>
            <a:srgbClr val="43007A"/>
          </a:solidFill>
        </p:spPr>
        <p:txBody>
          <a:bodyPr wrap="square" lIns="0" tIns="0" rIns="0" bIns="0" rtlCol="0"/>
          <a:lstStyle/>
          <a:p>
            <a:endParaRPr sz="1092">
              <a:latin typeface="Arial" panose="020B0604020202020204" pitchFamily="34" charset="0"/>
            </a:endParaRPr>
          </a:p>
        </p:txBody>
      </p:sp>
      <p:sp>
        <p:nvSpPr>
          <p:cNvPr id="2" name="Holder 2"/>
          <p:cNvSpPr>
            <a:spLocks noGrp="1"/>
          </p:cNvSpPr>
          <p:nvPr>
            <p:ph type="ctrTitle" hasCustomPrompt="1"/>
          </p:nvPr>
        </p:nvSpPr>
        <p:spPr>
          <a:xfrm>
            <a:off x="1676351" y="3585242"/>
            <a:ext cx="9965012" cy="834613"/>
          </a:xfrm>
          <a:prstGeom prst="rect">
            <a:avLst/>
          </a:prstGeom>
        </p:spPr>
        <p:txBody>
          <a:bodyPr wrap="square" lIns="0" tIns="0" rIns="0" bIns="0" anchor="t" anchorCtr="0">
            <a:noAutofit/>
          </a:bodyPr>
          <a:lstStyle>
            <a:lvl1pPr>
              <a:lnSpc>
                <a:spcPct val="100000"/>
              </a:lnSpc>
              <a:spcBef>
                <a:spcPts val="0"/>
              </a:spcBef>
              <a:defRPr sz="4000" b="0" i="0" baseline="0">
                <a:solidFill>
                  <a:schemeClr val="bg2"/>
                </a:solidFill>
                <a:latin typeface="Arial Black" panose="020B0A04020102020204" pitchFamily="34" charset="0"/>
              </a:defRPr>
            </a:lvl1pPr>
          </a:lstStyle>
          <a:p>
            <a:r>
              <a:t>Click to edit master title style</a:t>
            </a:r>
          </a:p>
        </p:txBody>
      </p:sp>
      <p:sp>
        <p:nvSpPr>
          <p:cNvPr id="3" name="Holder 3"/>
          <p:cNvSpPr>
            <a:spLocks noGrp="1"/>
          </p:cNvSpPr>
          <p:nvPr>
            <p:ph type="subTitle" idx="4" hasCustomPrompt="1"/>
          </p:nvPr>
        </p:nvSpPr>
        <p:spPr>
          <a:xfrm>
            <a:off x="1676351" y="4625588"/>
            <a:ext cx="9935781" cy="430887"/>
          </a:xfrm>
          <a:prstGeom prst="rect">
            <a:avLst/>
          </a:prstGeom>
        </p:spPr>
        <p:txBody>
          <a:bodyPr wrap="square" lIns="0" tIns="0" rIns="0" bIns="0" anchor="ctr" anchorCtr="0">
            <a:noAutofit/>
          </a:bodyPr>
          <a:lstStyle>
            <a:lvl1pPr marL="0" indent="0">
              <a:lnSpc>
                <a:spcPct val="100000"/>
              </a:lnSpc>
              <a:spcBef>
                <a:spcPts val="0"/>
              </a:spcBef>
              <a:buNone/>
              <a:defRPr sz="2400" baseline="0">
                <a:solidFill>
                  <a:schemeClr val="tx1"/>
                </a:solidFill>
                <a:latin typeface="+mn-lt"/>
              </a:defRPr>
            </a:lvl1pPr>
            <a:lvl2pPr marL="0" indent="0">
              <a:spcBef>
                <a:spcPts val="0"/>
              </a:spcBef>
              <a:buNone/>
              <a:defRPr sz="2400">
                <a:latin typeface="+mn-lt"/>
              </a:defRPr>
            </a:lvl2pPr>
            <a:lvl3pPr marL="0" indent="0">
              <a:spcBef>
                <a:spcPts val="0"/>
              </a:spcBef>
              <a:buNone/>
              <a:defRPr sz="2400">
                <a:latin typeface="+mn-lt"/>
              </a:defRPr>
            </a:lvl3pPr>
            <a:lvl4pPr marL="0" indent="0">
              <a:spcBef>
                <a:spcPts val="0"/>
              </a:spcBef>
              <a:buNone/>
              <a:defRPr sz="2400">
                <a:latin typeface="+mn-lt"/>
              </a:defRPr>
            </a:lvl4pPr>
            <a:lvl5pPr marL="0" indent="0">
              <a:spcBef>
                <a:spcPts val="0"/>
              </a:spcBef>
              <a:buNone/>
              <a:defRPr sz="2400">
                <a:latin typeface="+mn-lt"/>
              </a:defRPr>
            </a:lvl5pPr>
            <a:lvl6pPr marL="0" indent="0">
              <a:spcBef>
                <a:spcPts val="0"/>
              </a:spcBef>
              <a:buNone/>
              <a:defRPr sz="2400">
                <a:latin typeface="+mn-lt"/>
              </a:defRPr>
            </a:lvl6pPr>
            <a:lvl7pPr marL="0" indent="0">
              <a:spcBef>
                <a:spcPts val="0"/>
              </a:spcBef>
              <a:buNone/>
              <a:defRPr sz="2400">
                <a:latin typeface="+mn-lt"/>
              </a:defRPr>
            </a:lvl7pPr>
            <a:lvl8pPr marL="0" indent="0">
              <a:spcBef>
                <a:spcPts val="0"/>
              </a:spcBef>
              <a:buNone/>
              <a:defRPr sz="2400">
                <a:latin typeface="+mn-lt"/>
              </a:defRPr>
            </a:lvl8pPr>
            <a:lvl9pPr marL="0" indent="0">
              <a:spcBef>
                <a:spcPts val="0"/>
              </a:spcBef>
              <a:buNone/>
              <a:defRPr sz="2400">
                <a:latin typeface="+mn-lt"/>
              </a:defRPr>
            </a:lvl9pPr>
          </a:lstStyle>
          <a:p>
            <a:r>
              <a:t>Click to add text</a:t>
            </a:r>
          </a:p>
        </p:txBody>
      </p:sp>
      <p:sp>
        <p:nvSpPr>
          <p:cNvPr id="4" name="Date Placeholder 3">
            <a:extLst>
              <a:ext uri="{FF2B5EF4-FFF2-40B4-BE49-F238E27FC236}">
                <a16:creationId xmlns:a16="http://schemas.microsoft.com/office/drawing/2014/main" id="{82CDEA07-F48B-7195-98C7-347E52BAC668}"/>
              </a:ext>
            </a:extLst>
          </p:cNvPr>
          <p:cNvSpPr>
            <a:spLocks noGrp="1"/>
          </p:cNvSpPr>
          <p:nvPr>
            <p:ph type="dt" sz="half" idx="17"/>
          </p:nvPr>
        </p:nvSpPr>
        <p:spPr/>
        <p:txBody>
          <a:bodyPr/>
          <a:lstStyle>
            <a:lvl1pPr>
              <a:defRPr b="0"/>
            </a:lvl1pPr>
          </a:lstStyle>
          <a:p>
            <a:r>
              <a:rPr lang="en-US"/>
              <a:t>GlobalFoundries © 2022 All Rights Reserved</a:t>
            </a:r>
            <a:endParaRPr/>
          </a:p>
        </p:txBody>
      </p:sp>
      <p:sp>
        <p:nvSpPr>
          <p:cNvPr id="5" name="Footer Placeholder 4">
            <a:extLst>
              <a:ext uri="{FF2B5EF4-FFF2-40B4-BE49-F238E27FC236}">
                <a16:creationId xmlns:a16="http://schemas.microsoft.com/office/drawing/2014/main" id="{64862FB0-FCB3-D9B2-63D2-419E8EF66088}"/>
              </a:ext>
            </a:extLst>
          </p:cNvPr>
          <p:cNvSpPr>
            <a:spLocks noGrp="1"/>
          </p:cNvSpPr>
          <p:nvPr>
            <p:ph type="ftr" sz="quarter" idx="18"/>
          </p:nvPr>
        </p:nvSpPr>
        <p:spPr/>
        <p:txBody>
          <a:bodyPr/>
          <a:lstStyle/>
          <a:p>
            <a:endParaRPr/>
          </a:p>
        </p:txBody>
      </p:sp>
      <p:sp>
        <p:nvSpPr>
          <p:cNvPr id="6" name="Slide Number Placeholder 5">
            <a:extLst>
              <a:ext uri="{FF2B5EF4-FFF2-40B4-BE49-F238E27FC236}">
                <a16:creationId xmlns:a16="http://schemas.microsoft.com/office/drawing/2014/main" id="{DF65F03B-AE9A-5511-2F79-116604EC92DC}"/>
              </a:ext>
            </a:extLst>
          </p:cNvPr>
          <p:cNvSpPr>
            <a:spLocks noGrp="1"/>
          </p:cNvSpPr>
          <p:nvPr>
            <p:ph type="sldNum" sz="quarter" idx="19"/>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805403998"/>
      </p:ext>
    </p:extLst>
  </p:cSld>
  <p:clrMapOvr>
    <a:masterClrMapping/>
  </p:clrMapOvr>
  <p:extLst>
    <p:ext uri="{DCECCB84-F9BA-43D5-87BE-67443E8EF086}">
      <p15:sldGuideLst xmlns:p15="http://schemas.microsoft.com/office/powerpoint/2012/main">
        <p15:guide id="1" orient="horz" pos="232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9AE54-B345-9EF5-1AA9-FDFD47EE1269}"/>
              </a:ext>
            </a:extLst>
          </p:cNvPr>
          <p:cNvSpPr>
            <a:spLocks noGrp="1"/>
          </p:cNvSpPr>
          <p:nvPr>
            <p:ph type="ctrTitle"/>
          </p:nvPr>
        </p:nvSpPr>
        <p:spPr>
          <a:xfrm>
            <a:off x="2593691" y="3612333"/>
            <a:ext cx="7190049" cy="817737"/>
          </a:xfrm>
        </p:spPr>
        <p:txBody>
          <a:bodyPr anchor="b"/>
          <a:lstStyle>
            <a:lvl1pPr algn="l">
              <a:defRPr sz="4000"/>
            </a:lvl1pPr>
          </a:lstStyle>
          <a:p>
            <a:r>
              <a:rPr lang="en-US"/>
              <a:t>Click to edit Master title style</a:t>
            </a:r>
            <a:endParaRPr/>
          </a:p>
        </p:txBody>
      </p:sp>
      <p:sp>
        <p:nvSpPr>
          <p:cNvPr id="3" name="Subtitle 2">
            <a:extLst>
              <a:ext uri="{FF2B5EF4-FFF2-40B4-BE49-F238E27FC236}">
                <a16:creationId xmlns:a16="http://schemas.microsoft.com/office/drawing/2014/main" id="{BFF96945-EE01-10D2-2D68-1EDCD328A84D}"/>
              </a:ext>
            </a:extLst>
          </p:cNvPr>
          <p:cNvSpPr>
            <a:spLocks noGrp="1"/>
          </p:cNvSpPr>
          <p:nvPr>
            <p:ph type="subTitle" idx="1" hasCustomPrompt="1"/>
          </p:nvPr>
        </p:nvSpPr>
        <p:spPr>
          <a:xfrm>
            <a:off x="2593885" y="4769026"/>
            <a:ext cx="7189810" cy="503917"/>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Month, Day, Year</a:t>
            </a:r>
          </a:p>
        </p:txBody>
      </p:sp>
      <p:sp>
        <p:nvSpPr>
          <p:cNvPr id="10" name="Date Placeholder 9">
            <a:extLst>
              <a:ext uri="{FF2B5EF4-FFF2-40B4-BE49-F238E27FC236}">
                <a16:creationId xmlns:a16="http://schemas.microsoft.com/office/drawing/2014/main" id="{4F341952-9D0C-FBB2-FD78-7721D392FBC0}"/>
              </a:ext>
            </a:extLst>
          </p:cNvPr>
          <p:cNvSpPr>
            <a:spLocks noGrp="1"/>
          </p:cNvSpPr>
          <p:nvPr>
            <p:ph type="dt" sz="half" idx="15"/>
          </p:nvPr>
        </p:nvSpPr>
        <p:spPr/>
        <p:txBody>
          <a:bodyPr/>
          <a:lstStyle>
            <a:lvl1pPr>
              <a:defRPr b="0"/>
            </a:lvl1pPr>
          </a:lstStyle>
          <a:p>
            <a:r>
              <a:rPr lang="en-US"/>
              <a:t>GlobalFoundries © 2022 All Rights Reserved</a:t>
            </a:r>
            <a:endParaRPr/>
          </a:p>
        </p:txBody>
      </p:sp>
      <p:sp>
        <p:nvSpPr>
          <p:cNvPr id="11" name="Footer Placeholder 10">
            <a:extLst>
              <a:ext uri="{FF2B5EF4-FFF2-40B4-BE49-F238E27FC236}">
                <a16:creationId xmlns:a16="http://schemas.microsoft.com/office/drawing/2014/main" id="{0941D64B-73B8-8E94-B2DF-D49007C8A243}"/>
              </a:ext>
            </a:extLst>
          </p:cNvPr>
          <p:cNvSpPr>
            <a:spLocks noGrp="1"/>
          </p:cNvSpPr>
          <p:nvPr>
            <p:ph type="ftr" sz="quarter" idx="16"/>
          </p:nvPr>
        </p:nvSpPr>
        <p:spPr/>
        <p:txBody>
          <a:bodyPr/>
          <a:lstStyle/>
          <a:p>
            <a:endParaRPr/>
          </a:p>
        </p:txBody>
      </p:sp>
      <p:sp>
        <p:nvSpPr>
          <p:cNvPr id="12" name="Slide Number Placeholder 11">
            <a:extLst>
              <a:ext uri="{FF2B5EF4-FFF2-40B4-BE49-F238E27FC236}">
                <a16:creationId xmlns:a16="http://schemas.microsoft.com/office/drawing/2014/main" id="{46E54B82-34EF-42ED-7544-AC8B6A11D39C}"/>
              </a:ext>
            </a:extLst>
          </p:cNvPr>
          <p:cNvSpPr>
            <a:spLocks noGrp="1"/>
          </p:cNvSpPr>
          <p:nvPr>
            <p:ph type="sldNum" sz="quarter" idx="17"/>
          </p:nvPr>
        </p:nvSpPr>
        <p:spPr/>
        <p:txBody>
          <a:bodyPr/>
          <a:lstStyle/>
          <a:p>
            <a:fld id="{7E6ECBBE-ACC3-48EB-9F88-A771FEACBB28}" type="slidenum">
              <a:rPr/>
              <a:pPr/>
              <a:t>‹#›</a:t>
            </a:fld>
            <a:endParaRPr/>
          </a:p>
        </p:txBody>
      </p:sp>
      <p:pic>
        <p:nvPicPr>
          <p:cNvPr id="13" name="Logo" descr="Global Foundries Logo">
            <a:extLst>
              <a:ext uri="{FF2B5EF4-FFF2-40B4-BE49-F238E27FC236}">
                <a16:creationId xmlns:a16="http://schemas.microsoft.com/office/drawing/2014/main" id="{E37EFEAA-81E4-FE5A-8BB9-DA0F809D0A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660" y="936040"/>
            <a:ext cx="4796060" cy="935751"/>
          </a:xfrm>
          <a:prstGeom prst="rect">
            <a:avLst/>
          </a:prstGeom>
        </p:spPr>
      </p:pic>
    </p:spTree>
    <p:extLst>
      <p:ext uri="{BB962C8B-B14F-4D97-AF65-F5344CB8AC3E}">
        <p14:creationId xmlns:p14="http://schemas.microsoft.com/office/powerpoint/2010/main" val="581236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hankYou">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137B6B49-4E86-DAA7-C2A7-E2E6C09C6D12}"/>
              </a:ext>
            </a:extLst>
          </p:cNvPr>
          <p:cNvSpPr/>
          <p:nvPr userDrawn="1">
            <p:custDataLst>
              <p:tags r:id="rId1"/>
            </p:custDataLst>
          </p:nvPr>
        </p:nvSpPr>
        <p:spPr>
          <a:xfrm>
            <a:off x="0" y="0"/>
            <a:ext cx="12700" cy="12700"/>
          </a:xfrm>
          <a:prstGeom prst="octagon">
            <a:avLst/>
          </a:prstGeom>
          <a:noFill/>
          <a:ln>
            <a:no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43" name="TextBox 42">
            <a:extLst>
              <a:ext uri="{FF2B5EF4-FFF2-40B4-BE49-F238E27FC236}">
                <a16:creationId xmlns:a16="http://schemas.microsoft.com/office/drawing/2014/main" id="{C3CEE76A-D9A4-68A5-7427-AC21CA4D0DAE}"/>
              </a:ext>
            </a:extLst>
          </p:cNvPr>
          <p:cNvSpPr txBox="1"/>
          <p:nvPr/>
        </p:nvSpPr>
        <p:spPr>
          <a:xfrm>
            <a:off x="9207144" y="1782937"/>
            <a:ext cx="2480020" cy="540276"/>
          </a:xfrm>
          <a:prstGeom prst="rect">
            <a:avLst/>
          </a:prstGeom>
        </p:spPr>
        <p:txBody>
          <a:bodyPr wrap="square" rtlCol="0">
            <a:spAutoFit/>
          </a:bodyPr>
          <a:lstStyle/>
          <a:p>
            <a:pPr algn="l"/>
            <a:r>
              <a:rPr sz="2911" kern="0">
                <a:solidFill>
                  <a:schemeClr val="bg2"/>
                </a:solidFill>
                <a:latin typeface="+mj-lt"/>
              </a:rPr>
              <a:t>Thank You</a:t>
            </a:r>
          </a:p>
        </p:txBody>
      </p:sp>
      <p:sp>
        <p:nvSpPr>
          <p:cNvPr id="41" name="TextBox 40">
            <a:extLst>
              <a:ext uri="{FF2B5EF4-FFF2-40B4-BE49-F238E27FC236}">
                <a16:creationId xmlns:a16="http://schemas.microsoft.com/office/drawing/2014/main" id="{778648CA-5B02-555D-465E-AED2E41A3BCE}"/>
              </a:ext>
            </a:extLst>
          </p:cNvPr>
          <p:cNvSpPr txBox="1"/>
          <p:nvPr/>
        </p:nvSpPr>
        <p:spPr>
          <a:xfrm>
            <a:off x="9207143" y="3143543"/>
            <a:ext cx="2687806" cy="3525581"/>
          </a:xfrm>
          <a:prstGeom prst="rect">
            <a:avLst/>
          </a:prstGeom>
          <a:noFill/>
          <a:ln>
            <a:noFill/>
          </a:ln>
        </p:spPr>
        <p:txBody>
          <a:bodyPr wrap="square" rtlCol="0">
            <a:spAutoFit/>
          </a:bodyPr>
          <a:lstStyle/>
          <a:p>
            <a:pPr lvl="0"/>
            <a:r>
              <a:rPr sz="970">
                <a:latin typeface="+mn-lt"/>
                <a:cs typeface="Arial" panose="020B0604020202020204" pitchFamily="34" charset="0"/>
              </a:rPr>
              <a:t>The information contained herein is the property of GlobalFoundries and/or its licensors.</a:t>
            </a:r>
          </a:p>
          <a:p>
            <a:pPr lvl="0"/>
            <a:endParaRPr sz="970">
              <a:latin typeface="+mn-lt"/>
              <a:cs typeface="Arial" panose="020B0604020202020204" pitchFamily="34" charset="0"/>
            </a:endParaRPr>
          </a:p>
          <a:p>
            <a:pPr lvl="0"/>
            <a:r>
              <a:rPr sz="970">
                <a:latin typeface="+mn-lt"/>
                <a:cs typeface="Arial" panose="020B0604020202020204" pitchFamily="34" charset="0"/>
              </a:rPr>
              <a:t>This document is for informational purposes only, is current only as of the date of publication and is subject to change by GlobalFoundries at any time without notice.</a:t>
            </a:r>
          </a:p>
          <a:p>
            <a:pPr lvl="0"/>
            <a:endParaRPr sz="970">
              <a:latin typeface="+mn-lt"/>
              <a:cs typeface="Arial" panose="020B0604020202020204" pitchFamily="34" charset="0"/>
            </a:endParaRPr>
          </a:p>
          <a:p>
            <a:pPr lvl="0"/>
            <a:r>
              <a:rPr sz="970">
                <a:latin typeface="+mn-lt"/>
                <a:cs typeface="Arial" panose="020B0604020202020204" pitchFamily="34" charset="0"/>
              </a:rPr>
              <a:t>GlobalFoundries, the GlobalFoundries logo and combinations thereof are trademarks of GlobalFoundries Inc. in the United States and/or other jurisdictions. Other product or service names are for identification only and may be trademarks or service marks of their respective owners.</a:t>
            </a:r>
          </a:p>
          <a:p>
            <a:pPr lvl="0"/>
            <a:endParaRPr sz="970">
              <a:latin typeface="+mn-lt"/>
              <a:cs typeface="Arial" panose="020B0604020202020204" pitchFamily="34" charset="0"/>
            </a:endParaRPr>
          </a:p>
          <a:p>
            <a:pPr lvl="0"/>
            <a:r>
              <a:rPr sz="970">
                <a:latin typeface="+mn-lt"/>
                <a:cs typeface="Arial" panose="020B0604020202020204" pitchFamily="34" charset="0"/>
              </a:rPr>
              <a:t>© GlobalFoundries Inc. 2022. Unless otherwise indicated, all rights reserved. Do not copy or redistribute except as expressly permitted by GlobalFoundries.</a:t>
            </a:r>
          </a:p>
          <a:p>
            <a:pPr algn="l"/>
            <a:endParaRPr sz="970" kern="0">
              <a:latin typeface="+mn-lt"/>
            </a:endParaRPr>
          </a:p>
          <a:p>
            <a:pPr algn="l"/>
            <a:endParaRPr sz="970" kern="0">
              <a:latin typeface="+mn-lt"/>
            </a:endParaRPr>
          </a:p>
        </p:txBody>
      </p:sp>
      <p:pic>
        <p:nvPicPr>
          <p:cNvPr id="46" name="graphic">
            <a:extLst>
              <a:ext uri="{FF2B5EF4-FFF2-40B4-BE49-F238E27FC236}">
                <a16:creationId xmlns:a16="http://schemas.microsoft.com/office/drawing/2014/main" id="{392A478E-35F2-4E19-881A-F739DA96B03F}"/>
              </a:ext>
              <a:ext uri="{C183D7F6-B498-43B3-948B-1728B52AA6E4}">
                <adec:decorative xmlns:adec="http://schemas.microsoft.com/office/drawing/2017/decorative" val="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 y="1"/>
            <a:ext cx="8944946" cy="6857519"/>
          </a:xfrm>
          <a:prstGeom prst="rect">
            <a:avLst/>
          </a:prstGeom>
        </p:spPr>
      </p:pic>
      <p:sp>
        <p:nvSpPr>
          <p:cNvPr id="45" name="overlay">
            <a:extLst>
              <a:ext uri="{FF2B5EF4-FFF2-40B4-BE49-F238E27FC236}">
                <a16:creationId xmlns:a16="http://schemas.microsoft.com/office/drawing/2014/main" id="{E50D90A6-9B7C-44C5-9FA0-FE3F92386E57}"/>
              </a:ext>
              <a:ext uri="{C183D7F6-B498-43B3-948B-1728B52AA6E4}">
                <adec:decorative xmlns:adec="http://schemas.microsoft.com/office/drawing/2017/decorative" val="1"/>
              </a:ext>
            </a:extLst>
          </p:cNvPr>
          <p:cNvSpPr/>
          <p:nvPr/>
        </p:nvSpPr>
        <p:spPr>
          <a:xfrm>
            <a:off x="1" y="385"/>
            <a:ext cx="8945293" cy="6857230"/>
          </a:xfrm>
          <a:custGeom>
            <a:avLst/>
            <a:gdLst/>
            <a:ahLst/>
            <a:cxnLst/>
            <a:rect l="l" t="t" r="r" b="b"/>
            <a:pathLst>
              <a:path w="14750415" h="11308080">
                <a:moveTo>
                  <a:pt x="14749844" y="0"/>
                </a:moveTo>
                <a:lnTo>
                  <a:pt x="9265755" y="0"/>
                </a:lnTo>
                <a:lnTo>
                  <a:pt x="9265755" y="2420620"/>
                </a:lnTo>
                <a:lnTo>
                  <a:pt x="9265755" y="8887460"/>
                </a:lnTo>
                <a:lnTo>
                  <a:pt x="2798330" y="8887460"/>
                </a:lnTo>
                <a:lnTo>
                  <a:pt x="2798330" y="2420620"/>
                </a:lnTo>
                <a:lnTo>
                  <a:pt x="9265755" y="2420620"/>
                </a:lnTo>
                <a:lnTo>
                  <a:pt x="9265755" y="0"/>
                </a:lnTo>
                <a:lnTo>
                  <a:pt x="0" y="0"/>
                </a:lnTo>
                <a:lnTo>
                  <a:pt x="0" y="2420620"/>
                </a:lnTo>
                <a:lnTo>
                  <a:pt x="0" y="8887460"/>
                </a:lnTo>
                <a:lnTo>
                  <a:pt x="0" y="11308067"/>
                </a:lnTo>
                <a:lnTo>
                  <a:pt x="14749844" y="11308067"/>
                </a:lnTo>
                <a:lnTo>
                  <a:pt x="14749844" y="8887460"/>
                </a:lnTo>
                <a:lnTo>
                  <a:pt x="14749844" y="2420620"/>
                </a:lnTo>
                <a:lnTo>
                  <a:pt x="14749844" y="2420035"/>
                </a:lnTo>
                <a:lnTo>
                  <a:pt x="14749844" y="0"/>
                </a:lnTo>
                <a:close/>
              </a:path>
            </a:pathLst>
          </a:custGeom>
          <a:solidFill>
            <a:srgbClr val="1C1B1A">
              <a:alpha val="34999"/>
            </a:srgbClr>
          </a:solidFill>
        </p:spPr>
        <p:txBody>
          <a:bodyPr wrap="square" lIns="0" tIns="0" rIns="0" bIns="0" rtlCol="0"/>
          <a:lstStyle/>
          <a:p>
            <a:endParaRPr sz="1092">
              <a:latin typeface="Arial" panose="020B0604020202020204" pitchFamily="34" charset="0"/>
            </a:endParaRPr>
          </a:p>
        </p:txBody>
      </p:sp>
      <p:pic>
        <p:nvPicPr>
          <p:cNvPr id="4" name="Picture 3">
            <a:extLst>
              <a:ext uri="{FF2B5EF4-FFF2-40B4-BE49-F238E27FC236}">
                <a16:creationId xmlns:a16="http://schemas.microsoft.com/office/drawing/2014/main" id="{211DAC29-5C3C-4617-8BFE-DBC7E5D57B1C}"/>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60"/>
          <a:stretch/>
        </p:blipFill>
        <p:spPr>
          <a:xfrm>
            <a:off x="6559653" y="1447322"/>
            <a:ext cx="2385295" cy="3917931"/>
          </a:xfrm>
          <a:prstGeom prst="rect">
            <a:avLst/>
          </a:prstGeom>
        </p:spPr>
      </p:pic>
      <p:grpSp>
        <p:nvGrpSpPr>
          <p:cNvPr id="6" name="Group 5" descr="Twitter">
            <a:extLst>
              <a:ext uri="{FF2B5EF4-FFF2-40B4-BE49-F238E27FC236}">
                <a16:creationId xmlns:a16="http://schemas.microsoft.com/office/drawing/2014/main" id="{3782CDD0-FC21-6A13-3B79-3A6CD49028D1}"/>
              </a:ext>
            </a:extLst>
          </p:cNvPr>
          <p:cNvGrpSpPr/>
          <p:nvPr/>
        </p:nvGrpSpPr>
        <p:grpSpPr>
          <a:xfrm>
            <a:off x="9586564" y="2485302"/>
            <a:ext cx="381241" cy="381214"/>
            <a:chOff x="9586564" y="2485302"/>
            <a:chExt cx="381241" cy="381214"/>
          </a:xfrm>
        </p:grpSpPr>
        <p:sp>
          <p:nvSpPr>
            <p:cNvPr id="31" name="object 28">
              <a:extLst>
                <a:ext uri="{FF2B5EF4-FFF2-40B4-BE49-F238E27FC236}">
                  <a16:creationId xmlns:a16="http://schemas.microsoft.com/office/drawing/2014/main" id="{852AB99D-BC9C-EE4E-8D5D-06C38E0ADE47}"/>
                </a:ext>
              </a:extLst>
            </p:cNvPr>
            <p:cNvSpPr/>
            <p:nvPr/>
          </p:nvSpPr>
          <p:spPr>
            <a:xfrm>
              <a:off x="9586564" y="2485302"/>
              <a:ext cx="381241" cy="381214"/>
            </a:xfrm>
            <a:custGeom>
              <a:avLst/>
              <a:gdLst/>
              <a:ahLst/>
              <a:cxnLst/>
              <a:rect l="l" t="t" r="r" b="b"/>
              <a:pathLst>
                <a:path w="628650" h="628650">
                  <a:moveTo>
                    <a:pt x="314126" y="0"/>
                  </a:moveTo>
                  <a:lnTo>
                    <a:pt x="267708" y="3406"/>
                  </a:lnTo>
                  <a:lnTo>
                    <a:pt x="223404" y="13300"/>
                  </a:lnTo>
                  <a:lnTo>
                    <a:pt x="181701" y="29196"/>
                  </a:lnTo>
                  <a:lnTo>
                    <a:pt x="143083" y="50609"/>
                  </a:lnTo>
                  <a:lnTo>
                    <a:pt x="108038" y="77051"/>
                  </a:lnTo>
                  <a:lnTo>
                    <a:pt x="77051" y="108038"/>
                  </a:lnTo>
                  <a:lnTo>
                    <a:pt x="50609" y="143083"/>
                  </a:lnTo>
                  <a:lnTo>
                    <a:pt x="29196" y="181701"/>
                  </a:lnTo>
                  <a:lnTo>
                    <a:pt x="13300" y="223404"/>
                  </a:lnTo>
                  <a:lnTo>
                    <a:pt x="3406" y="267708"/>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8"/>
                  </a:lnTo>
                  <a:lnTo>
                    <a:pt x="614952" y="223404"/>
                  </a:lnTo>
                  <a:lnTo>
                    <a:pt x="599056" y="181701"/>
                  </a:lnTo>
                  <a:lnTo>
                    <a:pt x="577643" y="143083"/>
                  </a:lnTo>
                  <a:lnTo>
                    <a:pt x="551201" y="108038"/>
                  </a:lnTo>
                  <a:lnTo>
                    <a:pt x="520214" y="77051"/>
                  </a:lnTo>
                  <a:lnTo>
                    <a:pt x="485169" y="50609"/>
                  </a:lnTo>
                  <a:lnTo>
                    <a:pt x="446551" y="29196"/>
                  </a:lnTo>
                  <a:lnTo>
                    <a:pt x="404848" y="13300"/>
                  </a:lnTo>
                  <a:lnTo>
                    <a:pt x="360544" y="3406"/>
                  </a:lnTo>
                  <a:lnTo>
                    <a:pt x="314126" y="0"/>
                  </a:lnTo>
                  <a:close/>
                </a:path>
              </a:pathLst>
            </a:custGeom>
            <a:solidFill>
              <a:srgbClr val="FF6012"/>
            </a:solidFill>
          </p:spPr>
          <p:txBody>
            <a:bodyPr wrap="square" lIns="0" tIns="0" rIns="0" bIns="0" rtlCol="0"/>
            <a:lstStyle/>
            <a:p>
              <a:endParaRPr sz="1092">
                <a:latin typeface="Arial" panose="020B0604020202020204" pitchFamily="34" charset="0"/>
              </a:endParaRPr>
            </a:p>
          </p:txBody>
        </p:sp>
        <p:sp>
          <p:nvSpPr>
            <p:cNvPr id="32" name="object 29">
              <a:extLst>
                <a:ext uri="{FF2B5EF4-FFF2-40B4-BE49-F238E27FC236}">
                  <a16:creationId xmlns:a16="http://schemas.microsoft.com/office/drawing/2014/main" id="{7D66DFA3-7C56-A649-93A9-B92319F157C4}"/>
                </a:ext>
              </a:extLst>
            </p:cNvPr>
            <p:cNvSpPr/>
            <p:nvPr/>
          </p:nvSpPr>
          <p:spPr>
            <a:xfrm>
              <a:off x="9675569" y="2593308"/>
              <a:ext cx="211415" cy="172124"/>
            </a:xfrm>
            <a:custGeom>
              <a:avLst/>
              <a:gdLst/>
              <a:ahLst/>
              <a:cxnLst/>
              <a:rect l="l" t="t" r="r" b="b"/>
              <a:pathLst>
                <a:path w="348615" h="283845">
                  <a:moveTo>
                    <a:pt x="241343" y="0"/>
                  </a:moveTo>
                  <a:lnTo>
                    <a:pt x="209520" y="7429"/>
                  </a:lnTo>
                  <a:lnTo>
                    <a:pt x="185292" y="27130"/>
                  </a:lnTo>
                  <a:lnTo>
                    <a:pt x="171675" y="55217"/>
                  </a:lnTo>
                  <a:lnTo>
                    <a:pt x="171680" y="87808"/>
                  </a:lnTo>
                  <a:lnTo>
                    <a:pt x="128529" y="80964"/>
                  </a:lnTo>
                  <a:lnTo>
                    <a:pt x="88909" y="65562"/>
                  </a:lnTo>
                  <a:lnTo>
                    <a:pt x="53822" y="42602"/>
                  </a:lnTo>
                  <a:lnTo>
                    <a:pt x="24271" y="13088"/>
                  </a:lnTo>
                  <a:lnTo>
                    <a:pt x="15343" y="38577"/>
                  </a:lnTo>
                  <a:lnTo>
                    <a:pt x="16365" y="64907"/>
                  </a:lnTo>
                  <a:lnTo>
                    <a:pt x="26874" y="89201"/>
                  </a:lnTo>
                  <a:lnTo>
                    <a:pt x="46406" y="108583"/>
                  </a:lnTo>
                  <a:lnTo>
                    <a:pt x="37750" y="107777"/>
                  </a:lnTo>
                  <a:lnTo>
                    <a:pt x="29417" y="105970"/>
                  </a:lnTo>
                  <a:lnTo>
                    <a:pt x="21478" y="103229"/>
                  </a:lnTo>
                  <a:lnTo>
                    <a:pt x="13999" y="99620"/>
                  </a:lnTo>
                  <a:lnTo>
                    <a:pt x="17798" y="123728"/>
                  </a:lnTo>
                  <a:lnTo>
                    <a:pt x="29489" y="144974"/>
                  </a:lnTo>
                  <a:lnTo>
                    <a:pt x="47776" y="161304"/>
                  </a:lnTo>
                  <a:lnTo>
                    <a:pt x="71359" y="170664"/>
                  </a:lnTo>
                  <a:lnTo>
                    <a:pt x="63644" y="172309"/>
                  </a:lnTo>
                  <a:lnTo>
                    <a:pt x="55642" y="173102"/>
                  </a:lnTo>
                  <a:lnTo>
                    <a:pt x="47428" y="172979"/>
                  </a:lnTo>
                  <a:lnTo>
                    <a:pt x="39077" y="171879"/>
                  </a:lnTo>
                  <a:lnTo>
                    <a:pt x="48946" y="191551"/>
                  </a:lnTo>
                  <a:lnTo>
                    <a:pt x="64145" y="207157"/>
                  </a:lnTo>
                  <a:lnTo>
                    <a:pt x="83509" y="217542"/>
                  </a:lnTo>
                  <a:lnTo>
                    <a:pt x="105871" y="221553"/>
                  </a:lnTo>
                  <a:lnTo>
                    <a:pt x="81981" y="236754"/>
                  </a:lnTo>
                  <a:lnTo>
                    <a:pt x="55888" y="246878"/>
                  </a:lnTo>
                  <a:lnTo>
                    <a:pt x="28319" y="251743"/>
                  </a:lnTo>
                  <a:lnTo>
                    <a:pt x="0" y="251165"/>
                  </a:lnTo>
                  <a:lnTo>
                    <a:pt x="24798" y="264747"/>
                  </a:lnTo>
                  <a:lnTo>
                    <a:pt x="51532" y="274842"/>
                  </a:lnTo>
                  <a:lnTo>
                    <a:pt x="79907" y="281132"/>
                  </a:lnTo>
                  <a:lnTo>
                    <a:pt x="109630" y="283300"/>
                  </a:lnTo>
                  <a:lnTo>
                    <a:pt x="162936" y="276794"/>
                  </a:lnTo>
                  <a:lnTo>
                    <a:pt x="208787" y="258719"/>
                  </a:lnTo>
                  <a:lnTo>
                    <a:pt x="246804" y="231239"/>
                  </a:lnTo>
                  <a:lnTo>
                    <a:pt x="276606" y="196519"/>
                  </a:lnTo>
                  <a:lnTo>
                    <a:pt x="297811" y="156721"/>
                  </a:lnTo>
                  <a:lnTo>
                    <a:pt x="310040" y="114011"/>
                  </a:lnTo>
                  <a:lnTo>
                    <a:pt x="312911" y="70552"/>
                  </a:lnTo>
                  <a:lnTo>
                    <a:pt x="323031" y="62536"/>
                  </a:lnTo>
                  <a:lnTo>
                    <a:pt x="332395" y="53646"/>
                  </a:lnTo>
                  <a:lnTo>
                    <a:pt x="340938" y="43952"/>
                  </a:lnTo>
                  <a:lnTo>
                    <a:pt x="348596" y="33527"/>
                  </a:lnTo>
                  <a:lnTo>
                    <a:pt x="338796" y="37443"/>
                  </a:lnTo>
                  <a:lnTo>
                    <a:pt x="328666" y="40644"/>
                  </a:lnTo>
                  <a:lnTo>
                    <a:pt x="318232" y="43100"/>
                  </a:lnTo>
                  <a:lnTo>
                    <a:pt x="307519" y="44783"/>
                  </a:lnTo>
                  <a:lnTo>
                    <a:pt x="317910" y="37223"/>
                  </a:lnTo>
                  <a:lnTo>
                    <a:pt x="326775" y="27953"/>
                  </a:lnTo>
                  <a:lnTo>
                    <a:pt x="333873" y="17209"/>
                  </a:lnTo>
                  <a:lnTo>
                    <a:pt x="338963" y="5224"/>
                  </a:lnTo>
                  <a:lnTo>
                    <a:pt x="328326" y="10939"/>
                  </a:lnTo>
                  <a:lnTo>
                    <a:pt x="317180" y="15770"/>
                  </a:lnTo>
                  <a:lnTo>
                    <a:pt x="305572" y="19668"/>
                  </a:lnTo>
                  <a:lnTo>
                    <a:pt x="293551" y="22585"/>
                  </a:lnTo>
                  <a:lnTo>
                    <a:pt x="282783" y="13190"/>
                  </a:lnTo>
                  <a:lnTo>
                    <a:pt x="270270" y="6078"/>
                  </a:lnTo>
                  <a:lnTo>
                    <a:pt x="256346" y="1573"/>
                  </a:lnTo>
                  <a:lnTo>
                    <a:pt x="241343" y="0"/>
                  </a:lnTo>
                  <a:close/>
                </a:path>
              </a:pathLst>
            </a:custGeom>
            <a:solidFill>
              <a:srgbClr val="FFFFFF"/>
            </a:solidFill>
          </p:spPr>
          <p:txBody>
            <a:bodyPr wrap="square" lIns="0" tIns="0" rIns="0" bIns="0" rtlCol="0"/>
            <a:lstStyle/>
            <a:p>
              <a:endParaRPr sz="1092">
                <a:latin typeface="Arial" panose="020B0604020202020204" pitchFamily="34" charset="0"/>
              </a:endParaRPr>
            </a:p>
          </p:txBody>
        </p:sp>
      </p:grpSp>
      <p:grpSp>
        <p:nvGrpSpPr>
          <p:cNvPr id="5" name="Group 4" descr="Facebook">
            <a:extLst>
              <a:ext uri="{FF2B5EF4-FFF2-40B4-BE49-F238E27FC236}">
                <a16:creationId xmlns:a16="http://schemas.microsoft.com/office/drawing/2014/main" id="{19F97B20-7CB2-1218-C9FA-46C7F6AEAED7}"/>
              </a:ext>
            </a:extLst>
          </p:cNvPr>
          <p:cNvGrpSpPr/>
          <p:nvPr/>
        </p:nvGrpSpPr>
        <p:grpSpPr>
          <a:xfrm>
            <a:off x="10158064" y="2485302"/>
            <a:ext cx="381241" cy="381214"/>
            <a:chOff x="10158064" y="2485302"/>
            <a:chExt cx="381241" cy="381214"/>
          </a:xfrm>
        </p:grpSpPr>
        <p:sp>
          <p:nvSpPr>
            <p:cNvPr id="34" name="object 31">
              <a:extLst>
                <a:ext uri="{FF2B5EF4-FFF2-40B4-BE49-F238E27FC236}">
                  <a16:creationId xmlns:a16="http://schemas.microsoft.com/office/drawing/2014/main" id="{EDFB2FCC-166B-6748-86AB-0E8DCDD5D873}"/>
                </a:ext>
              </a:extLst>
            </p:cNvPr>
            <p:cNvSpPr/>
            <p:nvPr/>
          </p:nvSpPr>
          <p:spPr>
            <a:xfrm>
              <a:off x="10158064" y="2485302"/>
              <a:ext cx="381241" cy="381214"/>
            </a:xfrm>
            <a:custGeom>
              <a:avLst/>
              <a:gdLst/>
              <a:ahLst/>
              <a:cxnLst/>
              <a:rect l="l" t="t" r="r" b="b"/>
              <a:pathLst>
                <a:path w="628650" h="628650">
                  <a:moveTo>
                    <a:pt x="314126" y="0"/>
                  </a:moveTo>
                  <a:lnTo>
                    <a:pt x="267708" y="3405"/>
                  </a:lnTo>
                  <a:lnTo>
                    <a:pt x="223404" y="13299"/>
                  </a:lnTo>
                  <a:lnTo>
                    <a:pt x="181701" y="29194"/>
                  </a:lnTo>
                  <a:lnTo>
                    <a:pt x="143083" y="50606"/>
                  </a:lnTo>
                  <a:lnTo>
                    <a:pt x="108038" y="77048"/>
                  </a:lnTo>
                  <a:lnTo>
                    <a:pt x="77051" y="108034"/>
                  </a:lnTo>
                  <a:lnTo>
                    <a:pt x="50609" y="143079"/>
                  </a:lnTo>
                  <a:lnTo>
                    <a:pt x="29196" y="181696"/>
                  </a:lnTo>
                  <a:lnTo>
                    <a:pt x="13300" y="223400"/>
                  </a:lnTo>
                  <a:lnTo>
                    <a:pt x="3406" y="267706"/>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6"/>
                  </a:lnTo>
                  <a:lnTo>
                    <a:pt x="614952" y="223400"/>
                  </a:lnTo>
                  <a:lnTo>
                    <a:pt x="599056" y="181696"/>
                  </a:lnTo>
                  <a:lnTo>
                    <a:pt x="577643" y="143079"/>
                  </a:lnTo>
                  <a:lnTo>
                    <a:pt x="551201" y="108034"/>
                  </a:lnTo>
                  <a:lnTo>
                    <a:pt x="520214" y="77048"/>
                  </a:lnTo>
                  <a:lnTo>
                    <a:pt x="485169" y="50606"/>
                  </a:lnTo>
                  <a:lnTo>
                    <a:pt x="446551" y="29194"/>
                  </a:lnTo>
                  <a:lnTo>
                    <a:pt x="404848" y="13299"/>
                  </a:lnTo>
                  <a:lnTo>
                    <a:pt x="360544" y="3405"/>
                  </a:lnTo>
                  <a:lnTo>
                    <a:pt x="314126" y="0"/>
                  </a:lnTo>
                  <a:close/>
                </a:path>
              </a:pathLst>
            </a:custGeom>
            <a:solidFill>
              <a:srgbClr val="FF6012"/>
            </a:solidFill>
          </p:spPr>
          <p:txBody>
            <a:bodyPr wrap="square" lIns="0" tIns="0" rIns="0" bIns="0" rtlCol="0"/>
            <a:lstStyle/>
            <a:p>
              <a:endParaRPr sz="1092">
                <a:latin typeface="Arial" panose="020B0604020202020204" pitchFamily="34" charset="0"/>
              </a:endParaRPr>
            </a:p>
          </p:txBody>
        </p:sp>
        <p:sp>
          <p:nvSpPr>
            <p:cNvPr id="35" name="object 32">
              <a:extLst>
                <a:ext uri="{FF2B5EF4-FFF2-40B4-BE49-F238E27FC236}">
                  <a16:creationId xmlns:a16="http://schemas.microsoft.com/office/drawing/2014/main" id="{7FDAD6BE-D844-FC4E-A12D-39158B0503F0}"/>
                </a:ext>
              </a:extLst>
            </p:cNvPr>
            <p:cNvSpPr/>
            <p:nvPr/>
          </p:nvSpPr>
          <p:spPr>
            <a:xfrm>
              <a:off x="10289753" y="2558530"/>
              <a:ext cx="108596" cy="234889"/>
            </a:xfrm>
            <a:custGeom>
              <a:avLst/>
              <a:gdLst/>
              <a:ahLst/>
              <a:cxnLst/>
              <a:rect l="l" t="t" r="r" b="b"/>
              <a:pathLst>
                <a:path w="179069" h="387350">
                  <a:moveTo>
                    <a:pt x="178507" y="0"/>
                  </a:moveTo>
                  <a:lnTo>
                    <a:pt x="124582" y="0"/>
                  </a:lnTo>
                  <a:lnTo>
                    <a:pt x="87000" y="4751"/>
                  </a:lnTo>
                  <a:lnTo>
                    <a:pt x="60817" y="18869"/>
                  </a:lnTo>
                  <a:lnTo>
                    <a:pt x="45499" y="42146"/>
                  </a:lnTo>
                  <a:lnTo>
                    <a:pt x="40511" y="74374"/>
                  </a:lnTo>
                  <a:lnTo>
                    <a:pt x="40511" y="126435"/>
                  </a:lnTo>
                  <a:lnTo>
                    <a:pt x="0" y="126435"/>
                  </a:lnTo>
                  <a:lnTo>
                    <a:pt x="0" y="192538"/>
                  </a:lnTo>
                  <a:lnTo>
                    <a:pt x="40511" y="192538"/>
                  </a:lnTo>
                  <a:lnTo>
                    <a:pt x="40511" y="386731"/>
                  </a:lnTo>
                  <a:lnTo>
                    <a:pt x="118383" y="386731"/>
                  </a:lnTo>
                  <a:lnTo>
                    <a:pt x="118383" y="191732"/>
                  </a:lnTo>
                  <a:lnTo>
                    <a:pt x="172706" y="191732"/>
                  </a:lnTo>
                  <a:lnTo>
                    <a:pt x="178507" y="126435"/>
                  </a:lnTo>
                  <a:lnTo>
                    <a:pt x="118383" y="126435"/>
                  </a:lnTo>
                  <a:lnTo>
                    <a:pt x="118383" y="89243"/>
                  </a:lnTo>
                  <a:lnTo>
                    <a:pt x="119098" y="79394"/>
                  </a:lnTo>
                  <a:lnTo>
                    <a:pt x="121788" y="72733"/>
                  </a:lnTo>
                  <a:lnTo>
                    <a:pt x="127267" y="68958"/>
                  </a:lnTo>
                  <a:lnTo>
                    <a:pt x="136351" y="67767"/>
                  </a:lnTo>
                  <a:lnTo>
                    <a:pt x="178507" y="67767"/>
                  </a:lnTo>
                  <a:lnTo>
                    <a:pt x="178507" y="0"/>
                  </a:lnTo>
                  <a:close/>
                </a:path>
              </a:pathLst>
            </a:custGeom>
            <a:solidFill>
              <a:srgbClr val="FFFFFF"/>
            </a:solidFill>
          </p:spPr>
          <p:txBody>
            <a:bodyPr wrap="square" lIns="0" tIns="0" rIns="0" bIns="0" rtlCol="0"/>
            <a:lstStyle/>
            <a:p>
              <a:endParaRPr sz="1092">
                <a:latin typeface="Arial" panose="020B0604020202020204" pitchFamily="34" charset="0"/>
              </a:endParaRPr>
            </a:p>
          </p:txBody>
        </p:sp>
      </p:grpSp>
      <p:grpSp>
        <p:nvGrpSpPr>
          <p:cNvPr id="3" name="Group 2" descr="Instagram">
            <a:extLst>
              <a:ext uri="{FF2B5EF4-FFF2-40B4-BE49-F238E27FC236}">
                <a16:creationId xmlns:a16="http://schemas.microsoft.com/office/drawing/2014/main" id="{E25C7AC7-FFE5-0759-FE73-21D3EEEBD814}"/>
              </a:ext>
            </a:extLst>
          </p:cNvPr>
          <p:cNvGrpSpPr/>
          <p:nvPr/>
        </p:nvGrpSpPr>
        <p:grpSpPr>
          <a:xfrm>
            <a:off x="10725601" y="2485302"/>
            <a:ext cx="381241" cy="381214"/>
            <a:chOff x="10725601" y="2485302"/>
            <a:chExt cx="381241" cy="381214"/>
          </a:xfrm>
        </p:grpSpPr>
        <p:sp>
          <p:nvSpPr>
            <p:cNvPr id="37" name="object 34">
              <a:extLst>
                <a:ext uri="{FF2B5EF4-FFF2-40B4-BE49-F238E27FC236}">
                  <a16:creationId xmlns:a16="http://schemas.microsoft.com/office/drawing/2014/main" id="{5A1EF17E-6A9F-214C-872E-1E3C176ADFD3}"/>
                </a:ext>
              </a:extLst>
            </p:cNvPr>
            <p:cNvSpPr/>
            <p:nvPr/>
          </p:nvSpPr>
          <p:spPr>
            <a:xfrm>
              <a:off x="10725601" y="2485302"/>
              <a:ext cx="381241" cy="381214"/>
            </a:xfrm>
            <a:custGeom>
              <a:avLst/>
              <a:gdLst/>
              <a:ahLst/>
              <a:cxnLst/>
              <a:rect l="l" t="t" r="r" b="b"/>
              <a:pathLst>
                <a:path w="628650" h="628650">
                  <a:moveTo>
                    <a:pt x="314126" y="0"/>
                  </a:moveTo>
                  <a:lnTo>
                    <a:pt x="267708" y="3406"/>
                  </a:lnTo>
                  <a:lnTo>
                    <a:pt x="223404" y="13300"/>
                  </a:lnTo>
                  <a:lnTo>
                    <a:pt x="181701" y="29196"/>
                  </a:lnTo>
                  <a:lnTo>
                    <a:pt x="143083" y="50609"/>
                  </a:lnTo>
                  <a:lnTo>
                    <a:pt x="108038" y="77051"/>
                  </a:lnTo>
                  <a:lnTo>
                    <a:pt x="77051" y="108038"/>
                  </a:lnTo>
                  <a:lnTo>
                    <a:pt x="50609" y="143083"/>
                  </a:lnTo>
                  <a:lnTo>
                    <a:pt x="29196" y="181701"/>
                  </a:lnTo>
                  <a:lnTo>
                    <a:pt x="13300" y="223404"/>
                  </a:lnTo>
                  <a:lnTo>
                    <a:pt x="3406" y="267708"/>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8"/>
                  </a:lnTo>
                  <a:lnTo>
                    <a:pt x="614952" y="223404"/>
                  </a:lnTo>
                  <a:lnTo>
                    <a:pt x="599056" y="181701"/>
                  </a:lnTo>
                  <a:lnTo>
                    <a:pt x="577643" y="143083"/>
                  </a:lnTo>
                  <a:lnTo>
                    <a:pt x="551201" y="108038"/>
                  </a:lnTo>
                  <a:lnTo>
                    <a:pt x="520214" y="77051"/>
                  </a:lnTo>
                  <a:lnTo>
                    <a:pt x="485169" y="50609"/>
                  </a:lnTo>
                  <a:lnTo>
                    <a:pt x="446551" y="29196"/>
                  </a:lnTo>
                  <a:lnTo>
                    <a:pt x="404848" y="13300"/>
                  </a:lnTo>
                  <a:lnTo>
                    <a:pt x="360544" y="3406"/>
                  </a:lnTo>
                  <a:lnTo>
                    <a:pt x="314126" y="0"/>
                  </a:lnTo>
                  <a:close/>
                </a:path>
              </a:pathLst>
            </a:custGeom>
            <a:solidFill>
              <a:srgbClr val="FF6012"/>
            </a:solidFill>
          </p:spPr>
          <p:txBody>
            <a:bodyPr wrap="square" lIns="0" tIns="0" rIns="0" bIns="0" rtlCol="0"/>
            <a:lstStyle/>
            <a:p>
              <a:endParaRPr sz="1092">
                <a:latin typeface="Arial" panose="020B0604020202020204" pitchFamily="34" charset="0"/>
              </a:endParaRPr>
            </a:p>
          </p:txBody>
        </p:sp>
        <p:sp>
          <p:nvSpPr>
            <p:cNvPr id="38" name="object 35">
              <a:extLst>
                <a:ext uri="{FF2B5EF4-FFF2-40B4-BE49-F238E27FC236}">
                  <a16:creationId xmlns:a16="http://schemas.microsoft.com/office/drawing/2014/main" id="{FFD024CC-7C64-314D-9D18-A7F7C70EC310}"/>
                </a:ext>
              </a:extLst>
            </p:cNvPr>
            <p:cNvSpPr/>
            <p:nvPr/>
          </p:nvSpPr>
          <p:spPr>
            <a:xfrm>
              <a:off x="10808643" y="2568311"/>
              <a:ext cx="215266" cy="215251"/>
            </a:xfrm>
            <a:custGeom>
              <a:avLst/>
              <a:gdLst/>
              <a:ahLst/>
              <a:cxnLst/>
              <a:rect l="l" t="t" r="r" b="b"/>
              <a:pathLst>
                <a:path w="354965" h="354965">
                  <a:moveTo>
                    <a:pt x="177194" y="0"/>
                  </a:moveTo>
                  <a:lnTo>
                    <a:pt x="129693" y="212"/>
                  </a:lnTo>
                  <a:lnTo>
                    <a:pt x="91025" y="2102"/>
                  </a:lnTo>
                  <a:lnTo>
                    <a:pt x="52657" y="13023"/>
                  </a:lnTo>
                  <a:lnTo>
                    <a:pt x="22968" y="37200"/>
                  </a:lnTo>
                  <a:lnTo>
                    <a:pt x="3818" y="79805"/>
                  </a:lnTo>
                  <a:lnTo>
                    <a:pt x="165" y="129743"/>
                  </a:lnTo>
                  <a:lnTo>
                    <a:pt x="0" y="148174"/>
                  </a:lnTo>
                  <a:lnTo>
                    <a:pt x="0" y="206307"/>
                  </a:lnTo>
                  <a:lnTo>
                    <a:pt x="1021" y="250316"/>
                  </a:lnTo>
                  <a:lnTo>
                    <a:pt x="9262" y="293341"/>
                  </a:lnTo>
                  <a:lnTo>
                    <a:pt x="37124" y="331448"/>
                  </a:lnTo>
                  <a:lnTo>
                    <a:pt x="79762" y="350617"/>
                  </a:lnTo>
                  <a:lnTo>
                    <a:pt x="129693" y="354273"/>
                  </a:lnTo>
                  <a:lnTo>
                    <a:pt x="177194" y="354481"/>
                  </a:lnTo>
                  <a:lnTo>
                    <a:pt x="224699" y="354273"/>
                  </a:lnTo>
                  <a:lnTo>
                    <a:pt x="263367" y="352380"/>
                  </a:lnTo>
                  <a:lnTo>
                    <a:pt x="301733" y="341460"/>
                  </a:lnTo>
                  <a:lnTo>
                    <a:pt x="326666" y="322545"/>
                  </a:lnTo>
                  <a:lnTo>
                    <a:pt x="177194" y="322545"/>
                  </a:lnTo>
                  <a:lnTo>
                    <a:pt x="130640" y="322350"/>
                  </a:lnTo>
                  <a:lnTo>
                    <a:pt x="84981" y="319079"/>
                  </a:lnTo>
                  <a:lnTo>
                    <a:pt x="46088" y="295949"/>
                  </a:lnTo>
                  <a:lnTo>
                    <a:pt x="32926" y="248861"/>
                  </a:lnTo>
                  <a:lnTo>
                    <a:pt x="31937" y="206307"/>
                  </a:lnTo>
                  <a:lnTo>
                    <a:pt x="31937" y="148174"/>
                  </a:lnTo>
                  <a:lnTo>
                    <a:pt x="32090" y="130691"/>
                  </a:lnTo>
                  <a:lnTo>
                    <a:pt x="35362" y="85024"/>
                  </a:lnTo>
                  <a:lnTo>
                    <a:pt x="58486" y="46124"/>
                  </a:lnTo>
                  <a:lnTo>
                    <a:pt x="105573" y="32962"/>
                  </a:lnTo>
                  <a:lnTo>
                    <a:pt x="326666" y="31936"/>
                  </a:lnTo>
                  <a:lnTo>
                    <a:pt x="324687" y="29747"/>
                  </a:lnTo>
                  <a:lnTo>
                    <a:pt x="284468" y="6295"/>
                  </a:lnTo>
                  <a:lnTo>
                    <a:pt x="237649" y="538"/>
                  </a:lnTo>
                  <a:lnTo>
                    <a:pt x="224699" y="212"/>
                  </a:lnTo>
                  <a:lnTo>
                    <a:pt x="177194" y="0"/>
                  </a:lnTo>
                  <a:close/>
                </a:path>
                <a:path w="354965" h="354965">
                  <a:moveTo>
                    <a:pt x="326666" y="31936"/>
                  </a:moveTo>
                  <a:lnTo>
                    <a:pt x="177194" y="31936"/>
                  </a:lnTo>
                  <a:lnTo>
                    <a:pt x="223748" y="32127"/>
                  </a:lnTo>
                  <a:lnTo>
                    <a:pt x="236399" y="32439"/>
                  </a:lnTo>
                  <a:lnTo>
                    <a:pt x="276380" y="37200"/>
                  </a:lnTo>
                  <a:lnTo>
                    <a:pt x="308310" y="58532"/>
                  </a:lnTo>
                  <a:lnTo>
                    <a:pt x="321462" y="105619"/>
                  </a:lnTo>
                  <a:lnTo>
                    <a:pt x="322453" y="148174"/>
                  </a:lnTo>
                  <a:lnTo>
                    <a:pt x="322453" y="206307"/>
                  </a:lnTo>
                  <a:lnTo>
                    <a:pt x="321462" y="248861"/>
                  </a:lnTo>
                  <a:lnTo>
                    <a:pt x="312153" y="290043"/>
                  </a:lnTo>
                  <a:lnTo>
                    <a:pt x="281725" y="315414"/>
                  </a:lnTo>
                  <a:lnTo>
                    <a:pt x="236401" y="322037"/>
                  </a:lnTo>
                  <a:lnTo>
                    <a:pt x="177194" y="322545"/>
                  </a:lnTo>
                  <a:lnTo>
                    <a:pt x="326666" y="322545"/>
                  </a:lnTo>
                  <a:lnTo>
                    <a:pt x="348148" y="284515"/>
                  </a:lnTo>
                  <a:lnTo>
                    <a:pt x="353896" y="237694"/>
                  </a:lnTo>
                  <a:lnTo>
                    <a:pt x="354389" y="206307"/>
                  </a:lnTo>
                  <a:lnTo>
                    <a:pt x="354389" y="148174"/>
                  </a:lnTo>
                  <a:lnTo>
                    <a:pt x="353367" y="104164"/>
                  </a:lnTo>
                  <a:lnTo>
                    <a:pt x="345137" y="61139"/>
                  </a:lnTo>
                  <a:lnTo>
                    <a:pt x="331401" y="37172"/>
                  </a:lnTo>
                  <a:lnTo>
                    <a:pt x="326666" y="31936"/>
                  </a:lnTo>
                  <a:close/>
                </a:path>
              </a:pathLst>
            </a:custGeom>
            <a:solidFill>
              <a:srgbClr val="FFFFFF"/>
            </a:solidFill>
          </p:spPr>
          <p:txBody>
            <a:bodyPr wrap="square" lIns="0" tIns="0" rIns="0" bIns="0" rtlCol="0"/>
            <a:lstStyle/>
            <a:p>
              <a:endParaRPr sz="1092">
                <a:latin typeface="Arial" panose="020B0604020202020204" pitchFamily="34" charset="0"/>
              </a:endParaRPr>
            </a:p>
          </p:txBody>
        </p:sp>
        <p:pic>
          <p:nvPicPr>
            <p:cNvPr id="39" name="object 36">
              <a:extLst>
                <a:ext uri="{FF2B5EF4-FFF2-40B4-BE49-F238E27FC236}">
                  <a16:creationId xmlns:a16="http://schemas.microsoft.com/office/drawing/2014/main" id="{CD5E6E16-C166-6448-9F90-7887551816D5}"/>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860907" y="2605517"/>
              <a:ext cx="125472" cy="125465"/>
            </a:xfrm>
            <a:prstGeom prst="rect">
              <a:avLst/>
            </a:prstGeom>
          </p:spPr>
        </p:pic>
      </p:grpSp>
      <p:pic>
        <p:nvPicPr>
          <p:cNvPr id="42" name="logo" descr="Global Foundries Logo">
            <a:extLst>
              <a:ext uri="{FF2B5EF4-FFF2-40B4-BE49-F238E27FC236}">
                <a16:creationId xmlns:a16="http://schemas.microsoft.com/office/drawing/2014/main" id="{6C537DB6-EBDE-262B-B5F1-F913CC06C2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black">
          <a:xfrm>
            <a:off x="819572" y="5802749"/>
            <a:ext cx="3541493" cy="690974"/>
          </a:xfrm>
          <a:prstGeom prst="rect">
            <a:avLst/>
          </a:prstGeom>
        </p:spPr>
      </p:pic>
    </p:spTree>
    <p:extLst>
      <p:ext uri="{BB962C8B-B14F-4D97-AF65-F5344CB8AC3E}">
        <p14:creationId xmlns:p14="http://schemas.microsoft.com/office/powerpoint/2010/main" val="1338535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2C43-D718-6EE9-4D18-BFE86AD9960F}"/>
              </a:ext>
            </a:extLst>
          </p:cNvPr>
          <p:cNvSpPr>
            <a:spLocks noGrp="1"/>
          </p:cNvSpPr>
          <p:nvPr>
            <p:ph type="title" hasCustomPrompt="1"/>
          </p:nvPr>
        </p:nvSpPr>
        <p:spPr/>
        <p:txBody>
          <a:bodyPr lIns="0" anchor="t">
            <a:noAutofit/>
          </a:bodyPr>
          <a:lstStyle>
            <a:lvl1pPr>
              <a:defRPr sz="3600"/>
            </a:lvl1pPr>
          </a:lstStyle>
          <a:p>
            <a:r>
              <a:t>Change font color to black if desired</a:t>
            </a:r>
          </a:p>
        </p:txBody>
      </p:sp>
      <p:sp>
        <p:nvSpPr>
          <p:cNvPr id="3" name="Content Placeholder 2">
            <a:extLst>
              <a:ext uri="{FF2B5EF4-FFF2-40B4-BE49-F238E27FC236}">
                <a16:creationId xmlns:a16="http://schemas.microsoft.com/office/drawing/2014/main" id="{4D852EC8-1DD2-3040-C96A-0209CF8B1B7E}"/>
              </a:ext>
            </a:extLst>
          </p:cNvPr>
          <p:cNvSpPr>
            <a:spLocks noGrp="1"/>
          </p:cNvSpPr>
          <p:nvPr>
            <p:ph idx="1" hasCustomPrompt="1"/>
          </p:nvPr>
        </p:nvSpPr>
        <p:spPr/>
        <p:txBody>
          <a:bodyPr lIns="0"/>
          <a:lstStyle>
            <a:lvl1pPr>
              <a:defRPr/>
            </a:lvl1pPr>
          </a:lstStyle>
          <a:p>
            <a:pPr lvl="0"/>
            <a:r>
              <a:t>Click to add text or choose an icon below to insert other contents; turn bullets on or off from the Home tab </a:t>
            </a:r>
          </a:p>
          <a:p>
            <a:pPr lvl="1"/>
            <a:r>
              <a:t>Second level</a:t>
            </a:r>
          </a:p>
          <a:p>
            <a:pPr lvl="2"/>
            <a:r>
              <a:t>Third level</a:t>
            </a:r>
          </a:p>
          <a:p>
            <a:pPr lvl="3"/>
            <a:r>
              <a:t>Fourth level</a:t>
            </a:r>
          </a:p>
          <a:p>
            <a:pPr lvl="4"/>
            <a:r>
              <a:t>Fifth level</a:t>
            </a:r>
          </a:p>
        </p:txBody>
      </p:sp>
      <p:sp>
        <p:nvSpPr>
          <p:cNvPr id="7" name="Date Placeholder 6">
            <a:extLst>
              <a:ext uri="{FF2B5EF4-FFF2-40B4-BE49-F238E27FC236}">
                <a16:creationId xmlns:a16="http://schemas.microsoft.com/office/drawing/2014/main" id="{C95E0E6C-2122-5748-E4F7-6B8027248C5F}"/>
              </a:ext>
            </a:extLst>
          </p:cNvPr>
          <p:cNvSpPr>
            <a:spLocks noGrp="1"/>
          </p:cNvSpPr>
          <p:nvPr>
            <p:ph type="dt" sz="half" idx="10"/>
          </p:nvPr>
        </p:nvSpPr>
        <p:spPr/>
        <p:txBody>
          <a:bodyPr/>
          <a:lstStyle>
            <a:lvl1pPr>
              <a:defRPr b="0"/>
            </a:lvl1pPr>
          </a:lstStyle>
          <a:p>
            <a:r>
              <a:rPr lang="en-US"/>
              <a:t>GlobalFoundries © 2022 All Rights Reserved</a:t>
            </a:r>
            <a:endParaRPr/>
          </a:p>
        </p:txBody>
      </p:sp>
      <p:sp>
        <p:nvSpPr>
          <p:cNvPr id="8" name="Footer Placeholder 7">
            <a:extLst>
              <a:ext uri="{FF2B5EF4-FFF2-40B4-BE49-F238E27FC236}">
                <a16:creationId xmlns:a16="http://schemas.microsoft.com/office/drawing/2014/main" id="{1D2FAAE2-2B09-DE55-F8E2-A96AAA14104B}"/>
              </a:ext>
            </a:extLst>
          </p:cNvPr>
          <p:cNvSpPr>
            <a:spLocks noGrp="1"/>
          </p:cNvSpPr>
          <p:nvPr>
            <p:ph type="ftr" sz="quarter" idx="11"/>
          </p:nvPr>
        </p:nvSpPr>
        <p:spPr/>
        <p:txBody>
          <a:bodyPr/>
          <a:lstStyle/>
          <a:p>
            <a:endParaRPr/>
          </a:p>
        </p:txBody>
      </p:sp>
      <p:sp>
        <p:nvSpPr>
          <p:cNvPr id="9" name="Slide Number Placeholder 8">
            <a:extLst>
              <a:ext uri="{FF2B5EF4-FFF2-40B4-BE49-F238E27FC236}">
                <a16:creationId xmlns:a16="http://schemas.microsoft.com/office/drawing/2014/main" id="{58A4B6ED-3498-1587-6D82-48544AB65179}"/>
              </a:ext>
            </a:extLst>
          </p:cNvPr>
          <p:cNvSpPr>
            <a:spLocks noGrp="1"/>
          </p:cNvSpPr>
          <p:nvPr>
            <p:ph type="sldNum" sz="quarter" idx="12"/>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1176235651"/>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ocumentation">
    <p:spTree>
      <p:nvGrpSpPr>
        <p:cNvPr id="1" name="Shape 21"/>
        <p:cNvGrpSpPr/>
        <p:nvPr/>
      </p:nvGrpSpPr>
      <p:grpSpPr>
        <a:xfrm>
          <a:off x="0" y="0"/>
          <a:ext cx="0" cy="0"/>
          <a:chOff x="0" y="0"/>
          <a:chExt cx="0" cy="0"/>
        </a:xfrm>
      </p:grpSpPr>
      <p:sp>
        <p:nvSpPr>
          <p:cNvPr id="5" name="Title 4">
            <a:extLst>
              <a:ext uri="{FF2B5EF4-FFF2-40B4-BE49-F238E27FC236}">
                <a16:creationId xmlns:a16="http://schemas.microsoft.com/office/drawing/2014/main" id="{D1F7FE78-3809-84B7-2D03-04DE4C9C4498}"/>
              </a:ext>
            </a:extLst>
          </p:cNvPr>
          <p:cNvSpPr>
            <a:spLocks noGrp="1"/>
          </p:cNvSpPr>
          <p:nvPr>
            <p:ph type="title"/>
          </p:nvPr>
        </p:nvSpPr>
        <p:spPr>
          <a:xfrm>
            <a:off x="378673" y="331373"/>
            <a:ext cx="3258455" cy="774096"/>
          </a:xfrm>
        </p:spPr>
        <p:txBody>
          <a:bodyPr/>
          <a:lstStyle>
            <a:lvl1pPr>
              <a:defRPr sz="2400"/>
            </a:lvl1pPr>
          </a:lstStyle>
          <a:p>
            <a:r>
              <a:rPr lang="en-US"/>
              <a:t>Click to edit Master title style</a:t>
            </a:r>
            <a:endParaRPr/>
          </a:p>
        </p:txBody>
      </p:sp>
      <p:sp>
        <p:nvSpPr>
          <p:cNvPr id="10" name="Text Placeholder 20">
            <a:extLst>
              <a:ext uri="{FF2B5EF4-FFF2-40B4-BE49-F238E27FC236}">
                <a16:creationId xmlns:a16="http://schemas.microsoft.com/office/drawing/2014/main" id="{E2F7106C-074D-447B-B1C5-E0124F63FA67}"/>
              </a:ext>
            </a:extLst>
          </p:cNvPr>
          <p:cNvSpPr>
            <a:spLocks noGrp="1"/>
          </p:cNvSpPr>
          <p:nvPr>
            <p:ph type="body" sz="quarter" idx="16" hasCustomPrompt="1"/>
          </p:nvPr>
        </p:nvSpPr>
        <p:spPr>
          <a:xfrm>
            <a:off x="378673" y="1105469"/>
            <a:ext cx="3258455" cy="5204803"/>
          </a:xfrm>
          <a:prstGeom prst="rect">
            <a:avLst/>
          </a:prstGeom>
        </p:spPr>
        <p:txBody>
          <a:bodyPr vert="horz" wrap="square" lIns="0" tIns="0" rIns="0" bIns="0" anchor="t" anchorCtr="0">
            <a:noAutofit/>
          </a:bodyPr>
          <a:lstStyle>
            <a:lvl1pPr marL="0" indent="0">
              <a:lnSpc>
                <a:spcPct val="100000"/>
              </a:lnSpc>
              <a:spcBef>
                <a:spcPts val="1200"/>
              </a:spcBef>
              <a:buFont typeface="Arial" panose="020B0604020202020204" pitchFamily="34" charset="0"/>
              <a:buChar char="​"/>
              <a:defRPr sz="1200" baseline="0">
                <a:latin typeface="+mn-lt"/>
              </a:defRPr>
            </a:lvl1pPr>
            <a:lvl2pPr marL="228600" indent="-114300">
              <a:spcBef>
                <a:spcPts val="900"/>
              </a:spcBef>
              <a:defRPr sz="1100">
                <a:latin typeface="+mn-lt"/>
              </a:defRPr>
            </a:lvl2pPr>
            <a:lvl3pPr marL="514350" indent="-128588">
              <a:defRPr sz="1100">
                <a:latin typeface="+mn-lt"/>
              </a:defRPr>
            </a:lvl3pPr>
            <a:lvl4pPr marL="514350" indent="-128588">
              <a:defRPr sz="1100">
                <a:latin typeface="+mn-lt"/>
              </a:defRPr>
            </a:lvl4pPr>
            <a:lvl5pPr marL="514350" indent="-128588">
              <a:defRPr sz="1050">
                <a:latin typeface="+mn-lt"/>
              </a:defRPr>
            </a:lvl5pPr>
            <a:lvl6pPr marL="514350" indent="-128588">
              <a:defRPr sz="1100">
                <a:latin typeface="+mn-lt"/>
              </a:defRPr>
            </a:lvl6pPr>
            <a:lvl7pPr marL="514350" indent="-128588">
              <a:defRPr sz="1100">
                <a:latin typeface="+mn-lt"/>
              </a:defRPr>
            </a:lvl7pPr>
            <a:lvl8pPr marL="514350" indent="-128588">
              <a:defRPr sz="1100">
                <a:latin typeface="+mn-lt"/>
              </a:defRPr>
            </a:lvl8pPr>
            <a:lvl9pPr marL="514350" indent="-128588">
              <a:defRPr sz="1100">
                <a:latin typeface="+mn-lt"/>
              </a:defRPr>
            </a:lvl9pPr>
          </a:lstStyle>
          <a:p>
            <a:pPr lvl="0"/>
            <a:r>
              <a:t>Click to add text</a:t>
            </a:r>
          </a:p>
          <a:p>
            <a:pPr lvl="1"/>
            <a:r>
              <a:t>Second level</a:t>
            </a:r>
          </a:p>
          <a:p>
            <a:pPr lvl="2"/>
            <a:r>
              <a:t>Third level</a:t>
            </a:r>
          </a:p>
        </p:txBody>
      </p:sp>
      <p:sp>
        <p:nvSpPr>
          <p:cNvPr id="11" name="Text Placeholder 2">
            <a:extLst>
              <a:ext uri="{FF2B5EF4-FFF2-40B4-BE49-F238E27FC236}">
                <a16:creationId xmlns:a16="http://schemas.microsoft.com/office/drawing/2014/main" id="{43DF01D0-060F-4783-819D-333BDC204DBA}"/>
              </a:ext>
            </a:extLst>
          </p:cNvPr>
          <p:cNvSpPr>
            <a:spLocks noGrp="1"/>
          </p:cNvSpPr>
          <p:nvPr>
            <p:ph type="body" sz="quarter" idx="27" hasCustomPrompt="1"/>
          </p:nvPr>
        </p:nvSpPr>
        <p:spPr>
          <a:xfrm>
            <a:off x="4089401" y="331374"/>
            <a:ext cx="7442958" cy="5978900"/>
          </a:xfrm>
          <a:prstGeom prst="rect">
            <a:avLst/>
          </a:prstGeom>
        </p:spPr>
        <p:txBody>
          <a:bodyPr vert="horz" tIns="0">
            <a:noAutofit/>
          </a:bodyPr>
          <a:lstStyle>
            <a:lvl1pPr marL="0" indent="0">
              <a:lnSpc>
                <a:spcPct val="100000"/>
              </a:lnSpc>
              <a:spcBef>
                <a:spcPts val="1800"/>
              </a:spcBef>
              <a:buClr>
                <a:schemeClr val="accent5"/>
              </a:buClr>
              <a:buSzPct val="135000"/>
              <a:buFont typeface="Arial" panose="020B0604020202020204" pitchFamily="34" charset="0"/>
              <a:buChar char="​"/>
              <a:defRPr sz="2000">
                <a:latin typeface="+mn-lt"/>
              </a:defRPr>
            </a:lvl1pPr>
            <a:lvl2pPr marL="448056" indent="-173736">
              <a:lnSpc>
                <a:spcPct val="100000"/>
              </a:lnSpc>
              <a:buClr>
                <a:schemeClr val="accent2"/>
              </a:buClr>
              <a:buSzPct val="100000"/>
              <a:buFont typeface="Arial" panose="020B0604020202020204" pitchFamily="34" charset="0"/>
              <a:buChar char="•"/>
              <a:defRPr sz="1800">
                <a:latin typeface="+mn-lt"/>
              </a:defRPr>
            </a:lvl2pPr>
            <a:lvl3pPr marL="731520" indent="-173736">
              <a:lnSpc>
                <a:spcPct val="100000"/>
              </a:lnSpc>
              <a:buClr>
                <a:schemeClr val="accent2"/>
              </a:buClr>
              <a:buSzPct val="100000"/>
              <a:buFont typeface="Arial" panose="020B0604020202020204" pitchFamily="34" charset="0"/>
              <a:buChar char="•"/>
              <a:defRPr sz="1600">
                <a:latin typeface="+mn-lt"/>
              </a:defRPr>
            </a:lvl3pPr>
            <a:lvl4pPr marL="731520" indent="-173736">
              <a:lnSpc>
                <a:spcPct val="100000"/>
              </a:lnSpc>
              <a:buClr>
                <a:schemeClr val="accent2"/>
              </a:buClr>
              <a:buSzPct val="100000"/>
              <a:buFont typeface="Arial" panose="020B0604020202020204" pitchFamily="34" charset="0"/>
              <a:buChar char="•"/>
              <a:defRPr sz="1600">
                <a:latin typeface="+mn-lt"/>
              </a:defRPr>
            </a:lvl4pPr>
            <a:lvl5pPr marL="731520" indent="-173736">
              <a:lnSpc>
                <a:spcPct val="100000"/>
              </a:lnSpc>
              <a:buClr>
                <a:schemeClr val="accent2"/>
              </a:buClr>
              <a:buSzPct val="100000"/>
              <a:buFont typeface="Arial" panose="020B0604020202020204" pitchFamily="34" charset="0"/>
              <a:buChar char="•"/>
              <a:defRPr sz="1600">
                <a:latin typeface="+mn-lt"/>
              </a:defRPr>
            </a:lvl5pPr>
            <a:lvl6pPr marL="731520" indent="-173736">
              <a:lnSpc>
                <a:spcPct val="100000"/>
              </a:lnSpc>
              <a:buClr>
                <a:schemeClr val="accent2"/>
              </a:buClr>
              <a:buSzPct val="100000"/>
              <a:defRPr sz="1600">
                <a:latin typeface="+mn-lt"/>
              </a:defRPr>
            </a:lvl6pPr>
            <a:lvl7pPr marL="731520" indent="-173736">
              <a:lnSpc>
                <a:spcPct val="100000"/>
              </a:lnSpc>
              <a:buClr>
                <a:schemeClr val="accent2"/>
              </a:buClr>
              <a:buSzPct val="100000"/>
              <a:defRPr sz="1600">
                <a:latin typeface="+mn-lt"/>
              </a:defRPr>
            </a:lvl7pPr>
            <a:lvl8pPr marL="731520" indent="-173736">
              <a:lnSpc>
                <a:spcPct val="100000"/>
              </a:lnSpc>
              <a:buClr>
                <a:schemeClr val="accent2"/>
              </a:buClr>
              <a:buSzPct val="100000"/>
              <a:defRPr sz="1600">
                <a:latin typeface="+mn-lt"/>
              </a:defRPr>
            </a:lvl8pPr>
            <a:lvl9pPr marL="731520" indent="-173736">
              <a:lnSpc>
                <a:spcPct val="100000"/>
              </a:lnSpc>
              <a:buClr>
                <a:schemeClr val="accent2"/>
              </a:buClr>
              <a:buSzPct val="100000"/>
              <a:defRPr sz="1600">
                <a:latin typeface="+mn-lt"/>
              </a:defRPr>
            </a:lvl9pPr>
          </a:lstStyle>
          <a:p>
            <a:pPr lvl="0"/>
            <a:r>
              <a:t>Click to edit master text styles</a:t>
            </a:r>
          </a:p>
          <a:p>
            <a:pPr lvl="1"/>
            <a:r>
              <a:t>Second level</a:t>
            </a:r>
          </a:p>
          <a:p>
            <a:pPr lvl="2"/>
            <a:r>
              <a:t>Third level</a:t>
            </a:r>
          </a:p>
        </p:txBody>
      </p:sp>
      <p:sp>
        <p:nvSpPr>
          <p:cNvPr id="6" name="Date Placeholder 5">
            <a:extLst>
              <a:ext uri="{FF2B5EF4-FFF2-40B4-BE49-F238E27FC236}">
                <a16:creationId xmlns:a16="http://schemas.microsoft.com/office/drawing/2014/main" id="{AC3F1195-2952-34D4-877E-046B3606CE56}"/>
              </a:ext>
            </a:extLst>
          </p:cNvPr>
          <p:cNvSpPr>
            <a:spLocks noGrp="1"/>
          </p:cNvSpPr>
          <p:nvPr>
            <p:ph type="dt" sz="half" idx="28"/>
          </p:nvPr>
        </p:nvSpPr>
        <p:spPr/>
        <p:txBody>
          <a:bodyPr/>
          <a:lstStyle/>
          <a:p>
            <a:r>
              <a:rPr lang="en-US"/>
              <a:t>GlobalFoundries © 2022 All Rights Reserved</a:t>
            </a:r>
            <a:endParaRPr/>
          </a:p>
        </p:txBody>
      </p:sp>
      <p:sp>
        <p:nvSpPr>
          <p:cNvPr id="7" name="Footer Placeholder 6">
            <a:extLst>
              <a:ext uri="{FF2B5EF4-FFF2-40B4-BE49-F238E27FC236}">
                <a16:creationId xmlns:a16="http://schemas.microsoft.com/office/drawing/2014/main" id="{3E0F6CF0-4F51-4ACF-E7A9-E03E3CA5F6C7}"/>
              </a:ext>
            </a:extLst>
          </p:cNvPr>
          <p:cNvSpPr>
            <a:spLocks noGrp="1"/>
          </p:cNvSpPr>
          <p:nvPr>
            <p:ph type="ftr" sz="quarter" idx="29"/>
          </p:nvPr>
        </p:nvSpPr>
        <p:spPr/>
        <p:txBody>
          <a:bodyPr/>
          <a:lstStyle/>
          <a:p>
            <a:endParaRPr/>
          </a:p>
        </p:txBody>
      </p:sp>
      <p:sp>
        <p:nvSpPr>
          <p:cNvPr id="8" name="Slide Number Placeholder 7">
            <a:extLst>
              <a:ext uri="{FF2B5EF4-FFF2-40B4-BE49-F238E27FC236}">
                <a16:creationId xmlns:a16="http://schemas.microsoft.com/office/drawing/2014/main" id="{1484546C-A8A6-AFCC-F7A0-EDBCA1CE1CE7}"/>
              </a:ext>
            </a:extLst>
          </p:cNvPr>
          <p:cNvSpPr>
            <a:spLocks noGrp="1"/>
          </p:cNvSpPr>
          <p:nvPr>
            <p:ph type="sldNum" sz="quarter" idx="30"/>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80836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Layout Endpoint">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9C77F8-F727-D8AE-6403-8598D03C51BE}"/>
              </a:ext>
            </a:extLst>
          </p:cNvPr>
          <p:cNvSpPr txBox="1"/>
          <p:nvPr/>
        </p:nvSpPr>
        <p:spPr>
          <a:xfrm>
            <a:off x="773430" y="674400"/>
            <a:ext cx="10645140" cy="5509200"/>
          </a:xfrm>
          <a:prstGeom prst="rect">
            <a:avLst/>
          </a:prstGeom>
          <a:noFill/>
        </p:spPr>
        <p:txBody>
          <a:bodyPr wrap="square" rtlCol="0">
            <a:spAutoFit/>
          </a:bodyPr>
          <a:lstStyle/>
          <a:p>
            <a:pPr algn="ctr"/>
            <a:r>
              <a:rPr lang="en-US" sz="8800">
                <a:solidFill>
                  <a:schemeClr val="bg1"/>
                </a:solidFill>
              </a:rPr>
              <a:t>LAYOUTS AFTER THIS POINT ARE FROM ANOTHER TEMPLATE</a:t>
            </a:r>
            <a:endParaRPr sz="8800">
              <a:solidFill>
                <a:schemeClr val="bg1"/>
              </a:solidFill>
            </a:endParaRPr>
          </a:p>
        </p:txBody>
      </p:sp>
    </p:spTree>
    <p:extLst>
      <p:ext uri="{BB962C8B-B14F-4D97-AF65-F5344CB8AC3E}">
        <p14:creationId xmlns:p14="http://schemas.microsoft.com/office/powerpoint/2010/main" val="1172780513"/>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1/4/2024</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658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7936061-C3D0-190A-6A7C-36DC95CE3D49}"/>
              </a:ext>
            </a:extLst>
          </p:cNvPr>
          <p:cNvSpPr>
            <a:spLocks noGrp="1"/>
          </p:cNvSpPr>
          <p:nvPr>
            <p:ph type="title" hasCustomPrompt="1"/>
          </p:nvPr>
        </p:nvSpPr>
        <p:spPr/>
        <p:txBody>
          <a:bodyPr/>
          <a:lstStyle/>
          <a:p>
            <a:r>
              <a:t>Change font color to black if desired</a:t>
            </a:r>
          </a:p>
        </p:txBody>
      </p:sp>
      <p:sp>
        <p:nvSpPr>
          <p:cNvPr id="8" name="Text Placeholder 7"/>
          <p:cNvSpPr>
            <a:spLocks noGrp="1"/>
          </p:cNvSpPr>
          <p:nvPr>
            <p:ph type="body" sz="quarter" idx="14" hasCustomPrompt="1"/>
          </p:nvPr>
        </p:nvSpPr>
        <p:spPr>
          <a:xfrm>
            <a:off x="824201" y="1001457"/>
            <a:ext cx="10091683" cy="391236"/>
          </a:xfrm>
        </p:spPr>
        <p:txBody>
          <a:bodyPr>
            <a:noAutofit/>
          </a:bodyPr>
          <a:lstStyle>
            <a:lvl1pPr marL="0" indent="0">
              <a:spcBef>
                <a:spcPts val="0"/>
              </a:spcBef>
              <a:buFontTx/>
              <a:buNone/>
              <a:defRPr sz="2400">
                <a:solidFill>
                  <a:schemeClr val="tx1"/>
                </a:solidFill>
              </a:defRPr>
            </a:lvl1pPr>
            <a:lvl2pPr marL="0" indent="0">
              <a:spcBef>
                <a:spcPts val="0"/>
              </a:spcBef>
              <a:buFontTx/>
              <a:buNone/>
              <a:defRPr sz="1800">
                <a:solidFill>
                  <a:schemeClr val="tx1">
                    <a:lumMod val="65000"/>
                    <a:lumOff val="35000"/>
                  </a:schemeClr>
                </a:solidFill>
              </a:defRPr>
            </a:lvl2pPr>
            <a:lvl3pPr marL="0" indent="0">
              <a:spcBef>
                <a:spcPts val="0"/>
              </a:spcBef>
              <a:buFontTx/>
              <a:buNone/>
              <a:defRPr sz="1800">
                <a:solidFill>
                  <a:schemeClr val="tx1">
                    <a:lumMod val="65000"/>
                    <a:lumOff val="35000"/>
                  </a:schemeClr>
                </a:solidFill>
              </a:defRPr>
            </a:lvl3pPr>
            <a:lvl4pPr marL="0" indent="0">
              <a:spcBef>
                <a:spcPts val="0"/>
              </a:spcBef>
              <a:buFontTx/>
              <a:buNone/>
              <a:defRPr sz="1800">
                <a:solidFill>
                  <a:schemeClr val="tx1">
                    <a:lumMod val="65000"/>
                    <a:lumOff val="35000"/>
                  </a:schemeClr>
                </a:solidFill>
              </a:defRPr>
            </a:lvl4pPr>
            <a:lvl5pPr marL="0" indent="0">
              <a:spcBef>
                <a:spcPts val="0"/>
              </a:spcBef>
              <a:buFontTx/>
              <a:buNone/>
              <a:defRPr sz="1800">
                <a:solidFill>
                  <a:schemeClr val="tx1">
                    <a:lumMod val="65000"/>
                    <a:lumOff val="35000"/>
                  </a:schemeClr>
                </a:solidFill>
              </a:defRPr>
            </a:lvl5pPr>
            <a:lvl6pPr marL="0" indent="0">
              <a:spcBef>
                <a:spcPts val="0"/>
              </a:spcBef>
              <a:buFontTx/>
              <a:buNone/>
              <a:defRPr sz="1800">
                <a:solidFill>
                  <a:schemeClr val="tx1">
                    <a:lumMod val="65000"/>
                    <a:lumOff val="35000"/>
                  </a:schemeClr>
                </a:solidFill>
              </a:defRPr>
            </a:lvl6pPr>
            <a:lvl8pPr marL="0" indent="0">
              <a:spcBef>
                <a:spcPts val="0"/>
              </a:spcBef>
              <a:buFontTx/>
              <a:buNone/>
              <a:defRPr sz="1800">
                <a:solidFill>
                  <a:schemeClr val="tx1">
                    <a:lumMod val="65000"/>
                    <a:lumOff val="35000"/>
                  </a:schemeClr>
                </a:solidFill>
              </a:defRPr>
            </a:lvl8pPr>
            <a:lvl9pPr marL="0" indent="0">
              <a:spcBef>
                <a:spcPts val="0"/>
              </a:spcBef>
              <a:buFontTx/>
              <a:buNone/>
              <a:defRPr sz="1800">
                <a:solidFill>
                  <a:schemeClr val="tx1">
                    <a:lumMod val="65000"/>
                    <a:lumOff val="35000"/>
                  </a:schemeClr>
                </a:solidFill>
              </a:defRPr>
            </a:lvl9pPr>
          </a:lstStyle>
          <a:p>
            <a:pPr lvl="0"/>
            <a:r>
              <a:t>Click to add subtitle</a:t>
            </a:r>
          </a:p>
        </p:txBody>
      </p:sp>
      <p:sp>
        <p:nvSpPr>
          <p:cNvPr id="9" name="Content Placeholder 8">
            <a:extLst>
              <a:ext uri="{FF2B5EF4-FFF2-40B4-BE49-F238E27FC236}">
                <a16:creationId xmlns:a16="http://schemas.microsoft.com/office/drawing/2014/main" id="{13952E64-423D-42FF-AD93-9C6A6082FCB4}"/>
              </a:ext>
            </a:extLst>
          </p:cNvPr>
          <p:cNvSpPr>
            <a:spLocks noGrp="1"/>
          </p:cNvSpPr>
          <p:nvPr>
            <p:ph sz="quarter" idx="15" hasCustomPrompt="1"/>
          </p:nvPr>
        </p:nvSpPr>
        <p:spPr>
          <a:xfrm>
            <a:off x="824202" y="1716833"/>
            <a:ext cx="10091683" cy="4483948"/>
          </a:xfrm>
        </p:spPr>
        <p:txBody>
          <a:bodyPr/>
          <a:lstStyle>
            <a:lvl1pPr>
              <a:defRPr/>
            </a:lvl1pPr>
          </a:lstStyle>
          <a:p>
            <a:pPr lvl="0"/>
            <a:r>
              <a:t>Click to add text or choose an icon below to insert other contents; turn bullets on or off from the Home tab</a:t>
            </a:r>
          </a:p>
          <a:p>
            <a:pPr lvl="1"/>
            <a:r>
              <a:t>Second level</a:t>
            </a:r>
          </a:p>
          <a:p>
            <a:pPr lvl="2"/>
            <a:r>
              <a:t>Third level</a:t>
            </a:r>
          </a:p>
          <a:p>
            <a:pPr lvl="3"/>
            <a:r>
              <a:t>Fourth level</a:t>
            </a:r>
          </a:p>
          <a:p>
            <a:pPr lvl="4"/>
            <a:r>
              <a:t>Fifth level</a:t>
            </a:r>
          </a:p>
        </p:txBody>
      </p:sp>
      <p:sp>
        <p:nvSpPr>
          <p:cNvPr id="2" name="Date Placeholder 1">
            <a:extLst>
              <a:ext uri="{FF2B5EF4-FFF2-40B4-BE49-F238E27FC236}">
                <a16:creationId xmlns:a16="http://schemas.microsoft.com/office/drawing/2014/main" id="{F205091A-3AC7-C97F-4C5B-A54081B61E19}"/>
              </a:ext>
            </a:extLst>
          </p:cNvPr>
          <p:cNvSpPr>
            <a:spLocks noGrp="1"/>
          </p:cNvSpPr>
          <p:nvPr>
            <p:ph type="dt" sz="half" idx="16"/>
          </p:nvPr>
        </p:nvSpPr>
        <p:spPr/>
        <p:txBody>
          <a:bodyPr/>
          <a:lstStyle>
            <a:lvl1pPr>
              <a:defRPr b="0"/>
            </a:lvl1pPr>
          </a:lstStyle>
          <a:p>
            <a:r>
              <a:rPr lang="en-US"/>
              <a:t>GlobalFoundries © 2022 All Rights Reserved</a:t>
            </a:r>
            <a:endParaRPr/>
          </a:p>
        </p:txBody>
      </p:sp>
      <p:sp>
        <p:nvSpPr>
          <p:cNvPr id="7" name="Footer Placeholder 6">
            <a:extLst>
              <a:ext uri="{FF2B5EF4-FFF2-40B4-BE49-F238E27FC236}">
                <a16:creationId xmlns:a16="http://schemas.microsoft.com/office/drawing/2014/main" id="{3C07F26F-3ECA-F3A2-A445-F594DBA0C3FA}"/>
              </a:ext>
            </a:extLst>
          </p:cNvPr>
          <p:cNvSpPr>
            <a:spLocks noGrp="1"/>
          </p:cNvSpPr>
          <p:nvPr>
            <p:ph type="ftr" sz="quarter" idx="17"/>
          </p:nvPr>
        </p:nvSpPr>
        <p:spPr/>
        <p:txBody>
          <a:bodyPr/>
          <a:lstStyle/>
          <a:p>
            <a:endParaRPr/>
          </a:p>
        </p:txBody>
      </p:sp>
      <p:sp>
        <p:nvSpPr>
          <p:cNvPr id="10" name="Slide Number Placeholder 9">
            <a:extLst>
              <a:ext uri="{FF2B5EF4-FFF2-40B4-BE49-F238E27FC236}">
                <a16:creationId xmlns:a16="http://schemas.microsoft.com/office/drawing/2014/main" id="{9E927644-B869-D6D4-CD2B-915FCB000688}"/>
              </a:ext>
            </a:extLst>
          </p:cNvPr>
          <p:cNvSpPr>
            <a:spLocks noGrp="1"/>
          </p:cNvSpPr>
          <p:nvPr>
            <p:ph type="sldNum" sz="quarter" idx="18"/>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7849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3 - 2/3 Content">
    <p:spTree>
      <p:nvGrpSpPr>
        <p:cNvPr id="1" name=""/>
        <p:cNvGrpSpPr/>
        <p:nvPr/>
      </p:nvGrpSpPr>
      <p:grpSpPr>
        <a:xfrm>
          <a:off x="0" y="0"/>
          <a:ext cx="0" cy="0"/>
          <a:chOff x="0" y="0"/>
          <a:chExt cx="0" cy="0"/>
        </a:xfrm>
      </p:grpSpPr>
      <p:sp>
        <p:nvSpPr>
          <p:cNvPr id="7" name="graphic">
            <a:extLst>
              <a:ext uri="{FF2B5EF4-FFF2-40B4-BE49-F238E27FC236}">
                <a16:creationId xmlns:a16="http://schemas.microsoft.com/office/drawing/2014/main" id="{1DB405B4-6D7C-D01F-5B0F-85760E63859F}"/>
              </a:ext>
              <a:ext uri="{C183D7F6-B498-43B3-948B-1728B52AA6E4}">
                <adec:decorative xmlns:adec="http://schemas.microsoft.com/office/drawing/2017/decorative" val="1"/>
              </a:ext>
            </a:extLst>
          </p:cNvPr>
          <p:cNvSpPr/>
          <p:nvPr/>
        </p:nvSpPr>
        <p:spPr>
          <a:xfrm>
            <a:off x="-7207" y="0"/>
            <a:ext cx="4173623" cy="6858000"/>
          </a:xfrm>
          <a:custGeom>
            <a:avLst/>
            <a:gdLst/>
            <a:ahLst/>
            <a:cxnLst/>
            <a:rect l="l" t="t" r="r" b="b"/>
            <a:pathLst>
              <a:path w="6882130" h="11291570">
                <a:moveTo>
                  <a:pt x="6881518" y="0"/>
                </a:moveTo>
                <a:lnTo>
                  <a:pt x="0" y="0"/>
                </a:lnTo>
                <a:lnTo>
                  <a:pt x="0" y="11291478"/>
                </a:lnTo>
                <a:lnTo>
                  <a:pt x="6881518" y="11291478"/>
                </a:lnTo>
                <a:lnTo>
                  <a:pt x="6881518" y="0"/>
                </a:lnTo>
                <a:close/>
              </a:path>
            </a:pathLst>
          </a:custGeom>
          <a:solidFill>
            <a:srgbClr val="FFDC34"/>
          </a:solidFill>
        </p:spPr>
        <p:txBody>
          <a:bodyPr wrap="square" lIns="0" tIns="0" rIns="0" bIns="0" rtlCol="0"/>
          <a:lstStyle/>
          <a:p>
            <a:endParaRPr sz="1092">
              <a:latin typeface="Arial" panose="020B0604020202020204" pitchFamily="34" charset="0"/>
            </a:endParaRPr>
          </a:p>
        </p:txBody>
      </p:sp>
      <p:sp>
        <p:nvSpPr>
          <p:cNvPr id="2" name="Title 1">
            <a:extLst>
              <a:ext uri="{FF2B5EF4-FFF2-40B4-BE49-F238E27FC236}">
                <a16:creationId xmlns:a16="http://schemas.microsoft.com/office/drawing/2014/main" id="{2C4500BB-C845-E327-AE00-ACD4044AFAAC}"/>
              </a:ext>
            </a:extLst>
          </p:cNvPr>
          <p:cNvSpPr>
            <a:spLocks noGrp="1"/>
          </p:cNvSpPr>
          <p:nvPr>
            <p:ph type="title"/>
          </p:nvPr>
        </p:nvSpPr>
        <p:spPr>
          <a:xfrm>
            <a:off x="829049" y="398497"/>
            <a:ext cx="2734056" cy="2364158"/>
          </a:xfrm>
        </p:spPr>
        <p:txBody>
          <a:bodyPr/>
          <a:lstStyle/>
          <a:p>
            <a:r>
              <a:rPr lang="en-US"/>
              <a:t>Click to edit Master title style</a:t>
            </a:r>
            <a:endParaRPr/>
          </a:p>
        </p:txBody>
      </p:sp>
      <p:sp>
        <p:nvSpPr>
          <p:cNvPr id="9" name="Content Placeholder 8">
            <a:extLst>
              <a:ext uri="{FF2B5EF4-FFF2-40B4-BE49-F238E27FC236}">
                <a16:creationId xmlns:a16="http://schemas.microsoft.com/office/drawing/2014/main" id="{E9F6F71D-F1A4-7749-79A3-30F05A737117}"/>
              </a:ext>
            </a:extLst>
          </p:cNvPr>
          <p:cNvSpPr>
            <a:spLocks noGrp="1"/>
          </p:cNvSpPr>
          <p:nvPr>
            <p:ph sz="quarter" idx="13" hasCustomPrompt="1"/>
          </p:nvPr>
        </p:nvSpPr>
        <p:spPr>
          <a:xfrm>
            <a:off x="4786653" y="398497"/>
            <a:ext cx="6861153" cy="5747133"/>
          </a:xfrm>
        </p:spPr>
        <p:txBody>
          <a:bodyPr/>
          <a:lstStyle>
            <a:lvl1pPr>
              <a:defRPr/>
            </a:lvl1pPr>
          </a:lstStyle>
          <a:p>
            <a:pPr lvl="0"/>
            <a:r>
              <a:t>Click to add text or choose an icon below to insert other contents; turn bullets on or off from the Home tab</a:t>
            </a:r>
          </a:p>
          <a:p>
            <a:pPr lvl="1"/>
            <a:r>
              <a:t>Second level</a:t>
            </a:r>
          </a:p>
          <a:p>
            <a:pPr lvl="2"/>
            <a:r>
              <a:t>Third level</a:t>
            </a:r>
          </a:p>
          <a:p>
            <a:pPr lvl="3"/>
            <a:r>
              <a:t>Fourth level</a:t>
            </a:r>
          </a:p>
          <a:p>
            <a:pPr lvl="4"/>
            <a:r>
              <a:t>Fifth level</a:t>
            </a:r>
          </a:p>
        </p:txBody>
      </p:sp>
      <p:sp>
        <p:nvSpPr>
          <p:cNvPr id="3" name="Date Placeholder 2">
            <a:extLst>
              <a:ext uri="{FF2B5EF4-FFF2-40B4-BE49-F238E27FC236}">
                <a16:creationId xmlns:a16="http://schemas.microsoft.com/office/drawing/2014/main" id="{1456064D-3D60-68F2-1D17-8F07373C97A0}"/>
              </a:ext>
            </a:extLst>
          </p:cNvPr>
          <p:cNvSpPr>
            <a:spLocks noGrp="1"/>
          </p:cNvSpPr>
          <p:nvPr>
            <p:ph type="dt" sz="half" idx="10"/>
          </p:nvPr>
        </p:nvSpPr>
        <p:spPr/>
        <p:txBody>
          <a:bodyPr/>
          <a:lstStyle/>
          <a:p>
            <a:r>
              <a:rPr lang="en-US"/>
              <a:t>GlobalFoundries © 2022 All Rights Reserved</a:t>
            </a:r>
            <a:endParaRPr/>
          </a:p>
        </p:txBody>
      </p:sp>
      <p:sp>
        <p:nvSpPr>
          <p:cNvPr id="4" name="Footer Placeholder 3">
            <a:extLst>
              <a:ext uri="{FF2B5EF4-FFF2-40B4-BE49-F238E27FC236}">
                <a16:creationId xmlns:a16="http://schemas.microsoft.com/office/drawing/2014/main" id="{34725544-3CF5-4D31-A130-A2997FA01CE3}"/>
              </a:ext>
            </a:extLst>
          </p:cNvPr>
          <p:cNvSpPr>
            <a:spLocks noGrp="1"/>
          </p:cNvSpPr>
          <p:nvPr>
            <p:ph type="ftr" sz="quarter" idx="11"/>
          </p:nvPr>
        </p:nvSpPr>
        <p:spPr/>
        <p:txBody>
          <a:bodyPr/>
          <a:lstStyle/>
          <a:p>
            <a:endParaRPr/>
          </a:p>
        </p:txBody>
      </p:sp>
      <p:sp>
        <p:nvSpPr>
          <p:cNvPr id="5" name="Slide Number Placeholder 4">
            <a:extLst>
              <a:ext uri="{FF2B5EF4-FFF2-40B4-BE49-F238E27FC236}">
                <a16:creationId xmlns:a16="http://schemas.microsoft.com/office/drawing/2014/main" id="{5C98F2D7-5E30-F1CE-8842-AC323F19C943}"/>
              </a:ext>
            </a:extLst>
          </p:cNvPr>
          <p:cNvSpPr>
            <a:spLocks noGrp="1"/>
          </p:cNvSpPr>
          <p:nvPr>
            <p:ph type="sldNum" sz="quarter" idx="12"/>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612666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t>Change font color to black if desired</a:t>
            </a:r>
          </a:p>
        </p:txBody>
      </p:sp>
      <p:sp>
        <p:nvSpPr>
          <p:cNvPr id="3" name="Content Placeholder 2"/>
          <p:cNvSpPr>
            <a:spLocks noGrp="1"/>
          </p:cNvSpPr>
          <p:nvPr>
            <p:ph sz="half" idx="1" hasCustomPrompt="1"/>
          </p:nvPr>
        </p:nvSpPr>
        <p:spPr>
          <a:xfrm>
            <a:off x="824203" y="1306286"/>
            <a:ext cx="4913657" cy="4894495"/>
          </a:xfrm>
        </p:spPr>
        <p:txBody>
          <a:bodyPr>
            <a:no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nvPr>
        </p:nvSpPr>
        <p:spPr>
          <a:xfrm>
            <a:off x="6007076" y="1306286"/>
            <a:ext cx="4913657" cy="4865915"/>
          </a:xfrm>
        </p:spPr>
        <p:txBody>
          <a:bodyPr>
            <a:noAutofit/>
          </a:bodyPr>
          <a:lstStyle>
            <a:lvl1pPr>
              <a:defRPr sz="1800" baseline="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8" name="Date Placeholder 7">
            <a:extLst>
              <a:ext uri="{FF2B5EF4-FFF2-40B4-BE49-F238E27FC236}">
                <a16:creationId xmlns:a16="http://schemas.microsoft.com/office/drawing/2014/main" id="{C65A8EDD-980B-F8A4-4147-BEA3F173213B}"/>
              </a:ext>
            </a:extLst>
          </p:cNvPr>
          <p:cNvSpPr>
            <a:spLocks noGrp="1"/>
          </p:cNvSpPr>
          <p:nvPr>
            <p:ph type="dt" sz="half" idx="10"/>
          </p:nvPr>
        </p:nvSpPr>
        <p:spPr/>
        <p:txBody>
          <a:bodyPr/>
          <a:lstStyle>
            <a:lvl1pPr>
              <a:defRPr b="0"/>
            </a:lvl1pPr>
          </a:lstStyle>
          <a:p>
            <a:r>
              <a:rPr lang="en-US"/>
              <a:t>GlobalFoundries © 2022 All Rights Reserved</a:t>
            </a:r>
            <a:endParaRPr/>
          </a:p>
        </p:txBody>
      </p:sp>
      <p:sp>
        <p:nvSpPr>
          <p:cNvPr id="9" name="Footer Placeholder 8">
            <a:extLst>
              <a:ext uri="{FF2B5EF4-FFF2-40B4-BE49-F238E27FC236}">
                <a16:creationId xmlns:a16="http://schemas.microsoft.com/office/drawing/2014/main" id="{8FFD0B60-5BD3-AD33-A1F8-A5FC76A0F53B}"/>
              </a:ext>
            </a:extLst>
          </p:cNvPr>
          <p:cNvSpPr>
            <a:spLocks noGrp="1"/>
          </p:cNvSpPr>
          <p:nvPr>
            <p:ph type="ftr" sz="quarter" idx="11"/>
          </p:nvPr>
        </p:nvSpPr>
        <p:spPr/>
        <p:txBody>
          <a:bodyPr/>
          <a:lstStyle/>
          <a:p>
            <a:endParaRPr/>
          </a:p>
        </p:txBody>
      </p:sp>
      <p:sp>
        <p:nvSpPr>
          <p:cNvPr id="10" name="Slide Number Placeholder 9">
            <a:extLst>
              <a:ext uri="{FF2B5EF4-FFF2-40B4-BE49-F238E27FC236}">
                <a16:creationId xmlns:a16="http://schemas.microsoft.com/office/drawing/2014/main" id="{6220BE86-397F-47FC-FBB2-FF3BB3065EE2}"/>
              </a:ext>
            </a:extLst>
          </p:cNvPr>
          <p:cNvSpPr>
            <a:spLocks noGrp="1"/>
          </p:cNvSpPr>
          <p:nvPr>
            <p:ph type="sldNum" sz="quarter" idx="12"/>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351711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9049" y="398497"/>
            <a:ext cx="10091683" cy="567296"/>
          </a:xfrm>
        </p:spPr>
        <p:txBody>
          <a:bodyPr/>
          <a:lstStyle>
            <a:lvl1pPr>
              <a:defRPr/>
            </a:lvl1pPr>
          </a:lstStyle>
          <a:p>
            <a:r>
              <a:t>Change font color to black if desired</a:t>
            </a:r>
          </a:p>
        </p:txBody>
      </p:sp>
      <p:sp>
        <p:nvSpPr>
          <p:cNvPr id="11" name="Content Placeholder 10"/>
          <p:cNvSpPr>
            <a:spLocks noGrp="1"/>
          </p:cNvSpPr>
          <p:nvPr>
            <p:ph sz="quarter" idx="13" hasCustomPrompt="1"/>
          </p:nvPr>
        </p:nvSpPr>
        <p:spPr>
          <a:xfrm>
            <a:off x="824202" y="1306286"/>
            <a:ext cx="3200400" cy="4894495"/>
          </a:xfrm>
        </p:spPr>
        <p:txBody>
          <a:bodyPr>
            <a:noAutofit/>
          </a:bodyPr>
          <a:lstStyle>
            <a:lvl1pPr>
              <a:spcBef>
                <a:spcPts val="800"/>
              </a:spcBef>
              <a:defRPr sz="1600"/>
            </a:lvl1pPr>
            <a:lvl2pPr>
              <a:spcBef>
                <a:spcPts val="600"/>
              </a:spcBef>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t>Click to add text or choose an icon below to insert other contents; turn bullets on or off from the Home tab</a:t>
            </a:r>
          </a:p>
          <a:p>
            <a:pPr lvl="1"/>
            <a:r>
              <a:t>Second level</a:t>
            </a:r>
          </a:p>
          <a:p>
            <a:pPr lvl="2"/>
            <a:r>
              <a:t>Third level</a:t>
            </a:r>
          </a:p>
          <a:p>
            <a:pPr lvl="3"/>
            <a:r>
              <a:t>Fourth level</a:t>
            </a:r>
          </a:p>
          <a:p>
            <a:pPr lvl="4"/>
            <a:r>
              <a:t>Fifth level</a:t>
            </a:r>
          </a:p>
        </p:txBody>
      </p:sp>
      <p:sp>
        <p:nvSpPr>
          <p:cNvPr id="12" name="Content Placeholder 10"/>
          <p:cNvSpPr>
            <a:spLocks noGrp="1"/>
          </p:cNvSpPr>
          <p:nvPr>
            <p:ph sz="quarter" idx="14" hasCustomPrompt="1"/>
          </p:nvPr>
        </p:nvSpPr>
        <p:spPr>
          <a:xfrm>
            <a:off x="4272267" y="1306286"/>
            <a:ext cx="3200400" cy="4894495"/>
          </a:xfrm>
        </p:spPr>
        <p:txBody>
          <a:bodyPr>
            <a:noAutofit/>
          </a:bodyPr>
          <a:lstStyle>
            <a:lvl1pPr>
              <a:spcBef>
                <a:spcPts val="800"/>
              </a:spcBef>
              <a:defRPr sz="1600"/>
            </a:lvl1pPr>
            <a:lvl2pPr>
              <a:spcBef>
                <a:spcPts val="600"/>
              </a:spcBef>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t>Click to add text or choose an icon below to insert other contents; turn bullets on or off from the Home tab</a:t>
            </a:r>
          </a:p>
          <a:p>
            <a:pPr lvl="1"/>
            <a:r>
              <a:t>Second level</a:t>
            </a:r>
          </a:p>
          <a:p>
            <a:pPr lvl="2"/>
            <a:r>
              <a:t>Third level</a:t>
            </a:r>
          </a:p>
          <a:p>
            <a:pPr lvl="3"/>
            <a:r>
              <a:t>Fourth level</a:t>
            </a:r>
          </a:p>
          <a:p>
            <a:pPr lvl="4"/>
            <a:r>
              <a:t>Fifth level</a:t>
            </a:r>
          </a:p>
        </p:txBody>
      </p:sp>
      <p:sp>
        <p:nvSpPr>
          <p:cNvPr id="13" name="Content Placeholder 10"/>
          <p:cNvSpPr>
            <a:spLocks noGrp="1"/>
          </p:cNvSpPr>
          <p:nvPr>
            <p:ph sz="quarter" idx="15" hasCustomPrompt="1"/>
          </p:nvPr>
        </p:nvSpPr>
        <p:spPr>
          <a:xfrm>
            <a:off x="7720332" y="1306286"/>
            <a:ext cx="3200400" cy="4894495"/>
          </a:xfrm>
        </p:spPr>
        <p:txBody>
          <a:bodyPr>
            <a:noAutofit/>
          </a:bodyPr>
          <a:lstStyle>
            <a:lvl1pPr>
              <a:spcBef>
                <a:spcPts val="800"/>
              </a:spcBef>
              <a:defRPr sz="1600"/>
            </a:lvl1pPr>
            <a:lvl2pPr>
              <a:spcBef>
                <a:spcPts val="600"/>
              </a:spcBef>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t>Click to add text or choose an icon below to insert other contents; turn bullets on or off from the Home tab</a:t>
            </a:r>
          </a:p>
          <a:p>
            <a:pPr lvl="1"/>
            <a:r>
              <a:t>Second level</a:t>
            </a:r>
          </a:p>
          <a:p>
            <a:pPr lvl="2"/>
            <a:r>
              <a:t>Third level</a:t>
            </a:r>
          </a:p>
          <a:p>
            <a:pPr lvl="3"/>
            <a:r>
              <a:t>Fourth level</a:t>
            </a:r>
          </a:p>
          <a:p>
            <a:pPr lvl="4"/>
            <a:r>
              <a:t>Fifth level</a:t>
            </a:r>
          </a:p>
        </p:txBody>
      </p:sp>
      <p:sp>
        <p:nvSpPr>
          <p:cNvPr id="6" name="Date Placeholder 5">
            <a:extLst>
              <a:ext uri="{FF2B5EF4-FFF2-40B4-BE49-F238E27FC236}">
                <a16:creationId xmlns:a16="http://schemas.microsoft.com/office/drawing/2014/main" id="{6C0F299F-4DDF-B9C6-9E4A-E5BABD761B3B}"/>
              </a:ext>
            </a:extLst>
          </p:cNvPr>
          <p:cNvSpPr>
            <a:spLocks noGrp="1"/>
          </p:cNvSpPr>
          <p:nvPr>
            <p:ph type="dt" sz="half" idx="16"/>
          </p:nvPr>
        </p:nvSpPr>
        <p:spPr/>
        <p:txBody>
          <a:bodyPr/>
          <a:lstStyle>
            <a:lvl1pPr>
              <a:defRPr b="0"/>
            </a:lvl1pPr>
          </a:lstStyle>
          <a:p>
            <a:r>
              <a:rPr lang="en-US"/>
              <a:t>GlobalFoundries © 2022 All Rights Reserved</a:t>
            </a:r>
            <a:endParaRPr/>
          </a:p>
        </p:txBody>
      </p:sp>
      <p:sp>
        <p:nvSpPr>
          <p:cNvPr id="7" name="Footer Placeholder 6">
            <a:extLst>
              <a:ext uri="{FF2B5EF4-FFF2-40B4-BE49-F238E27FC236}">
                <a16:creationId xmlns:a16="http://schemas.microsoft.com/office/drawing/2014/main" id="{3CA872B0-C651-C341-2947-0B5DD9D9DBB5}"/>
              </a:ext>
            </a:extLst>
          </p:cNvPr>
          <p:cNvSpPr>
            <a:spLocks noGrp="1"/>
          </p:cNvSpPr>
          <p:nvPr>
            <p:ph type="ftr" sz="quarter" idx="17"/>
          </p:nvPr>
        </p:nvSpPr>
        <p:spPr/>
        <p:txBody>
          <a:bodyPr/>
          <a:lstStyle/>
          <a:p>
            <a:endParaRPr/>
          </a:p>
        </p:txBody>
      </p:sp>
      <p:sp>
        <p:nvSpPr>
          <p:cNvPr id="8" name="Slide Number Placeholder 7">
            <a:extLst>
              <a:ext uri="{FF2B5EF4-FFF2-40B4-BE49-F238E27FC236}">
                <a16:creationId xmlns:a16="http://schemas.microsoft.com/office/drawing/2014/main" id="{D541E746-1A09-75F5-2940-D5F8B446289B}"/>
              </a:ext>
            </a:extLst>
          </p:cNvPr>
          <p:cNvSpPr>
            <a:spLocks noGrp="1"/>
          </p:cNvSpPr>
          <p:nvPr>
            <p:ph type="sldNum" sz="quarter" idx="18"/>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275845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94159D-E25F-4F36-1481-EFB0F68BDE99}"/>
              </a:ext>
            </a:extLst>
          </p:cNvPr>
          <p:cNvSpPr>
            <a:spLocks noGrp="1"/>
          </p:cNvSpPr>
          <p:nvPr>
            <p:ph type="title" hasCustomPrompt="1"/>
          </p:nvPr>
        </p:nvSpPr>
        <p:spPr>
          <a:xfrm>
            <a:off x="829049" y="398497"/>
            <a:ext cx="10091683" cy="567296"/>
          </a:xfrm>
        </p:spPr>
        <p:txBody>
          <a:bodyPr/>
          <a:lstStyle/>
          <a:p>
            <a:r>
              <a:t>Change font color to black if desired</a:t>
            </a:r>
          </a:p>
        </p:txBody>
      </p:sp>
      <p:sp>
        <p:nvSpPr>
          <p:cNvPr id="7" name="Content Placeholder 6"/>
          <p:cNvSpPr>
            <a:spLocks noGrp="1"/>
          </p:cNvSpPr>
          <p:nvPr>
            <p:ph sz="quarter" idx="13" hasCustomPrompt="1"/>
          </p:nvPr>
        </p:nvSpPr>
        <p:spPr>
          <a:xfrm>
            <a:off x="829048" y="1295398"/>
            <a:ext cx="4937760" cy="2331720"/>
          </a:xfrm>
        </p:spPr>
        <p:txBody>
          <a:bodyPr>
            <a:noAutofit/>
          </a:bodyPr>
          <a:lstStyle>
            <a:lvl1pPr>
              <a:spcBef>
                <a:spcPts val="1200"/>
              </a:spcBef>
              <a:buClr>
                <a:schemeClr val="accent2"/>
              </a:buClr>
              <a:defRPr sz="1600"/>
            </a:lvl1pPr>
            <a:lvl2pPr>
              <a:spcBef>
                <a:spcPts val="600"/>
              </a:spcBef>
              <a:buClr>
                <a:schemeClr val="accent2"/>
              </a:buClr>
              <a:defRPr sz="1400"/>
            </a:lvl2pPr>
            <a:lvl3pPr>
              <a:spcBef>
                <a:spcPts val="600"/>
              </a:spcBef>
              <a:buClr>
                <a:schemeClr val="accent2"/>
              </a:buClr>
              <a:defRPr sz="1200"/>
            </a:lvl3pPr>
            <a:lvl4pPr>
              <a:spcBef>
                <a:spcPts val="600"/>
              </a:spcBef>
              <a:buClr>
                <a:schemeClr val="accent2"/>
              </a:buClr>
              <a:defRPr sz="1100"/>
            </a:lvl4pPr>
            <a:lvl5pPr>
              <a:spcBef>
                <a:spcPts val="600"/>
              </a:spcBef>
              <a:buClr>
                <a:schemeClr val="accent2"/>
              </a:buClr>
              <a:defRPr sz="1100"/>
            </a:lvl5pPr>
            <a:lvl6pPr>
              <a:spcBef>
                <a:spcPts val="600"/>
              </a:spcBef>
              <a:buClr>
                <a:schemeClr val="accent2"/>
              </a:buClr>
              <a:defRPr sz="1100"/>
            </a:lvl6pPr>
            <a:lvl7pPr>
              <a:spcBef>
                <a:spcPts val="600"/>
              </a:spcBef>
              <a:buClr>
                <a:schemeClr val="accent2"/>
              </a:buClr>
              <a:defRPr sz="1100"/>
            </a:lvl7pPr>
            <a:lvl8pPr>
              <a:spcBef>
                <a:spcPts val="600"/>
              </a:spcBef>
              <a:defRPr sz="1100"/>
            </a:lvl8pPr>
            <a:lvl9pPr>
              <a:spcBef>
                <a:spcPts val="600"/>
              </a:spcBef>
              <a:defRPr sz="1100"/>
            </a:lvl9pPr>
          </a:lstStyle>
          <a:p>
            <a:pPr lvl="0"/>
            <a:r>
              <a:t>Click to add text or choose an icon below to insert other contents; turn bullets on or off from the Home tab</a:t>
            </a:r>
          </a:p>
          <a:p>
            <a:pPr lvl="1"/>
            <a:r>
              <a:t>Second level</a:t>
            </a:r>
          </a:p>
          <a:p>
            <a:pPr lvl="2"/>
            <a:r>
              <a:t>Third level</a:t>
            </a:r>
          </a:p>
          <a:p>
            <a:pPr lvl="3"/>
            <a:r>
              <a:t>Fourth level</a:t>
            </a:r>
          </a:p>
          <a:p>
            <a:pPr lvl="4"/>
            <a:r>
              <a:t>Fifth level</a:t>
            </a:r>
          </a:p>
        </p:txBody>
      </p:sp>
      <p:sp>
        <p:nvSpPr>
          <p:cNvPr id="8" name="Content Placeholder 6"/>
          <p:cNvSpPr>
            <a:spLocks noGrp="1"/>
          </p:cNvSpPr>
          <p:nvPr>
            <p:ph sz="quarter" idx="14" hasCustomPrompt="1"/>
          </p:nvPr>
        </p:nvSpPr>
        <p:spPr>
          <a:xfrm>
            <a:off x="5982972" y="1295398"/>
            <a:ext cx="4937760" cy="2331720"/>
          </a:xfrm>
        </p:spPr>
        <p:txBody>
          <a:bodyPr>
            <a:noAutofit/>
          </a:bodyPr>
          <a:lstStyle>
            <a:lvl1pPr>
              <a:spcBef>
                <a:spcPts val="1200"/>
              </a:spcBef>
              <a:buClr>
                <a:schemeClr val="accent2"/>
              </a:buClr>
              <a:defRPr sz="1600"/>
            </a:lvl1pPr>
            <a:lvl2pPr>
              <a:spcBef>
                <a:spcPts val="600"/>
              </a:spcBef>
              <a:buClr>
                <a:schemeClr val="accent2"/>
              </a:buClr>
              <a:defRPr sz="1400"/>
            </a:lvl2pPr>
            <a:lvl3pPr>
              <a:spcBef>
                <a:spcPts val="600"/>
              </a:spcBef>
              <a:buClr>
                <a:schemeClr val="accent2"/>
              </a:buClr>
              <a:defRPr sz="1200"/>
            </a:lvl3pPr>
            <a:lvl4pPr>
              <a:spcBef>
                <a:spcPts val="600"/>
              </a:spcBef>
              <a:buClr>
                <a:schemeClr val="accent2"/>
              </a:buClr>
              <a:defRPr sz="1100"/>
            </a:lvl4pPr>
            <a:lvl5pPr>
              <a:spcBef>
                <a:spcPts val="600"/>
              </a:spcBef>
              <a:buClr>
                <a:schemeClr val="accent2"/>
              </a:buClr>
              <a:defRPr sz="1100"/>
            </a:lvl5pPr>
            <a:lvl6pPr>
              <a:spcBef>
                <a:spcPts val="600"/>
              </a:spcBef>
              <a:buClr>
                <a:schemeClr val="accent2"/>
              </a:buClr>
              <a:defRPr sz="1100"/>
            </a:lvl6pPr>
            <a:lvl7pPr>
              <a:spcBef>
                <a:spcPts val="600"/>
              </a:spcBef>
              <a:buClr>
                <a:schemeClr val="accent2"/>
              </a:buClr>
              <a:defRPr sz="1100"/>
            </a:lvl7pPr>
            <a:lvl8pPr>
              <a:spcBef>
                <a:spcPts val="600"/>
              </a:spcBef>
              <a:defRPr sz="1100"/>
            </a:lvl8pPr>
            <a:lvl9pPr>
              <a:spcBef>
                <a:spcPts val="600"/>
              </a:spcBef>
              <a:defRPr sz="1100"/>
            </a:lvl9pPr>
          </a:lstStyle>
          <a:p>
            <a:pPr lvl="0"/>
            <a:r>
              <a:t>Click to add text or choose an icon below to insert other contents; turn bullets on or off from the Home tab</a:t>
            </a:r>
          </a:p>
          <a:p>
            <a:pPr lvl="1"/>
            <a:r>
              <a:t>Second level</a:t>
            </a:r>
          </a:p>
          <a:p>
            <a:pPr lvl="2"/>
            <a:r>
              <a:t>Third level</a:t>
            </a:r>
          </a:p>
          <a:p>
            <a:pPr lvl="3"/>
            <a:r>
              <a:t>Fourth level</a:t>
            </a:r>
          </a:p>
          <a:p>
            <a:pPr lvl="4"/>
            <a:r>
              <a:t>Fifth level</a:t>
            </a:r>
          </a:p>
        </p:txBody>
      </p:sp>
      <p:sp>
        <p:nvSpPr>
          <p:cNvPr id="9" name="Content Placeholder 6"/>
          <p:cNvSpPr>
            <a:spLocks noGrp="1"/>
          </p:cNvSpPr>
          <p:nvPr>
            <p:ph sz="quarter" idx="15" hasCustomPrompt="1"/>
          </p:nvPr>
        </p:nvSpPr>
        <p:spPr>
          <a:xfrm>
            <a:off x="829048" y="3878580"/>
            <a:ext cx="4937760" cy="2331720"/>
          </a:xfrm>
        </p:spPr>
        <p:txBody>
          <a:bodyPr>
            <a:noAutofit/>
          </a:bodyPr>
          <a:lstStyle>
            <a:lvl1pPr>
              <a:spcBef>
                <a:spcPts val="1200"/>
              </a:spcBef>
              <a:buClr>
                <a:schemeClr val="accent2"/>
              </a:buClr>
              <a:defRPr sz="1600"/>
            </a:lvl1pPr>
            <a:lvl2pPr>
              <a:spcBef>
                <a:spcPts val="600"/>
              </a:spcBef>
              <a:buClr>
                <a:schemeClr val="accent2"/>
              </a:buClr>
              <a:defRPr sz="1400"/>
            </a:lvl2pPr>
            <a:lvl3pPr>
              <a:spcBef>
                <a:spcPts val="600"/>
              </a:spcBef>
              <a:buClr>
                <a:schemeClr val="accent2"/>
              </a:buClr>
              <a:defRPr sz="1200"/>
            </a:lvl3pPr>
            <a:lvl4pPr>
              <a:spcBef>
                <a:spcPts val="600"/>
              </a:spcBef>
              <a:buClr>
                <a:schemeClr val="accent2"/>
              </a:buClr>
              <a:defRPr sz="1100"/>
            </a:lvl4pPr>
            <a:lvl5pPr>
              <a:spcBef>
                <a:spcPts val="600"/>
              </a:spcBef>
              <a:buClr>
                <a:schemeClr val="accent2"/>
              </a:buClr>
              <a:defRPr sz="1100"/>
            </a:lvl5pPr>
            <a:lvl6pPr>
              <a:spcBef>
                <a:spcPts val="600"/>
              </a:spcBef>
              <a:buClr>
                <a:schemeClr val="accent2"/>
              </a:buClr>
              <a:defRPr sz="1100"/>
            </a:lvl6pPr>
            <a:lvl7pPr>
              <a:spcBef>
                <a:spcPts val="600"/>
              </a:spcBef>
              <a:buClr>
                <a:schemeClr val="accent2"/>
              </a:buClr>
              <a:defRPr sz="1100"/>
            </a:lvl7pPr>
            <a:lvl8pPr>
              <a:spcBef>
                <a:spcPts val="600"/>
              </a:spcBef>
              <a:defRPr sz="1100"/>
            </a:lvl8pPr>
            <a:lvl9pPr>
              <a:spcBef>
                <a:spcPts val="600"/>
              </a:spcBef>
              <a:defRPr sz="1100"/>
            </a:lvl9pPr>
          </a:lstStyle>
          <a:p>
            <a:pPr lvl="0"/>
            <a:r>
              <a:t>Click to add text or choose an icon below to insert other contents; turn bullets on or off from the Home tab</a:t>
            </a:r>
          </a:p>
          <a:p>
            <a:pPr lvl="1"/>
            <a:r>
              <a:t>Second level</a:t>
            </a:r>
          </a:p>
          <a:p>
            <a:pPr lvl="2"/>
            <a:r>
              <a:t>Third level</a:t>
            </a:r>
          </a:p>
          <a:p>
            <a:pPr lvl="3"/>
            <a:r>
              <a:t>Fourth level</a:t>
            </a:r>
          </a:p>
          <a:p>
            <a:pPr lvl="4"/>
            <a:r>
              <a:t>Fifth level</a:t>
            </a:r>
          </a:p>
        </p:txBody>
      </p:sp>
      <p:sp>
        <p:nvSpPr>
          <p:cNvPr id="10" name="Content Placeholder 6"/>
          <p:cNvSpPr>
            <a:spLocks noGrp="1"/>
          </p:cNvSpPr>
          <p:nvPr>
            <p:ph sz="quarter" idx="16" hasCustomPrompt="1"/>
          </p:nvPr>
        </p:nvSpPr>
        <p:spPr>
          <a:xfrm>
            <a:off x="5982972" y="3878580"/>
            <a:ext cx="4937760" cy="2331720"/>
          </a:xfrm>
        </p:spPr>
        <p:txBody>
          <a:bodyPr>
            <a:noAutofit/>
          </a:bodyPr>
          <a:lstStyle>
            <a:lvl1pPr>
              <a:spcBef>
                <a:spcPts val="1200"/>
              </a:spcBef>
              <a:buClr>
                <a:schemeClr val="accent2"/>
              </a:buClr>
              <a:defRPr sz="1600" baseline="0"/>
            </a:lvl1pPr>
            <a:lvl2pPr>
              <a:spcBef>
                <a:spcPts val="600"/>
              </a:spcBef>
              <a:buClr>
                <a:schemeClr val="accent2"/>
              </a:buClr>
              <a:defRPr sz="1400"/>
            </a:lvl2pPr>
            <a:lvl3pPr>
              <a:spcBef>
                <a:spcPts val="600"/>
              </a:spcBef>
              <a:buClr>
                <a:schemeClr val="accent2"/>
              </a:buClr>
              <a:defRPr sz="1200"/>
            </a:lvl3pPr>
            <a:lvl4pPr>
              <a:spcBef>
                <a:spcPts val="600"/>
              </a:spcBef>
              <a:buClr>
                <a:schemeClr val="accent2"/>
              </a:buClr>
              <a:defRPr sz="1100"/>
            </a:lvl4pPr>
            <a:lvl5pPr>
              <a:spcBef>
                <a:spcPts val="600"/>
              </a:spcBef>
              <a:buClr>
                <a:schemeClr val="accent2"/>
              </a:buClr>
              <a:defRPr sz="1100"/>
            </a:lvl5pPr>
            <a:lvl6pPr>
              <a:spcBef>
                <a:spcPts val="600"/>
              </a:spcBef>
              <a:defRPr sz="1100"/>
            </a:lvl6pPr>
            <a:lvl7pPr>
              <a:spcBef>
                <a:spcPts val="600"/>
              </a:spcBef>
              <a:defRPr sz="1100"/>
            </a:lvl7pPr>
            <a:lvl8pPr>
              <a:spcBef>
                <a:spcPts val="600"/>
              </a:spcBef>
              <a:defRPr sz="1100"/>
            </a:lvl8pPr>
            <a:lvl9pPr>
              <a:spcBef>
                <a:spcPts val="600"/>
              </a:spcBef>
              <a:defRPr sz="1100"/>
            </a:lvl9pPr>
          </a:lstStyle>
          <a:p>
            <a:pPr lvl="0"/>
            <a:r>
              <a:t>Click to add text or choose an icon below to insert other contents; turn bullets on or off from the Home tab</a:t>
            </a:r>
          </a:p>
          <a:p>
            <a:pPr lvl="1"/>
            <a:r>
              <a:t>Second level</a:t>
            </a:r>
          </a:p>
          <a:p>
            <a:pPr lvl="2"/>
            <a:r>
              <a:t>Third level</a:t>
            </a:r>
          </a:p>
          <a:p>
            <a:pPr lvl="3"/>
            <a:r>
              <a:t>Fourth level</a:t>
            </a:r>
          </a:p>
          <a:p>
            <a:pPr lvl="4"/>
            <a:r>
              <a:t>Fifth level</a:t>
            </a:r>
          </a:p>
        </p:txBody>
      </p:sp>
      <p:sp>
        <p:nvSpPr>
          <p:cNvPr id="2" name="Date Placeholder 1">
            <a:extLst>
              <a:ext uri="{FF2B5EF4-FFF2-40B4-BE49-F238E27FC236}">
                <a16:creationId xmlns:a16="http://schemas.microsoft.com/office/drawing/2014/main" id="{EA561CE5-064E-BE09-0185-6FF897A27D2A}"/>
              </a:ext>
            </a:extLst>
          </p:cNvPr>
          <p:cNvSpPr>
            <a:spLocks noGrp="1"/>
          </p:cNvSpPr>
          <p:nvPr>
            <p:ph type="dt" sz="half" idx="17"/>
          </p:nvPr>
        </p:nvSpPr>
        <p:spPr/>
        <p:txBody>
          <a:bodyPr/>
          <a:lstStyle>
            <a:lvl1pPr>
              <a:defRPr b="0"/>
            </a:lvl1pPr>
          </a:lstStyle>
          <a:p>
            <a:r>
              <a:rPr lang="en-US"/>
              <a:t>GlobalFoundries © 2022 All Rights Reserved</a:t>
            </a:r>
            <a:endParaRPr/>
          </a:p>
        </p:txBody>
      </p:sp>
      <p:sp>
        <p:nvSpPr>
          <p:cNvPr id="12" name="Footer Placeholder 11">
            <a:extLst>
              <a:ext uri="{FF2B5EF4-FFF2-40B4-BE49-F238E27FC236}">
                <a16:creationId xmlns:a16="http://schemas.microsoft.com/office/drawing/2014/main" id="{D4089CDC-2669-9555-B908-FA39F5E57B71}"/>
              </a:ext>
            </a:extLst>
          </p:cNvPr>
          <p:cNvSpPr>
            <a:spLocks noGrp="1"/>
          </p:cNvSpPr>
          <p:nvPr>
            <p:ph type="ftr" sz="quarter" idx="18"/>
          </p:nvPr>
        </p:nvSpPr>
        <p:spPr/>
        <p:txBody>
          <a:bodyPr/>
          <a:lstStyle/>
          <a:p>
            <a:endParaRPr/>
          </a:p>
        </p:txBody>
      </p:sp>
      <p:sp>
        <p:nvSpPr>
          <p:cNvPr id="13" name="Slide Number Placeholder 12">
            <a:extLst>
              <a:ext uri="{FF2B5EF4-FFF2-40B4-BE49-F238E27FC236}">
                <a16:creationId xmlns:a16="http://schemas.microsoft.com/office/drawing/2014/main" id="{68490EB5-694E-CF64-BF2C-1DAAB085B154}"/>
              </a:ext>
            </a:extLst>
          </p:cNvPr>
          <p:cNvSpPr>
            <a:spLocks noGrp="1"/>
          </p:cNvSpPr>
          <p:nvPr>
            <p:ph type="sldNum" sz="quarter" idx="19"/>
          </p:nvPr>
        </p:nvSpPr>
        <p:spPr/>
        <p:txBody>
          <a:bodyPr/>
          <a:lstStyle/>
          <a:p>
            <a:fld id="{7E6ECBBE-ACC3-48EB-9F88-A771FEACBB28}" type="slidenum">
              <a:rPr/>
              <a:pPr/>
              <a:t>‹#›</a:t>
            </a:fld>
            <a:endParaRPr/>
          </a:p>
        </p:txBody>
      </p:sp>
    </p:spTree>
    <p:extLst>
      <p:ext uri="{BB962C8B-B14F-4D97-AF65-F5344CB8AC3E}">
        <p14:creationId xmlns:p14="http://schemas.microsoft.com/office/powerpoint/2010/main" val="32834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graphic">
            <a:extLst>
              <a:ext uri="{FF2B5EF4-FFF2-40B4-BE49-F238E27FC236}">
                <a16:creationId xmlns:a16="http://schemas.microsoft.com/office/drawing/2014/main" id="{34839271-DE54-6410-1A6B-86FDCC648303}"/>
              </a:ext>
              <a:ext uri="{C183D7F6-B498-43B3-948B-1728B52AA6E4}">
                <adec:decorative xmlns:adec="http://schemas.microsoft.com/office/drawing/2017/decorative" val="1"/>
              </a:ext>
            </a:extLst>
          </p:cNvPr>
          <p:cNvSpPr/>
          <p:nvPr/>
        </p:nvSpPr>
        <p:spPr>
          <a:xfrm>
            <a:off x="11643245" y="193"/>
            <a:ext cx="548755" cy="6857615"/>
          </a:xfrm>
          <a:custGeom>
            <a:avLst/>
            <a:gdLst/>
            <a:ahLst/>
            <a:cxnLst/>
            <a:rect l="l" t="t" r="r" b="b"/>
            <a:pathLst>
              <a:path w="904875" h="11308715">
                <a:moveTo>
                  <a:pt x="904349" y="0"/>
                </a:moveTo>
                <a:lnTo>
                  <a:pt x="0" y="0"/>
                </a:lnTo>
                <a:lnTo>
                  <a:pt x="0" y="11308556"/>
                </a:lnTo>
                <a:lnTo>
                  <a:pt x="904349" y="11308556"/>
                </a:lnTo>
                <a:lnTo>
                  <a:pt x="904349" y="0"/>
                </a:lnTo>
                <a:close/>
              </a:path>
            </a:pathLst>
          </a:custGeom>
          <a:solidFill>
            <a:srgbClr val="FFDC34"/>
          </a:solidFill>
        </p:spPr>
        <p:txBody>
          <a:bodyPr wrap="square" lIns="0" tIns="0" rIns="0" bIns="0" rtlCol="0"/>
          <a:lstStyle/>
          <a:p>
            <a:endParaRPr sz="1092">
              <a:latin typeface="Arial" panose="020B0604020202020204" pitchFamily="34" charset="0"/>
            </a:endParaRPr>
          </a:p>
        </p:txBody>
      </p:sp>
      <p:sp>
        <p:nvSpPr>
          <p:cNvPr id="2" name="Title Placeholder 1">
            <a:extLst>
              <a:ext uri="{FF2B5EF4-FFF2-40B4-BE49-F238E27FC236}">
                <a16:creationId xmlns:a16="http://schemas.microsoft.com/office/drawing/2014/main" id="{EC1C5022-0CD7-58D8-7163-FB6E51B7329A}"/>
              </a:ext>
            </a:extLst>
          </p:cNvPr>
          <p:cNvSpPr>
            <a:spLocks noGrp="1"/>
          </p:cNvSpPr>
          <p:nvPr>
            <p:ph type="title"/>
          </p:nvPr>
        </p:nvSpPr>
        <p:spPr>
          <a:xfrm>
            <a:off x="829049" y="398497"/>
            <a:ext cx="10091683" cy="567296"/>
          </a:xfrm>
          <a:prstGeom prst="rect">
            <a:avLst/>
          </a:prstGeom>
        </p:spPr>
        <p:txBody>
          <a:bodyPr vert="horz" lIns="0" tIns="0" rIns="0" bIns="0" rtlCol="0" anchor="t">
            <a:noAutofit/>
          </a:bodyPr>
          <a:lstStyle/>
          <a:p>
            <a:r>
              <a:rPr lang="en-US"/>
              <a:t>Click to edit Master title style</a:t>
            </a:r>
            <a:endParaRPr/>
          </a:p>
        </p:txBody>
      </p:sp>
      <p:sp>
        <p:nvSpPr>
          <p:cNvPr id="3" name="Text Placeholder 2">
            <a:extLst>
              <a:ext uri="{FF2B5EF4-FFF2-40B4-BE49-F238E27FC236}">
                <a16:creationId xmlns:a16="http://schemas.microsoft.com/office/drawing/2014/main" id="{E70D310E-B10B-65D0-D881-C833581323B0}"/>
              </a:ext>
            </a:extLst>
          </p:cNvPr>
          <p:cNvSpPr>
            <a:spLocks noGrp="1"/>
          </p:cNvSpPr>
          <p:nvPr>
            <p:ph type="body" idx="1"/>
          </p:nvPr>
        </p:nvSpPr>
        <p:spPr>
          <a:xfrm>
            <a:off x="824202" y="1306286"/>
            <a:ext cx="10091683" cy="489449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8CD5394E-EC46-4602-93AB-7FCA4DEC3F76}"/>
              </a:ext>
            </a:extLst>
          </p:cNvPr>
          <p:cNvSpPr>
            <a:spLocks noGrp="1"/>
          </p:cNvSpPr>
          <p:nvPr>
            <p:ph type="dt" sz="half" idx="2"/>
          </p:nvPr>
        </p:nvSpPr>
        <p:spPr>
          <a:xfrm>
            <a:off x="9198269" y="6386296"/>
            <a:ext cx="2421080" cy="365125"/>
          </a:xfrm>
          <a:prstGeom prst="rect">
            <a:avLst/>
          </a:prstGeom>
        </p:spPr>
        <p:txBody>
          <a:bodyPr vert="horz" lIns="91440" tIns="45720" rIns="91440" bIns="45720" rtlCol="0" anchor="t"/>
          <a:lstStyle>
            <a:lvl1pPr algn="r">
              <a:defRPr sz="850" b="0">
                <a:solidFill>
                  <a:schemeClr val="tx1"/>
                </a:solidFill>
              </a:defRPr>
            </a:lvl1pPr>
          </a:lstStyle>
          <a:p>
            <a:r>
              <a:rPr lang="en-US"/>
              <a:t>GlobalFoundries © 2022 All Rights Reserved</a:t>
            </a:r>
            <a:endParaRPr/>
          </a:p>
        </p:txBody>
      </p:sp>
      <p:sp>
        <p:nvSpPr>
          <p:cNvPr id="5" name="Footer Placeholder 4">
            <a:extLst>
              <a:ext uri="{FF2B5EF4-FFF2-40B4-BE49-F238E27FC236}">
                <a16:creationId xmlns:a16="http://schemas.microsoft.com/office/drawing/2014/main" id="{012DD31F-0371-BEC0-749D-D77EAF1C5A78}"/>
              </a:ext>
            </a:extLst>
          </p:cNvPr>
          <p:cNvSpPr>
            <a:spLocks noGrp="1"/>
          </p:cNvSpPr>
          <p:nvPr>
            <p:ph type="ftr" sz="quarter" idx="3"/>
          </p:nvPr>
        </p:nvSpPr>
        <p:spPr>
          <a:xfrm>
            <a:off x="5031076" y="6386296"/>
            <a:ext cx="4114800" cy="365125"/>
          </a:xfrm>
          <a:prstGeom prst="rect">
            <a:avLst/>
          </a:prstGeom>
        </p:spPr>
        <p:txBody>
          <a:bodyPr vert="horz" lIns="91440" tIns="45720" rIns="91440" bIns="45720" rtlCol="0" anchor="t"/>
          <a:lstStyle>
            <a:lvl1pPr algn="r">
              <a:defRPr sz="850" b="1">
                <a:solidFill>
                  <a:schemeClr val="tx1"/>
                </a:solidFill>
              </a:defRPr>
            </a:lvl1pPr>
          </a:lstStyle>
          <a:p>
            <a:endParaRPr/>
          </a:p>
        </p:txBody>
      </p:sp>
      <p:sp>
        <p:nvSpPr>
          <p:cNvPr id="6" name="Slide Number Placeholder 5">
            <a:extLst>
              <a:ext uri="{FF2B5EF4-FFF2-40B4-BE49-F238E27FC236}">
                <a16:creationId xmlns:a16="http://schemas.microsoft.com/office/drawing/2014/main" id="{6F57B9A4-EC02-8BC7-EC87-3EB57417D4C6}"/>
              </a:ext>
            </a:extLst>
          </p:cNvPr>
          <p:cNvSpPr>
            <a:spLocks noGrp="1"/>
          </p:cNvSpPr>
          <p:nvPr>
            <p:ph type="sldNum" sz="quarter" idx="4"/>
          </p:nvPr>
        </p:nvSpPr>
        <p:spPr>
          <a:xfrm>
            <a:off x="11577638" y="6386296"/>
            <a:ext cx="386020" cy="365125"/>
          </a:xfrm>
          <a:prstGeom prst="rect">
            <a:avLst/>
          </a:prstGeom>
        </p:spPr>
        <p:txBody>
          <a:bodyPr vert="horz" lIns="0" tIns="45720" rIns="91440" bIns="45720" rtlCol="0" anchor="t"/>
          <a:lstStyle>
            <a:lvl1pPr algn="r">
              <a:defRPr sz="850" b="1">
                <a:solidFill>
                  <a:schemeClr val="tx1"/>
                </a:solidFill>
              </a:defRPr>
            </a:lvl1pPr>
          </a:lstStyle>
          <a:p>
            <a:fld id="{7E6ECBBE-ACC3-48EB-9F88-A771FEACBB28}" type="slidenum">
              <a:rPr/>
              <a:pPr/>
              <a:t>‹#›</a:t>
            </a:fld>
            <a:endParaRPr/>
          </a:p>
        </p:txBody>
      </p:sp>
    </p:spTree>
    <p:extLst>
      <p:ext uri="{BB962C8B-B14F-4D97-AF65-F5344CB8AC3E}">
        <p14:creationId xmlns:p14="http://schemas.microsoft.com/office/powerpoint/2010/main" val="887438628"/>
      </p:ext>
    </p:extLst>
  </p:cSld>
  <p:clrMap bg1="lt1" tx1="dk1" bg2="lt2" tx2="dk2" accent1="accent1" accent2="accent2" accent3="accent3" accent4="accent4" accent5="accent5" accent6="accent6" hlink="hlink" folHlink="folHlink"/>
  <p:sldLayoutIdLst>
    <p:sldLayoutId id="2147483695" r:id="rId1"/>
    <p:sldLayoutId id="2147483745" r:id="rId2"/>
    <p:sldLayoutId id="2147483697" r:id="rId3"/>
    <p:sldLayoutId id="2147483698" r:id="rId4"/>
    <p:sldLayoutId id="2147483699" r:id="rId5"/>
    <p:sldLayoutId id="2147483735" r:id="rId6"/>
    <p:sldLayoutId id="2147483700" r:id="rId7"/>
    <p:sldLayoutId id="2147483701" r:id="rId8"/>
    <p:sldLayoutId id="2147483702" r:id="rId9"/>
    <p:sldLayoutId id="2147483703" r:id="rId10"/>
    <p:sldLayoutId id="2147483704" r:id="rId11"/>
    <p:sldLayoutId id="2147483740" r:id="rId12"/>
    <p:sldLayoutId id="2147483705" r:id="rId13"/>
    <p:sldLayoutId id="2147483741" r:id="rId14"/>
    <p:sldLayoutId id="2147483738" r:id="rId15"/>
    <p:sldLayoutId id="2147483739" r:id="rId16"/>
    <p:sldLayoutId id="2147483707" r:id="rId17"/>
    <p:sldLayoutId id="2147483742" r:id="rId18"/>
    <p:sldLayoutId id="2147483727" r:id="rId19"/>
    <p:sldLayoutId id="2147483711" r:id="rId20"/>
    <p:sldLayoutId id="2147483737" r:id="rId21"/>
    <p:sldLayoutId id="2147483712" r:id="rId22"/>
    <p:sldLayoutId id="2147483736" r:id="rId23"/>
    <p:sldLayoutId id="2147483713" r:id="rId24"/>
    <p:sldLayoutId id="2147483734" r:id="rId25"/>
    <p:sldLayoutId id="2147483715" r:id="rId26"/>
    <p:sldLayoutId id="2147483716" r:id="rId27"/>
    <p:sldLayoutId id="2147483743" r:id="rId28"/>
    <p:sldLayoutId id="2147483719" r:id="rId29"/>
    <p:sldLayoutId id="2147483709" r:id="rId30"/>
    <p:sldLayoutId id="2147483718" r:id="rId31"/>
    <p:sldLayoutId id="2147483720" r:id="rId32"/>
    <p:sldLayoutId id="2147483721" r:id="rId33"/>
    <p:sldLayoutId id="2147483722" r:id="rId34"/>
    <p:sldLayoutId id="2147483724" r:id="rId35"/>
    <p:sldLayoutId id="2147483725" r:id="rId36"/>
    <p:sldLayoutId id="2147483726" r:id="rId37"/>
    <p:sldLayoutId id="2147483730" r:id="rId38"/>
    <p:sldLayoutId id="2147483728" r:id="rId39"/>
    <p:sldLayoutId id="2147483744" r:id="rId40"/>
    <p:sldLayoutId id="2147483729" r:id="rId41"/>
    <p:sldLayoutId id="2147483746" r:id="rId42"/>
  </p:sldLayoutIdLst>
  <p:hf hdr="0" ftr="0"/>
  <p:txStyles>
    <p:titleStyle>
      <a:lvl1pPr algn="l" defTabSz="914400" rtl="0" eaLnBrk="1" latinLnBrk="0" hangingPunct="1">
        <a:lnSpc>
          <a:spcPct val="100000"/>
        </a:lnSpc>
        <a:spcBef>
          <a:spcPct val="0"/>
        </a:spcBef>
        <a:buNone/>
        <a:defRPr sz="3600" kern="1200">
          <a:solidFill>
            <a:schemeClr val="bg2"/>
          </a:solidFill>
          <a:latin typeface="+mj-lt"/>
          <a:ea typeface="+mj-ea"/>
          <a:cs typeface="+mj-cs"/>
        </a:defRPr>
      </a:lvl1pPr>
    </p:titleStyle>
    <p:body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600" kern="1200">
          <a:solidFill>
            <a:schemeClr val="tx1"/>
          </a:solidFill>
          <a:latin typeface="+mn-lt"/>
          <a:ea typeface="+mn-ea"/>
          <a:cs typeface="+mn-cs"/>
        </a:defRPr>
      </a:lvl6pPr>
      <a:lvl7pPr marL="2743200" algn="l" defTabSz="914400" rtl="0" eaLnBrk="1" latinLnBrk="0" hangingPunct="1">
        <a:defRPr sz="1600" kern="1200">
          <a:solidFill>
            <a:schemeClr val="tx1"/>
          </a:solidFill>
          <a:latin typeface="+mn-lt"/>
          <a:ea typeface="+mn-ea"/>
          <a:cs typeface="+mn-cs"/>
        </a:defRPr>
      </a:lvl7pPr>
      <a:lvl8pPr marL="3200400" algn="l" defTabSz="914400" rtl="0" eaLnBrk="1" latinLnBrk="0" hangingPunct="1">
        <a:defRPr sz="1600" kern="1200">
          <a:solidFill>
            <a:schemeClr val="tx1"/>
          </a:solidFill>
          <a:latin typeface="+mn-lt"/>
          <a:ea typeface="+mn-ea"/>
          <a:cs typeface="+mn-cs"/>
        </a:defRPr>
      </a:lvl8pPr>
      <a:lvl9pPr marL="3657600" algn="l" defTabSz="914400"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1.xml"/><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600.PNG"/><Relationship Id="rId5" Type="http://schemas.openxmlformats.org/officeDocument/2006/relationships/image" Target="../media/image671.PNG"/><Relationship Id="rId4" Type="http://schemas.openxmlformats.org/officeDocument/2006/relationships/image" Target="../media/image580.PNG"/></Relationships>
</file>

<file path=ppt/slides/_rels/slide4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0.PNG"/><Relationship Id="rId9" Type="http://schemas.openxmlformats.org/officeDocument/2006/relationships/image" Target="../media/image74.png"/></Relationships>
</file>

<file path=ppt/slides/_rels/slide4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48.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9.PNG"/><Relationship Id="rId7" Type="http://schemas.openxmlformats.org/officeDocument/2006/relationships/image" Target="../media/image65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640.PNG"/><Relationship Id="rId5" Type="http://schemas.openxmlformats.org/officeDocument/2006/relationships/image" Target="../media/image630.PNG"/><Relationship Id="rId4" Type="http://schemas.openxmlformats.org/officeDocument/2006/relationships/image" Target="../media/image620.PNG"/><Relationship Id="rId9" Type="http://schemas.openxmlformats.org/officeDocument/2006/relationships/image" Target="../media/image670.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microsoft.com/office/2018/10/relationships/comments" Target="../comments/modernComment_19A_1F6DF2F6.xm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microsoft.com/office/2018/10/relationships/comments" Target="../comments/modernComment_1EB_8677D6DB.xm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1E4_BB21523D.xm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34" Type="http://schemas.openxmlformats.org/officeDocument/2006/relationships/diagramQuickStyle" Target="../diagrams/quickStyle7.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33" Type="http://schemas.openxmlformats.org/officeDocument/2006/relationships/diagramLayout" Target="../diagrams/layout7.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1" Type="http://schemas.openxmlformats.org/officeDocument/2006/relationships/slideLayout" Target="../slideLayouts/slideLayout5.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32" Type="http://schemas.openxmlformats.org/officeDocument/2006/relationships/diagramData" Target="../diagrams/data7.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36" Type="http://schemas.microsoft.com/office/2007/relationships/diagramDrawing" Target="../diagrams/drawing7.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 Id="rId35" Type="http://schemas.openxmlformats.org/officeDocument/2006/relationships/diagramColors" Target="../diagrams/colors7.xml"/><Relationship Id="rId8" Type="http://schemas.openxmlformats.org/officeDocument/2006/relationships/diagramLayout" Target="../diagrams/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C6610DF3-158A-D45D-DB33-87F5B4500D80}"/>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262" r="262"/>
          <a:stretch/>
        </p:blipFill>
        <p:spPr>
          <a:xfrm>
            <a:off x="2085372" y="0"/>
            <a:ext cx="10128679" cy="6858000"/>
          </a:xfrm>
        </p:spPr>
      </p:pic>
      <p:sp>
        <p:nvSpPr>
          <p:cNvPr id="7" name="Text Placeholder 6">
            <a:extLst>
              <a:ext uri="{FF2B5EF4-FFF2-40B4-BE49-F238E27FC236}">
                <a16:creationId xmlns:a16="http://schemas.microsoft.com/office/drawing/2014/main" id="{A05FD05D-BD8F-3DFF-8279-3E47F57090E5}"/>
              </a:ext>
            </a:extLst>
          </p:cNvPr>
          <p:cNvSpPr>
            <a:spLocks noGrp="1"/>
          </p:cNvSpPr>
          <p:nvPr>
            <p:ph type="body" sz="quarter" idx="10"/>
          </p:nvPr>
        </p:nvSpPr>
        <p:spPr>
          <a:xfrm>
            <a:off x="2500975" y="3951289"/>
            <a:ext cx="7190049" cy="817737"/>
          </a:xfrm>
        </p:spPr>
        <p:txBody>
          <a:bodyPr/>
          <a:lstStyle/>
          <a:p>
            <a:r>
              <a:rPr lang="en-US" dirty="0"/>
              <a:t>Efficient Parameter Optimization</a:t>
            </a:r>
          </a:p>
        </p:txBody>
      </p:sp>
      <p:sp>
        <p:nvSpPr>
          <p:cNvPr id="8" name="Text Placeholder 7">
            <a:extLst>
              <a:ext uri="{FF2B5EF4-FFF2-40B4-BE49-F238E27FC236}">
                <a16:creationId xmlns:a16="http://schemas.microsoft.com/office/drawing/2014/main" id="{AC621077-C788-8E16-F830-222FB715418D}"/>
              </a:ext>
            </a:extLst>
          </p:cNvPr>
          <p:cNvSpPr>
            <a:spLocks noGrp="1"/>
          </p:cNvSpPr>
          <p:nvPr>
            <p:ph type="body" sz="quarter" idx="11"/>
          </p:nvPr>
        </p:nvSpPr>
        <p:spPr/>
        <p:txBody>
          <a:bodyPr/>
          <a:lstStyle/>
          <a:p>
            <a:r>
              <a:rPr lang="en-US" dirty="0"/>
              <a:t>TCAD Enabled Neural Networks</a:t>
            </a:r>
          </a:p>
          <a:p>
            <a:endParaRPr lang="en-US" dirty="0"/>
          </a:p>
          <a:p>
            <a:r>
              <a:rPr lang="en-US" sz="1600" dirty="0"/>
              <a:t>Abdul Hanan Khan</a:t>
            </a:r>
          </a:p>
          <a:p>
            <a:r>
              <a:rPr lang="en-US" sz="1600" dirty="0"/>
              <a:t>Student - TCAD</a:t>
            </a:r>
            <a:endParaRPr lang="en-US" sz="2000" dirty="0"/>
          </a:p>
        </p:txBody>
      </p:sp>
      <p:pic>
        <p:nvPicPr>
          <p:cNvPr id="10" name="Logo" descr="Logo&#10;&#10;Description automatically generated">
            <a:extLst>
              <a:ext uri="{FF2B5EF4-FFF2-40B4-BE49-F238E27FC236}">
                <a16:creationId xmlns:a16="http://schemas.microsoft.com/office/drawing/2014/main" id="{8A271DA1-1746-4A2A-A58C-AB61163ED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660" y="935864"/>
            <a:ext cx="4796059" cy="935816"/>
          </a:xfrm>
          <a:prstGeom prst="rect">
            <a:avLst/>
          </a:prstGeom>
        </p:spPr>
      </p:pic>
    </p:spTree>
    <p:extLst>
      <p:ext uri="{BB962C8B-B14F-4D97-AF65-F5344CB8AC3E}">
        <p14:creationId xmlns:p14="http://schemas.microsoft.com/office/powerpoint/2010/main" val="1077851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29049" y="398497"/>
            <a:ext cx="10649778" cy="567296"/>
          </a:xfrm>
        </p:spPr>
        <p:txBody>
          <a:bodyPr/>
          <a:lstStyle/>
          <a:p>
            <a:r>
              <a:rPr lang="en-US" dirty="0"/>
              <a:t>Random search output sheet (previously)</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10</a:t>
            </a:fld>
            <a:endParaRPr lang="en-US"/>
          </a:p>
        </p:txBody>
      </p:sp>
      <p:sp>
        <p:nvSpPr>
          <p:cNvPr id="10" name="TextBox 9">
            <a:extLst>
              <a:ext uri="{FF2B5EF4-FFF2-40B4-BE49-F238E27FC236}">
                <a16:creationId xmlns:a16="http://schemas.microsoft.com/office/drawing/2014/main" id="{12A5CF7F-34B0-EBC8-BADF-7345039E2F4E}"/>
              </a:ext>
            </a:extLst>
          </p:cNvPr>
          <p:cNvSpPr txBox="1"/>
          <p:nvPr/>
        </p:nvSpPr>
        <p:spPr>
          <a:xfrm>
            <a:off x="4505325" y="4867275"/>
            <a:ext cx="274320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a:t>
            </a:r>
            <a:endParaRPr lang="en-US" sz="2800" dirty="0">
              <a:cs typeface="Arial"/>
            </a:endParaRPr>
          </a:p>
          <a:p>
            <a:pPr algn="ctr"/>
            <a:r>
              <a:rPr lang="en-US" sz="2800" dirty="0">
                <a:cs typeface="Arial"/>
              </a:rPr>
              <a:t>.</a:t>
            </a:r>
          </a:p>
          <a:p>
            <a:pPr algn="ctr"/>
            <a:r>
              <a:rPr lang="en-US" sz="2800" dirty="0">
                <a:cs typeface="Arial"/>
              </a:rPr>
              <a:t>.</a:t>
            </a:r>
          </a:p>
          <a:p>
            <a:pPr algn="ctr"/>
            <a:r>
              <a:rPr lang="en-US" sz="2800" dirty="0">
                <a:cs typeface="Arial"/>
              </a:rPr>
              <a:t>.</a:t>
            </a:r>
          </a:p>
        </p:txBody>
      </p:sp>
      <p:graphicFrame>
        <p:nvGraphicFramePr>
          <p:cNvPr id="11" name="Table 9">
            <a:extLst>
              <a:ext uri="{FF2B5EF4-FFF2-40B4-BE49-F238E27FC236}">
                <a16:creationId xmlns:a16="http://schemas.microsoft.com/office/drawing/2014/main" id="{A628D8A6-911F-4693-A2AD-74913C31CFFC}"/>
              </a:ext>
            </a:extLst>
          </p:cNvPr>
          <p:cNvGraphicFramePr>
            <a:graphicFrameLocks noGrp="1"/>
          </p:cNvGraphicFramePr>
          <p:nvPr>
            <p:extLst>
              <p:ext uri="{D42A27DB-BD31-4B8C-83A1-F6EECF244321}">
                <p14:modId xmlns:p14="http://schemas.microsoft.com/office/powerpoint/2010/main" val="3311501285"/>
              </p:ext>
            </p:extLst>
          </p:nvPr>
        </p:nvGraphicFramePr>
        <p:xfrm>
          <a:off x="384697" y="1092372"/>
          <a:ext cx="8235519" cy="3774904"/>
        </p:xfrm>
        <a:graphic>
          <a:graphicData uri="http://schemas.openxmlformats.org/drawingml/2006/table">
            <a:tbl>
              <a:tblPr firstRow="1" bandRow="1">
                <a:tableStyleId>{D7AC3CCA-C797-4891-BE02-D94E43425B78}</a:tableStyleId>
              </a:tblPr>
              <a:tblGrid>
                <a:gridCol w="1647104">
                  <a:extLst>
                    <a:ext uri="{9D8B030D-6E8A-4147-A177-3AD203B41FA5}">
                      <a16:colId xmlns:a16="http://schemas.microsoft.com/office/drawing/2014/main" val="778282908"/>
                    </a:ext>
                  </a:extLst>
                </a:gridCol>
                <a:gridCol w="2238733">
                  <a:extLst>
                    <a:ext uri="{9D8B030D-6E8A-4147-A177-3AD203B41FA5}">
                      <a16:colId xmlns:a16="http://schemas.microsoft.com/office/drawing/2014/main" val="1909301420"/>
                    </a:ext>
                  </a:extLst>
                </a:gridCol>
                <a:gridCol w="1357909">
                  <a:extLst>
                    <a:ext uri="{9D8B030D-6E8A-4147-A177-3AD203B41FA5}">
                      <a16:colId xmlns:a16="http://schemas.microsoft.com/office/drawing/2014/main" val="127994933"/>
                    </a:ext>
                  </a:extLst>
                </a:gridCol>
                <a:gridCol w="1500326">
                  <a:extLst>
                    <a:ext uri="{9D8B030D-6E8A-4147-A177-3AD203B41FA5}">
                      <a16:colId xmlns:a16="http://schemas.microsoft.com/office/drawing/2014/main" val="1687553867"/>
                    </a:ext>
                  </a:extLst>
                </a:gridCol>
                <a:gridCol w="1491447">
                  <a:extLst>
                    <a:ext uri="{9D8B030D-6E8A-4147-A177-3AD203B41FA5}">
                      <a16:colId xmlns:a16="http://schemas.microsoft.com/office/drawing/2014/main" val="3408086134"/>
                    </a:ext>
                  </a:extLst>
                </a:gridCol>
              </a:tblGrid>
              <a:tr h="666290">
                <a:tc>
                  <a:txBody>
                    <a:bodyPr/>
                    <a:lstStyle/>
                    <a:p>
                      <a:pPr lvl="0" algn="ctr">
                        <a:buNone/>
                      </a:pPr>
                      <a:r>
                        <a:rPr lang="en-US" sz="1400" dirty="0"/>
                        <a:t>Number of hidden layers</a:t>
                      </a:r>
                    </a:p>
                  </a:txBody>
                  <a:tcPr anchor="ctr"/>
                </a:tc>
                <a:tc>
                  <a:txBody>
                    <a:bodyPr/>
                    <a:lstStyle/>
                    <a:p>
                      <a:pPr algn="ctr"/>
                      <a:r>
                        <a:rPr lang="en-US" sz="1400" dirty="0"/>
                        <a:t>Number of neurons</a:t>
                      </a:r>
                    </a:p>
                  </a:txBody>
                  <a:tcPr anchor="ctr"/>
                </a:tc>
                <a:tc>
                  <a:txBody>
                    <a:bodyPr/>
                    <a:lstStyle/>
                    <a:p>
                      <a:pPr algn="ctr"/>
                      <a:r>
                        <a:rPr lang="en-US" sz="1400" dirty="0"/>
                        <a:t>MAE_avg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Idsat_MAE</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Idlin_MAE</a:t>
                      </a:r>
                      <a:endParaRPr lang="en-US" sz="1400" dirty="0"/>
                    </a:p>
                  </a:txBody>
                  <a:tcPr anchor="ctr"/>
                </a:tc>
                <a:extLst>
                  <a:ext uri="{0D108BD9-81ED-4DB2-BD59-A6C34878D82A}">
                    <a16:rowId xmlns:a16="http://schemas.microsoft.com/office/drawing/2014/main" val="236664074"/>
                  </a:ext>
                </a:extLst>
              </a:tr>
              <a:tr h="618549">
                <a:tc>
                  <a:txBody>
                    <a:bodyPr/>
                    <a:lstStyle/>
                    <a:p>
                      <a:pPr algn="ctr"/>
                      <a:r>
                        <a:rPr lang="en-US" dirty="0"/>
                        <a:t>7</a:t>
                      </a:r>
                    </a:p>
                  </a:txBody>
                  <a:tcPr anchor="ctr"/>
                </a:tc>
                <a:tc>
                  <a:txBody>
                    <a:bodyPr/>
                    <a:lstStyle/>
                    <a:p>
                      <a:pPr lvl="0" algn="ctr">
                        <a:buNone/>
                      </a:pPr>
                      <a:r>
                        <a:rPr lang="en-US" sz="1600" b="0" i="0" u="none" strike="noStrike" noProof="0" dirty="0"/>
                        <a:t>[37, 41, 35, 53, 37, 53, 41]</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t>0.01911</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1.181</a:t>
                      </a:r>
                      <a:endParaRPr lang="en-US" sz="1600" b="0" i="0" u="none" strike="noStrike" noProof="0" dirty="0">
                        <a:latin typeface="Arial"/>
                      </a:endParaRPr>
                    </a:p>
                  </a:txBody>
                  <a:tcPr anchor="ctr"/>
                </a:tc>
                <a:tc>
                  <a:txBody>
                    <a:bodyPr/>
                    <a:lstStyle/>
                    <a:p>
                      <a:pPr lvl="0" algn="ctr">
                        <a:buNone/>
                      </a:pPr>
                      <a:r>
                        <a:rPr lang="en-US" dirty="0"/>
                        <a:t>0.308</a:t>
                      </a:r>
                      <a:endParaRPr lang="en-US" sz="1600" b="0" i="0" u="none" strike="noStrike" noProof="0" dirty="0">
                        <a:latin typeface="Arial"/>
                      </a:endParaRPr>
                    </a:p>
                  </a:txBody>
                  <a:tcPr anchor="ctr"/>
                </a:tc>
                <a:extLst>
                  <a:ext uri="{0D108BD9-81ED-4DB2-BD59-A6C34878D82A}">
                    <a16:rowId xmlns:a16="http://schemas.microsoft.com/office/drawing/2014/main" val="3733310063"/>
                  </a:ext>
                </a:extLst>
              </a:tr>
              <a:tr h="419119">
                <a:tc>
                  <a:txBody>
                    <a:bodyPr/>
                    <a:lstStyle/>
                    <a:p>
                      <a:pPr lvl="0" algn="ctr">
                        <a:buNone/>
                      </a:pPr>
                      <a:r>
                        <a:rPr lang="en-US" sz="1600" b="0" i="0" u="none" strike="noStrike" noProof="0" dirty="0">
                          <a:latin typeface="Arial"/>
                        </a:rPr>
                        <a:t>4</a:t>
                      </a:r>
                      <a:endParaRPr lang="en-US" dirty="0"/>
                    </a:p>
                  </a:txBody>
                  <a:tcPr anchor="ctr"/>
                </a:tc>
                <a:tc>
                  <a:txBody>
                    <a:bodyPr/>
                    <a:lstStyle/>
                    <a:p>
                      <a:pPr lvl="0" algn="ctr">
                        <a:buNone/>
                      </a:pPr>
                      <a:r>
                        <a:rPr lang="en-US" sz="1600" b="0" i="0" u="none" strike="noStrike" noProof="0" dirty="0"/>
                        <a:t>[41, 53, 35, 49]</a:t>
                      </a:r>
                      <a:endParaRPr lang="en-US" dirty="0"/>
                    </a:p>
                  </a:txBody>
                  <a:tcPr anchor="ctr"/>
                </a:tc>
                <a:tc>
                  <a:txBody>
                    <a:bodyPr/>
                    <a:lstStyle/>
                    <a:p>
                      <a:pPr lvl="0" algn="ctr">
                        <a:buNone/>
                      </a:pPr>
                      <a:r>
                        <a:rPr lang="en-US" sz="1600" b="0" i="0" u="none" strike="noStrike" noProof="0" dirty="0"/>
                        <a:t>0.0159</a:t>
                      </a:r>
                      <a:endParaRPr lang="en-US" dirty="0"/>
                    </a:p>
                  </a:txBody>
                  <a:tcPr anchor="ctr"/>
                </a:tc>
                <a:tc>
                  <a:txBody>
                    <a:bodyPr/>
                    <a:lstStyle/>
                    <a:p>
                      <a:pPr lvl="0" algn="ctr">
                        <a:buNone/>
                      </a:pPr>
                      <a:r>
                        <a:rPr lang="en-US" dirty="0"/>
                        <a:t>0.811</a:t>
                      </a:r>
                    </a:p>
                  </a:txBody>
                  <a:tcPr anchor="ctr"/>
                </a:tc>
                <a:tc>
                  <a:txBody>
                    <a:bodyPr/>
                    <a:lstStyle/>
                    <a:p>
                      <a:pPr lvl="0" algn="ctr">
                        <a:buNone/>
                      </a:pPr>
                      <a:r>
                        <a:rPr lang="en-US" dirty="0"/>
                        <a:t>0.176</a:t>
                      </a:r>
                    </a:p>
                  </a:txBody>
                  <a:tcPr anchor="ctr"/>
                </a:tc>
                <a:extLst>
                  <a:ext uri="{0D108BD9-81ED-4DB2-BD59-A6C34878D82A}">
                    <a16:rowId xmlns:a16="http://schemas.microsoft.com/office/drawing/2014/main" val="4156383611"/>
                  </a:ext>
                </a:extLst>
              </a:tr>
              <a:tr h="419119">
                <a:tc>
                  <a:txBody>
                    <a:bodyPr/>
                    <a:lstStyle/>
                    <a:p>
                      <a:pPr algn="ctr"/>
                      <a:r>
                        <a:rPr lang="en-US" dirty="0"/>
                        <a:t>3</a:t>
                      </a:r>
                    </a:p>
                  </a:txBody>
                  <a:tcPr anchor="ctr"/>
                </a:tc>
                <a:tc>
                  <a:txBody>
                    <a:bodyPr/>
                    <a:lstStyle/>
                    <a:p>
                      <a:pPr lvl="0" algn="ctr">
                        <a:buNone/>
                      </a:pPr>
                      <a:r>
                        <a:rPr lang="en-US" sz="1600" b="0" i="0" u="none" strike="noStrike" noProof="0" dirty="0"/>
                        <a:t>[51, 37, 37]</a:t>
                      </a:r>
                    </a:p>
                  </a:txBody>
                  <a:tcPr anchor="ctr"/>
                </a:tc>
                <a:tc>
                  <a:txBody>
                    <a:bodyPr/>
                    <a:lstStyle/>
                    <a:p>
                      <a:pPr lvl="0" algn="ctr">
                        <a:buNone/>
                      </a:pPr>
                      <a:r>
                        <a:rPr lang="en-US" sz="1600" b="0" i="0" u="none" strike="noStrike" noProof="0" dirty="0"/>
                        <a:t>0.0175</a:t>
                      </a:r>
                      <a:endParaRPr lang="en-US" dirty="0"/>
                    </a:p>
                  </a:txBody>
                  <a:tcPr anchor="ctr"/>
                </a:tc>
                <a:tc>
                  <a:txBody>
                    <a:bodyPr/>
                    <a:lstStyle/>
                    <a:p>
                      <a:pPr lvl="0" algn="ctr">
                        <a:buNone/>
                      </a:pPr>
                      <a:r>
                        <a:rPr lang="en-US" dirty="0"/>
                        <a:t>0.962</a:t>
                      </a:r>
                    </a:p>
                  </a:txBody>
                  <a:tcPr anchor="ctr"/>
                </a:tc>
                <a:tc>
                  <a:txBody>
                    <a:bodyPr/>
                    <a:lstStyle/>
                    <a:p>
                      <a:pPr lvl="0" algn="ctr">
                        <a:buNone/>
                      </a:pPr>
                      <a:r>
                        <a:rPr lang="en-US" dirty="0"/>
                        <a:t>0.19</a:t>
                      </a:r>
                    </a:p>
                  </a:txBody>
                  <a:tcPr anchor="ctr"/>
                </a:tc>
                <a:extLst>
                  <a:ext uri="{0D108BD9-81ED-4DB2-BD59-A6C34878D82A}">
                    <a16:rowId xmlns:a16="http://schemas.microsoft.com/office/drawing/2014/main" val="1370224012"/>
                  </a:ext>
                </a:extLst>
              </a:tr>
              <a:tr h="614159">
                <a:tc>
                  <a:txBody>
                    <a:bodyPr/>
                    <a:lstStyle/>
                    <a:p>
                      <a:pPr algn="ctr"/>
                      <a:r>
                        <a:rPr lang="en-US" dirty="0"/>
                        <a:t>6</a:t>
                      </a:r>
                    </a:p>
                  </a:txBody>
                  <a:tcPr anchor="ctr"/>
                </a:tc>
                <a:tc>
                  <a:txBody>
                    <a:bodyPr/>
                    <a:lstStyle/>
                    <a:p>
                      <a:pPr lvl="0" algn="ctr">
                        <a:buNone/>
                      </a:pPr>
                      <a:r>
                        <a:rPr lang="en-US" sz="1600" b="0" i="0" u="none" strike="noStrike" noProof="0" dirty="0"/>
                        <a:t>[35, 49, 41, 35, 35, 53]</a:t>
                      </a:r>
                    </a:p>
                  </a:txBody>
                  <a:tcPr anchor="ctr"/>
                </a:tc>
                <a:tc>
                  <a:txBody>
                    <a:bodyPr/>
                    <a:lstStyle/>
                    <a:p>
                      <a:pPr lvl="0" algn="ctr">
                        <a:buNone/>
                      </a:pPr>
                      <a:r>
                        <a:rPr lang="en-US" sz="1600" b="0" i="0" u="none" strike="noStrike" noProof="0" dirty="0"/>
                        <a:t>0.0185</a:t>
                      </a:r>
                      <a:endParaRPr lang="en-US" dirty="0"/>
                    </a:p>
                  </a:txBody>
                  <a:tcPr anchor="ctr"/>
                </a:tc>
                <a:tc>
                  <a:txBody>
                    <a:bodyPr/>
                    <a:lstStyle/>
                    <a:p>
                      <a:pPr lvl="0" algn="ctr">
                        <a:buNone/>
                      </a:pPr>
                      <a:r>
                        <a:rPr lang="en-US" dirty="0"/>
                        <a:t>0.8287</a:t>
                      </a:r>
                    </a:p>
                  </a:txBody>
                  <a:tcPr anchor="ctr"/>
                </a:tc>
                <a:tc>
                  <a:txBody>
                    <a:bodyPr/>
                    <a:lstStyle/>
                    <a:p>
                      <a:pPr lvl="0" algn="ctr">
                        <a:buNone/>
                      </a:pPr>
                      <a:r>
                        <a:rPr lang="en-US" dirty="0"/>
                        <a:t>0.245</a:t>
                      </a:r>
                    </a:p>
                  </a:txBody>
                  <a:tcPr anchor="ctr"/>
                </a:tc>
                <a:extLst>
                  <a:ext uri="{0D108BD9-81ED-4DB2-BD59-A6C34878D82A}">
                    <a16:rowId xmlns:a16="http://schemas.microsoft.com/office/drawing/2014/main" val="3407638535"/>
                  </a:ext>
                </a:extLst>
              </a:tr>
              <a:tr h="419119">
                <a:tc>
                  <a:txBody>
                    <a:bodyPr/>
                    <a:lstStyle/>
                    <a:p>
                      <a:pPr algn="ctr"/>
                      <a:r>
                        <a:rPr lang="en-US" dirty="0"/>
                        <a:t>5</a:t>
                      </a:r>
                    </a:p>
                  </a:txBody>
                  <a:tcPr anchor="ctr"/>
                </a:tc>
                <a:tc>
                  <a:txBody>
                    <a:bodyPr/>
                    <a:lstStyle/>
                    <a:p>
                      <a:pPr lvl="0" algn="ctr">
                        <a:buNone/>
                      </a:pPr>
                      <a:r>
                        <a:rPr lang="en-US" sz="1600" b="0" i="0" u="none" strike="noStrike" noProof="0" dirty="0"/>
                        <a:t>[41, 47, 35, 39, 53]</a:t>
                      </a:r>
                    </a:p>
                  </a:txBody>
                  <a:tcPr anchor="ctr"/>
                </a:tc>
                <a:tc>
                  <a:txBody>
                    <a:bodyPr/>
                    <a:lstStyle/>
                    <a:p>
                      <a:pPr lvl="0" algn="ctr">
                        <a:buNone/>
                      </a:pPr>
                      <a:r>
                        <a:rPr lang="en-US" sz="1600" b="0" i="0" u="none" strike="noStrike" noProof="0" dirty="0"/>
                        <a:t>0.0168</a:t>
                      </a:r>
                      <a:endParaRPr lang="en-US" dirty="0"/>
                    </a:p>
                  </a:txBody>
                  <a:tcPr anchor="ctr"/>
                </a:tc>
                <a:tc>
                  <a:txBody>
                    <a:bodyPr/>
                    <a:lstStyle/>
                    <a:p>
                      <a:pPr lvl="0" algn="ctr">
                        <a:buNone/>
                      </a:pPr>
                      <a:r>
                        <a:rPr lang="en-US" dirty="0"/>
                        <a:t>0.976</a:t>
                      </a:r>
                    </a:p>
                  </a:txBody>
                  <a:tcPr anchor="ctr"/>
                </a:tc>
                <a:tc>
                  <a:txBody>
                    <a:bodyPr/>
                    <a:lstStyle/>
                    <a:p>
                      <a:pPr lvl="0" algn="ctr">
                        <a:buNone/>
                      </a:pPr>
                      <a:r>
                        <a:rPr lang="en-US" dirty="0"/>
                        <a:t>0.167</a:t>
                      </a:r>
                    </a:p>
                  </a:txBody>
                  <a:tcPr anchor="ctr"/>
                </a:tc>
                <a:extLst>
                  <a:ext uri="{0D108BD9-81ED-4DB2-BD59-A6C34878D82A}">
                    <a16:rowId xmlns:a16="http://schemas.microsoft.com/office/drawing/2014/main" val="2135839457"/>
                  </a:ext>
                </a:extLst>
              </a:tr>
              <a:tr h="618549">
                <a:tc>
                  <a:txBody>
                    <a:bodyPr/>
                    <a:lstStyle/>
                    <a:p>
                      <a:pPr algn="ctr"/>
                      <a:r>
                        <a:rPr lang="en-US" dirty="0"/>
                        <a:t>7</a:t>
                      </a:r>
                    </a:p>
                  </a:txBody>
                  <a:tcPr anchor="ctr"/>
                </a:tc>
                <a:tc>
                  <a:txBody>
                    <a:bodyPr/>
                    <a:lstStyle/>
                    <a:p>
                      <a:pPr lvl="0" algn="ctr">
                        <a:buNone/>
                      </a:pPr>
                      <a:r>
                        <a:rPr lang="en-US" sz="1600" b="0" i="0" u="none" strike="noStrike" noProof="0" dirty="0"/>
                        <a:t>[35, 47, 53, 49, 43, 39, 39]</a:t>
                      </a:r>
                    </a:p>
                  </a:txBody>
                  <a:tcPr anchor="ctr"/>
                </a:tc>
                <a:tc>
                  <a:txBody>
                    <a:bodyPr/>
                    <a:lstStyle/>
                    <a:p>
                      <a:pPr lvl="0" algn="ctr">
                        <a:buNone/>
                      </a:pPr>
                      <a:r>
                        <a:rPr lang="en-US" sz="1600" b="0" i="0" u="none" strike="noStrike" noProof="0" dirty="0"/>
                        <a:t>0.019</a:t>
                      </a:r>
                      <a:endParaRPr lang="en-US" dirty="0"/>
                    </a:p>
                  </a:txBody>
                  <a:tcPr anchor="ctr"/>
                </a:tc>
                <a:tc>
                  <a:txBody>
                    <a:bodyPr/>
                    <a:lstStyle/>
                    <a:p>
                      <a:pPr lvl="0" algn="ctr">
                        <a:buNone/>
                      </a:pPr>
                      <a:r>
                        <a:rPr lang="en-US" dirty="0"/>
                        <a:t>1.31</a:t>
                      </a:r>
                    </a:p>
                  </a:txBody>
                  <a:tcPr anchor="ctr"/>
                </a:tc>
                <a:tc>
                  <a:txBody>
                    <a:bodyPr/>
                    <a:lstStyle/>
                    <a:p>
                      <a:pPr lvl="0" algn="ctr">
                        <a:buNone/>
                      </a:pPr>
                      <a:r>
                        <a:rPr lang="en-US" dirty="0"/>
                        <a:t>0.246</a:t>
                      </a:r>
                    </a:p>
                  </a:txBody>
                  <a:tcPr anchor="ctr"/>
                </a:tc>
                <a:extLst>
                  <a:ext uri="{0D108BD9-81ED-4DB2-BD59-A6C34878D82A}">
                    <a16:rowId xmlns:a16="http://schemas.microsoft.com/office/drawing/2014/main" val="4180337203"/>
                  </a:ext>
                </a:extLst>
              </a:tr>
            </a:tbl>
          </a:graphicData>
        </a:graphic>
      </p:graphicFrame>
      <p:graphicFrame>
        <p:nvGraphicFramePr>
          <p:cNvPr id="12" name="Table 9">
            <a:extLst>
              <a:ext uri="{FF2B5EF4-FFF2-40B4-BE49-F238E27FC236}">
                <a16:creationId xmlns:a16="http://schemas.microsoft.com/office/drawing/2014/main" id="{980E0941-ACC8-4B64-9F0F-852C7E79C528}"/>
              </a:ext>
            </a:extLst>
          </p:cNvPr>
          <p:cNvGraphicFramePr>
            <a:graphicFrameLocks noGrp="1"/>
          </p:cNvGraphicFramePr>
          <p:nvPr>
            <p:extLst>
              <p:ext uri="{D42A27DB-BD31-4B8C-83A1-F6EECF244321}">
                <p14:modId xmlns:p14="http://schemas.microsoft.com/office/powerpoint/2010/main" val="223620028"/>
              </p:ext>
            </p:extLst>
          </p:nvPr>
        </p:nvGraphicFramePr>
        <p:xfrm>
          <a:off x="9690389" y="1092373"/>
          <a:ext cx="1582973" cy="3781468"/>
        </p:xfrm>
        <a:graphic>
          <a:graphicData uri="http://schemas.openxmlformats.org/drawingml/2006/table">
            <a:tbl>
              <a:tblPr firstRow="1" bandRow="1">
                <a:tableStyleId>{D7AC3CCA-C797-4891-BE02-D94E43425B78}</a:tableStyleId>
              </a:tblPr>
              <a:tblGrid>
                <a:gridCol w="1582973">
                  <a:extLst>
                    <a:ext uri="{9D8B030D-6E8A-4147-A177-3AD203B41FA5}">
                      <a16:colId xmlns:a16="http://schemas.microsoft.com/office/drawing/2014/main" val="4073438608"/>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Average Runtime (min)</a:t>
                      </a:r>
                    </a:p>
                    <a:p>
                      <a:pPr lvl="0" algn="ctr">
                        <a:buNone/>
                      </a:pPr>
                      <a:endParaRPr lang="en-US" dirty="0"/>
                    </a:p>
                  </a:txBody>
                  <a:tcPr anchor="ctr"/>
                </a:tc>
                <a:extLst>
                  <a:ext uri="{0D108BD9-81ED-4DB2-BD59-A6C34878D82A}">
                    <a16:rowId xmlns:a16="http://schemas.microsoft.com/office/drawing/2014/main" val="236664074"/>
                  </a:ext>
                </a:extLst>
              </a:tr>
              <a:tr h="5692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latin typeface="+mn-lt"/>
                        </a:rPr>
                        <a:t>18.5</a:t>
                      </a:r>
                      <a:endParaRPr lang="en-US" sz="1600" b="0" i="0" u="none" strike="noStrike" noProof="0" dirty="0">
                        <a:latin typeface="Arial"/>
                      </a:endParaRPr>
                    </a:p>
                  </a:txBody>
                  <a:tcPr anchor="ctr"/>
                </a:tc>
                <a:extLst>
                  <a:ext uri="{0D108BD9-81ED-4DB2-BD59-A6C34878D82A}">
                    <a16:rowId xmlns:a16="http://schemas.microsoft.com/office/drawing/2014/main" val="3733310063"/>
                  </a:ext>
                </a:extLst>
              </a:tr>
              <a:tr h="408373">
                <a:tc>
                  <a:txBody>
                    <a:bodyPr/>
                    <a:lstStyle/>
                    <a:p>
                      <a:pPr lvl="0" algn="ctr">
                        <a:buNone/>
                      </a:pPr>
                      <a:r>
                        <a:rPr lang="en-US" sz="1600" b="0" i="0" u="none" strike="noStrike" noProof="0" dirty="0">
                          <a:latin typeface="+mn-lt"/>
                        </a:rPr>
                        <a:t>30.5</a:t>
                      </a:r>
                      <a:endParaRPr lang="en-US" dirty="0"/>
                    </a:p>
                  </a:txBody>
                  <a:tcPr anchor="ctr"/>
                </a:tc>
                <a:extLst>
                  <a:ext uri="{0D108BD9-81ED-4DB2-BD59-A6C34878D82A}">
                    <a16:rowId xmlns:a16="http://schemas.microsoft.com/office/drawing/2014/main" val="4156383611"/>
                  </a:ext>
                </a:extLst>
              </a:tr>
              <a:tr h="408373">
                <a:tc>
                  <a:txBody>
                    <a:bodyPr/>
                    <a:lstStyle/>
                    <a:p>
                      <a:pPr lvl="0" algn="ctr">
                        <a:buNone/>
                      </a:pPr>
                      <a:r>
                        <a:rPr lang="en-US" sz="1600" b="0" i="0" u="none" strike="noStrike" noProof="0" dirty="0">
                          <a:latin typeface="Arial"/>
                        </a:rPr>
                        <a:t>23.75</a:t>
                      </a:r>
                      <a:endParaRPr lang="en-US" dirty="0"/>
                    </a:p>
                  </a:txBody>
                  <a:tcPr anchor="ctr"/>
                </a:tc>
                <a:extLst>
                  <a:ext uri="{0D108BD9-81ED-4DB2-BD59-A6C34878D82A}">
                    <a16:rowId xmlns:a16="http://schemas.microsoft.com/office/drawing/2014/main" val="1370224012"/>
                  </a:ext>
                </a:extLst>
              </a:tr>
              <a:tr h="612559">
                <a:tc>
                  <a:txBody>
                    <a:bodyPr/>
                    <a:lstStyle/>
                    <a:p>
                      <a:pPr lvl="0" algn="ctr">
                        <a:buNone/>
                      </a:pPr>
                      <a:r>
                        <a:rPr lang="en-US" sz="1600" b="0" i="0" u="none" strike="noStrike" noProof="0" dirty="0">
                          <a:latin typeface="Arial"/>
                        </a:rPr>
                        <a:t>19.8</a:t>
                      </a:r>
                      <a:endParaRPr lang="en-US" dirty="0"/>
                    </a:p>
                  </a:txBody>
                  <a:tcPr anchor="ctr"/>
                </a:tc>
                <a:extLst>
                  <a:ext uri="{0D108BD9-81ED-4DB2-BD59-A6C34878D82A}">
                    <a16:rowId xmlns:a16="http://schemas.microsoft.com/office/drawing/2014/main" val="3407638535"/>
                  </a:ext>
                </a:extLst>
              </a:tr>
              <a:tr h="417251">
                <a:tc>
                  <a:txBody>
                    <a:bodyPr/>
                    <a:lstStyle/>
                    <a:p>
                      <a:pPr lvl="0" algn="ctr">
                        <a:buNone/>
                      </a:pPr>
                      <a:r>
                        <a:rPr lang="en-US" sz="1600" b="0" i="0" u="none" strike="noStrike" noProof="0" dirty="0">
                          <a:latin typeface="Arial"/>
                        </a:rPr>
                        <a:t>32.6</a:t>
                      </a:r>
                      <a:endParaRPr lang="en-US" dirty="0"/>
                    </a:p>
                  </a:txBody>
                  <a:tcPr anchor="ctr"/>
                </a:tc>
                <a:extLst>
                  <a:ext uri="{0D108BD9-81ED-4DB2-BD59-A6C34878D82A}">
                    <a16:rowId xmlns:a16="http://schemas.microsoft.com/office/drawing/2014/main" val="2135839457"/>
                  </a:ext>
                </a:extLst>
              </a:tr>
              <a:tr h="603681">
                <a:tc>
                  <a:txBody>
                    <a:bodyPr/>
                    <a:lstStyle/>
                    <a:p>
                      <a:pPr lvl="0" algn="ctr">
                        <a:buNone/>
                      </a:pPr>
                      <a:r>
                        <a:rPr lang="en-US" sz="1600" b="0" i="0" u="none" strike="noStrike" noProof="0" dirty="0">
                          <a:latin typeface="Arial"/>
                        </a:rPr>
                        <a:t>29</a:t>
                      </a:r>
                      <a:endParaRPr lang="en-US" dirty="0"/>
                    </a:p>
                  </a:txBody>
                  <a:tcPr anchor="ctr"/>
                </a:tc>
                <a:extLst>
                  <a:ext uri="{0D108BD9-81ED-4DB2-BD59-A6C34878D82A}">
                    <a16:rowId xmlns:a16="http://schemas.microsoft.com/office/drawing/2014/main" val="4180337203"/>
                  </a:ext>
                </a:extLst>
              </a:tr>
            </a:tbl>
          </a:graphicData>
        </a:graphic>
      </p:graphicFrame>
      <p:sp>
        <p:nvSpPr>
          <p:cNvPr id="13" name="TextBox 12">
            <a:extLst>
              <a:ext uri="{FF2B5EF4-FFF2-40B4-BE49-F238E27FC236}">
                <a16:creationId xmlns:a16="http://schemas.microsoft.com/office/drawing/2014/main" id="{781BACD2-20B3-4BAE-8B34-670771C934DE}"/>
              </a:ext>
            </a:extLst>
          </p:cNvPr>
          <p:cNvSpPr txBox="1"/>
          <p:nvPr/>
        </p:nvSpPr>
        <p:spPr>
          <a:xfrm>
            <a:off x="7665609" y="2521059"/>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800" dirty="0">
              <a:cs typeface="Arial"/>
            </a:endParaRPr>
          </a:p>
          <a:p>
            <a:pPr algn="ctr"/>
            <a:r>
              <a:rPr lang="en-US" sz="2800" dirty="0">
                <a:cs typeface="Arial"/>
              </a:rPr>
              <a:t> . . . . .</a:t>
            </a:r>
          </a:p>
        </p:txBody>
      </p:sp>
    </p:spTree>
    <p:extLst>
      <p:ext uri="{BB962C8B-B14F-4D97-AF65-F5344CB8AC3E}">
        <p14:creationId xmlns:p14="http://schemas.microsoft.com/office/powerpoint/2010/main" val="1093199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29049" y="398497"/>
            <a:ext cx="10649778" cy="567296"/>
          </a:xfrm>
        </p:spPr>
        <p:txBody>
          <a:bodyPr/>
          <a:lstStyle/>
          <a:p>
            <a:r>
              <a:rPr lang="en-US" dirty="0"/>
              <a:t>Random search output sheet (Updated)</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11</a:t>
            </a:fld>
            <a:endParaRPr lang="en-US"/>
          </a:p>
        </p:txBody>
      </p:sp>
      <p:sp>
        <p:nvSpPr>
          <p:cNvPr id="10" name="TextBox 9">
            <a:extLst>
              <a:ext uri="{FF2B5EF4-FFF2-40B4-BE49-F238E27FC236}">
                <a16:creationId xmlns:a16="http://schemas.microsoft.com/office/drawing/2014/main" id="{12A5CF7F-34B0-EBC8-BADF-7345039E2F4E}"/>
              </a:ext>
            </a:extLst>
          </p:cNvPr>
          <p:cNvSpPr txBox="1"/>
          <p:nvPr/>
        </p:nvSpPr>
        <p:spPr>
          <a:xfrm>
            <a:off x="4505325" y="4867275"/>
            <a:ext cx="274320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a:t>
            </a:r>
            <a:endParaRPr lang="en-US" sz="2800" dirty="0">
              <a:cs typeface="Arial"/>
            </a:endParaRPr>
          </a:p>
          <a:p>
            <a:pPr algn="ctr"/>
            <a:r>
              <a:rPr lang="en-US" sz="2800" dirty="0">
                <a:cs typeface="Arial"/>
              </a:rPr>
              <a:t>.</a:t>
            </a:r>
          </a:p>
          <a:p>
            <a:pPr algn="ctr"/>
            <a:r>
              <a:rPr lang="en-US" sz="2800" dirty="0">
                <a:cs typeface="Arial"/>
              </a:rPr>
              <a:t>.</a:t>
            </a:r>
          </a:p>
          <a:p>
            <a:pPr algn="ctr"/>
            <a:r>
              <a:rPr lang="en-US" sz="2800" dirty="0">
                <a:cs typeface="Arial"/>
              </a:rPr>
              <a:t>.</a:t>
            </a:r>
          </a:p>
        </p:txBody>
      </p:sp>
      <p:graphicFrame>
        <p:nvGraphicFramePr>
          <p:cNvPr id="11" name="Table 9">
            <a:extLst>
              <a:ext uri="{FF2B5EF4-FFF2-40B4-BE49-F238E27FC236}">
                <a16:creationId xmlns:a16="http://schemas.microsoft.com/office/drawing/2014/main" id="{A628D8A6-911F-4693-A2AD-74913C31CFFC}"/>
              </a:ext>
            </a:extLst>
          </p:cNvPr>
          <p:cNvGraphicFramePr>
            <a:graphicFrameLocks noGrp="1"/>
          </p:cNvGraphicFramePr>
          <p:nvPr>
            <p:extLst>
              <p:ext uri="{D42A27DB-BD31-4B8C-83A1-F6EECF244321}">
                <p14:modId xmlns:p14="http://schemas.microsoft.com/office/powerpoint/2010/main" val="4263589632"/>
              </p:ext>
            </p:extLst>
          </p:nvPr>
        </p:nvGraphicFramePr>
        <p:xfrm>
          <a:off x="384696" y="1092372"/>
          <a:ext cx="8559234" cy="4053494"/>
        </p:xfrm>
        <a:graphic>
          <a:graphicData uri="http://schemas.openxmlformats.org/drawingml/2006/table">
            <a:tbl>
              <a:tblPr firstRow="1" bandRow="1">
                <a:tableStyleId>{D7AC3CCA-C797-4891-BE02-D94E43425B78}</a:tableStyleId>
              </a:tblPr>
              <a:tblGrid>
                <a:gridCol w="893688">
                  <a:extLst>
                    <a:ext uri="{9D8B030D-6E8A-4147-A177-3AD203B41FA5}">
                      <a16:colId xmlns:a16="http://schemas.microsoft.com/office/drawing/2014/main" val="778282908"/>
                    </a:ext>
                  </a:extLst>
                </a:gridCol>
                <a:gridCol w="2071062">
                  <a:extLst>
                    <a:ext uri="{9D8B030D-6E8A-4147-A177-3AD203B41FA5}">
                      <a16:colId xmlns:a16="http://schemas.microsoft.com/office/drawing/2014/main" val="1909301420"/>
                    </a:ext>
                  </a:extLst>
                </a:gridCol>
                <a:gridCol w="1036034">
                  <a:extLst>
                    <a:ext uri="{9D8B030D-6E8A-4147-A177-3AD203B41FA5}">
                      <a16:colId xmlns:a16="http://schemas.microsoft.com/office/drawing/2014/main" val="127994933"/>
                    </a:ext>
                  </a:extLst>
                </a:gridCol>
                <a:gridCol w="1144693">
                  <a:extLst>
                    <a:ext uri="{9D8B030D-6E8A-4147-A177-3AD203B41FA5}">
                      <a16:colId xmlns:a16="http://schemas.microsoft.com/office/drawing/2014/main" val="1687553867"/>
                    </a:ext>
                  </a:extLst>
                </a:gridCol>
                <a:gridCol w="1137919">
                  <a:extLst>
                    <a:ext uri="{9D8B030D-6E8A-4147-A177-3AD203B41FA5}">
                      <a16:colId xmlns:a16="http://schemas.microsoft.com/office/drawing/2014/main" val="3408086134"/>
                    </a:ext>
                  </a:extLst>
                </a:gridCol>
                <a:gridCol w="1137919">
                  <a:extLst>
                    <a:ext uri="{9D8B030D-6E8A-4147-A177-3AD203B41FA5}">
                      <a16:colId xmlns:a16="http://schemas.microsoft.com/office/drawing/2014/main" val="363827368"/>
                    </a:ext>
                  </a:extLst>
                </a:gridCol>
                <a:gridCol w="1137919">
                  <a:extLst>
                    <a:ext uri="{9D8B030D-6E8A-4147-A177-3AD203B41FA5}">
                      <a16:colId xmlns:a16="http://schemas.microsoft.com/office/drawing/2014/main" val="1987819040"/>
                    </a:ext>
                  </a:extLst>
                </a:gridCol>
              </a:tblGrid>
              <a:tr h="666290">
                <a:tc>
                  <a:txBody>
                    <a:bodyPr/>
                    <a:lstStyle/>
                    <a:p>
                      <a:pPr lvl="0" algn="ctr">
                        <a:buNone/>
                      </a:pPr>
                      <a:r>
                        <a:rPr lang="en-US" sz="1400" dirty="0"/>
                        <a:t>Number of hidden layers</a:t>
                      </a:r>
                    </a:p>
                  </a:txBody>
                  <a:tcPr anchor="ctr"/>
                </a:tc>
                <a:tc>
                  <a:txBody>
                    <a:bodyPr/>
                    <a:lstStyle/>
                    <a:p>
                      <a:pPr algn="ctr"/>
                      <a:r>
                        <a:rPr lang="en-US" sz="1400" dirty="0"/>
                        <a:t>Number of neurons</a:t>
                      </a:r>
                    </a:p>
                  </a:txBody>
                  <a:tcPr anchor="ctr"/>
                </a:tc>
                <a:tc>
                  <a:txBody>
                    <a:bodyPr/>
                    <a:lstStyle/>
                    <a:p>
                      <a:pPr algn="ctr"/>
                      <a:r>
                        <a:rPr lang="en-US" sz="1400" dirty="0"/>
                        <a:t>MAE_avg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Idsat_%</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Idsat_abs</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Idlin_%</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Idlin_abs</a:t>
                      </a:r>
                      <a:endParaRPr lang="en-US" sz="1400" dirty="0"/>
                    </a:p>
                  </a:txBody>
                  <a:tcPr anchor="ctr"/>
                </a:tc>
                <a:extLst>
                  <a:ext uri="{0D108BD9-81ED-4DB2-BD59-A6C34878D82A}">
                    <a16:rowId xmlns:a16="http://schemas.microsoft.com/office/drawing/2014/main" val="236664074"/>
                  </a:ext>
                </a:extLst>
              </a:tr>
              <a:tr h="618549">
                <a:tc>
                  <a:txBody>
                    <a:bodyPr/>
                    <a:lstStyle/>
                    <a:p>
                      <a:pPr marL="0" algn="ctr" defTabSz="914400" rtl="0" eaLnBrk="1" fontAlgn="b" latinLnBrk="0" hangingPunct="1"/>
                      <a:r>
                        <a:rPr lang="en-US" sz="1600" kern="1200" dirty="0">
                          <a:solidFill>
                            <a:schemeClr val="dk1"/>
                          </a:solidFill>
                          <a:latin typeface="+mn-lt"/>
                          <a:ea typeface="+mn-ea"/>
                          <a:cs typeface="+mn-cs"/>
                        </a:rPr>
                        <a:t>4</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[80, 40, 55, 50]</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0.016</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0.081</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0.706</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0.097</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0.174</a:t>
                      </a:r>
                    </a:p>
                  </a:txBody>
                  <a:tcPr marL="9525" marR="9525" marT="9525" marB="0" anchor="ctr"/>
                </a:tc>
                <a:extLst>
                  <a:ext uri="{0D108BD9-81ED-4DB2-BD59-A6C34878D82A}">
                    <a16:rowId xmlns:a16="http://schemas.microsoft.com/office/drawing/2014/main" val="3733310063"/>
                  </a:ext>
                </a:extLst>
              </a:tr>
              <a:tr h="419119">
                <a:tc>
                  <a:txBody>
                    <a:bodyPr/>
                    <a:lstStyle/>
                    <a:p>
                      <a:pPr marL="0" algn="ctr" defTabSz="914400" rtl="0" eaLnBrk="1" fontAlgn="b" latinLnBrk="0" hangingPunct="1"/>
                      <a:r>
                        <a:rPr lang="en-US" sz="1600" kern="1200">
                          <a:solidFill>
                            <a:schemeClr val="dk1"/>
                          </a:solidFill>
                          <a:latin typeface="+mn-lt"/>
                          <a:ea typeface="+mn-ea"/>
                          <a:cs typeface="+mn-cs"/>
                        </a:rPr>
                        <a:t>5</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[75, 85, 55, 85, 65]</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0.0165</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0.093</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0.804</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0.1006</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0.179</a:t>
                      </a:r>
                    </a:p>
                  </a:txBody>
                  <a:tcPr marL="9525" marR="9525" marT="9525" marB="0" anchor="ctr"/>
                </a:tc>
                <a:extLst>
                  <a:ext uri="{0D108BD9-81ED-4DB2-BD59-A6C34878D82A}">
                    <a16:rowId xmlns:a16="http://schemas.microsoft.com/office/drawing/2014/main" val="4156383611"/>
                  </a:ext>
                </a:extLst>
              </a:tr>
              <a:tr h="419119">
                <a:tc>
                  <a:txBody>
                    <a:bodyPr/>
                    <a:lstStyle/>
                    <a:p>
                      <a:pPr marL="0" algn="ctr" defTabSz="914400" rtl="0" eaLnBrk="1" fontAlgn="b" latinLnBrk="0" hangingPunct="1"/>
                      <a:r>
                        <a:rPr lang="en-US" sz="1600" kern="1200" dirty="0">
                          <a:solidFill>
                            <a:schemeClr val="dk1"/>
                          </a:solidFill>
                          <a:latin typeface="+mn-lt"/>
                          <a:ea typeface="+mn-ea"/>
                          <a:cs typeface="+mn-cs"/>
                        </a:rPr>
                        <a:t>6</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[45, 60, 80, 90, 60, 75]</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0.0166</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0.097</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0.837</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0.106</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0.191</a:t>
                      </a:r>
                    </a:p>
                  </a:txBody>
                  <a:tcPr marL="9525" marR="9525" marT="9525" marB="0" anchor="ctr"/>
                </a:tc>
                <a:extLst>
                  <a:ext uri="{0D108BD9-81ED-4DB2-BD59-A6C34878D82A}">
                    <a16:rowId xmlns:a16="http://schemas.microsoft.com/office/drawing/2014/main" val="1370224012"/>
                  </a:ext>
                </a:extLst>
              </a:tr>
              <a:tr h="614159">
                <a:tc>
                  <a:txBody>
                    <a:bodyPr/>
                    <a:lstStyle/>
                    <a:p>
                      <a:pPr marL="0" algn="ctr" defTabSz="914400" rtl="0" eaLnBrk="1" fontAlgn="b" latinLnBrk="0" hangingPunct="1"/>
                      <a:r>
                        <a:rPr lang="en-US" sz="1600" kern="1200" dirty="0">
                          <a:solidFill>
                            <a:schemeClr val="dk1"/>
                          </a:solidFill>
                          <a:latin typeface="+mn-lt"/>
                          <a:ea typeface="+mn-ea"/>
                          <a:cs typeface="+mn-cs"/>
                        </a:rPr>
                        <a:t>5</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[60, 60, 80, 70, 45]</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0.0167</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0.108</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0.940</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0.098</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0.176</a:t>
                      </a:r>
                    </a:p>
                  </a:txBody>
                  <a:tcPr marL="9525" marR="9525" marT="9525" marB="0" anchor="ctr"/>
                </a:tc>
                <a:extLst>
                  <a:ext uri="{0D108BD9-81ED-4DB2-BD59-A6C34878D82A}">
                    <a16:rowId xmlns:a16="http://schemas.microsoft.com/office/drawing/2014/main" val="3407638535"/>
                  </a:ext>
                </a:extLst>
              </a:tr>
              <a:tr h="419119">
                <a:tc>
                  <a:txBody>
                    <a:bodyPr/>
                    <a:lstStyle/>
                    <a:p>
                      <a:pPr marL="0" algn="ctr" defTabSz="914400" rtl="0" eaLnBrk="1" fontAlgn="b" latinLnBrk="0" hangingPunct="1"/>
                      <a:r>
                        <a:rPr lang="en-US" sz="1600" kern="1200" dirty="0">
                          <a:solidFill>
                            <a:schemeClr val="dk1"/>
                          </a:solidFill>
                          <a:latin typeface="+mn-lt"/>
                          <a:ea typeface="+mn-ea"/>
                          <a:cs typeface="+mn-cs"/>
                        </a:rPr>
                        <a:t>3</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[95, 50, 80]</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0.0168</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0.092</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0.797</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0.112</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0.201</a:t>
                      </a:r>
                    </a:p>
                  </a:txBody>
                  <a:tcPr marL="9525" marR="9525" marT="9525" marB="0" anchor="ctr"/>
                </a:tc>
                <a:extLst>
                  <a:ext uri="{0D108BD9-81ED-4DB2-BD59-A6C34878D82A}">
                    <a16:rowId xmlns:a16="http://schemas.microsoft.com/office/drawing/2014/main" val="2135839457"/>
                  </a:ext>
                </a:extLst>
              </a:tr>
              <a:tr h="618549">
                <a:tc>
                  <a:txBody>
                    <a:bodyPr/>
                    <a:lstStyle/>
                    <a:p>
                      <a:pPr marL="0" algn="ctr" defTabSz="914400" rtl="0" eaLnBrk="1" fontAlgn="b" latinLnBrk="0" hangingPunct="1"/>
                      <a:r>
                        <a:rPr lang="en-US" sz="1600" kern="1200" dirty="0">
                          <a:solidFill>
                            <a:schemeClr val="dk1"/>
                          </a:solidFill>
                          <a:latin typeface="+mn-lt"/>
                          <a:ea typeface="+mn-ea"/>
                          <a:cs typeface="+mn-cs"/>
                        </a:rPr>
                        <a:t>3</a:t>
                      </a:r>
                    </a:p>
                  </a:txBody>
                  <a:tcPr marL="9525" marR="9525" marT="9525" marB="0" anchor="b"/>
                </a:tc>
                <a:tc>
                  <a:txBody>
                    <a:bodyPr/>
                    <a:lstStyle/>
                    <a:p>
                      <a:pPr marL="0" algn="ctr" defTabSz="914400" rtl="0" eaLnBrk="1" fontAlgn="b" latinLnBrk="0" hangingPunct="1"/>
                      <a:r>
                        <a:rPr lang="en-US" sz="1600" kern="1200" dirty="0">
                          <a:solidFill>
                            <a:schemeClr val="dk1"/>
                          </a:solidFill>
                          <a:latin typeface="+mn-lt"/>
                          <a:ea typeface="+mn-ea"/>
                          <a:cs typeface="+mn-cs"/>
                        </a:rPr>
                        <a:t>[55, 60, 90]</a:t>
                      </a:r>
                    </a:p>
                  </a:txBody>
                  <a:tcPr marL="9525" marR="9525" marT="9525" marB="0" anchor="b"/>
                </a:tc>
                <a:tc>
                  <a:txBody>
                    <a:bodyPr/>
                    <a:lstStyle/>
                    <a:p>
                      <a:pPr marL="0" algn="ctr" defTabSz="914400" rtl="0" eaLnBrk="1" fontAlgn="b" latinLnBrk="0" hangingPunct="1"/>
                      <a:r>
                        <a:rPr lang="en-US" sz="1600" kern="1200" dirty="0">
                          <a:solidFill>
                            <a:schemeClr val="dk1"/>
                          </a:solidFill>
                          <a:latin typeface="+mn-lt"/>
                          <a:ea typeface="+mn-ea"/>
                          <a:cs typeface="+mn-cs"/>
                        </a:rPr>
                        <a:t>0.0175</a:t>
                      </a:r>
                    </a:p>
                  </a:txBody>
                  <a:tcPr marL="9525" marR="9525" marT="9525" marB="0" anchor="b"/>
                </a:tc>
                <a:tc>
                  <a:txBody>
                    <a:bodyPr/>
                    <a:lstStyle/>
                    <a:p>
                      <a:pPr marL="0" algn="ctr" defTabSz="914400" rtl="0" eaLnBrk="1" fontAlgn="b" latinLnBrk="0" hangingPunct="1"/>
                      <a:r>
                        <a:rPr lang="en-US" sz="1600" kern="1200" dirty="0">
                          <a:solidFill>
                            <a:schemeClr val="dk1"/>
                          </a:solidFill>
                          <a:latin typeface="+mn-lt"/>
                          <a:ea typeface="+mn-ea"/>
                          <a:cs typeface="+mn-cs"/>
                        </a:rPr>
                        <a:t>0.102</a:t>
                      </a:r>
                    </a:p>
                  </a:txBody>
                  <a:tcPr marL="9525" marR="9525" marT="9525" marB="0" anchor="b"/>
                </a:tc>
                <a:tc>
                  <a:txBody>
                    <a:bodyPr/>
                    <a:lstStyle/>
                    <a:p>
                      <a:pPr marL="0" algn="ctr" defTabSz="914400" rtl="0" eaLnBrk="1" fontAlgn="b" latinLnBrk="0" hangingPunct="1"/>
                      <a:r>
                        <a:rPr lang="en-US" sz="1600" kern="1200" dirty="0">
                          <a:solidFill>
                            <a:schemeClr val="dk1"/>
                          </a:solidFill>
                          <a:latin typeface="+mn-lt"/>
                          <a:ea typeface="+mn-ea"/>
                          <a:cs typeface="+mn-cs"/>
                        </a:rPr>
                        <a:t>0.884</a:t>
                      </a:r>
                    </a:p>
                  </a:txBody>
                  <a:tcPr marL="9525" marR="9525" marT="9525" marB="0" anchor="b"/>
                </a:tc>
                <a:tc>
                  <a:txBody>
                    <a:bodyPr/>
                    <a:lstStyle/>
                    <a:p>
                      <a:pPr marL="0" algn="ctr" defTabSz="914400" rtl="0" eaLnBrk="1" fontAlgn="b" latinLnBrk="0" hangingPunct="1"/>
                      <a:r>
                        <a:rPr lang="en-US" sz="1600" kern="1200" dirty="0">
                          <a:solidFill>
                            <a:schemeClr val="dk1"/>
                          </a:solidFill>
                          <a:latin typeface="+mn-lt"/>
                          <a:ea typeface="+mn-ea"/>
                          <a:cs typeface="+mn-cs"/>
                        </a:rPr>
                        <a:t>0.098</a:t>
                      </a:r>
                    </a:p>
                  </a:txBody>
                  <a:tcPr marL="9525" marR="9525" marT="9525" marB="0" anchor="b"/>
                </a:tc>
                <a:tc>
                  <a:txBody>
                    <a:bodyPr/>
                    <a:lstStyle/>
                    <a:p>
                      <a:pPr marL="0" algn="ctr" defTabSz="914400" rtl="0" eaLnBrk="1" fontAlgn="b" latinLnBrk="0" hangingPunct="1"/>
                      <a:r>
                        <a:rPr lang="en-US" sz="1600" kern="1200" dirty="0">
                          <a:solidFill>
                            <a:schemeClr val="dk1"/>
                          </a:solidFill>
                          <a:latin typeface="+mn-lt"/>
                          <a:ea typeface="+mn-ea"/>
                          <a:cs typeface="+mn-cs"/>
                        </a:rPr>
                        <a:t>0.176</a:t>
                      </a:r>
                    </a:p>
                  </a:txBody>
                  <a:tcPr marL="9525" marR="9525" marT="9525" marB="0" anchor="b"/>
                </a:tc>
                <a:extLst>
                  <a:ext uri="{0D108BD9-81ED-4DB2-BD59-A6C34878D82A}">
                    <a16:rowId xmlns:a16="http://schemas.microsoft.com/office/drawing/2014/main" val="4180337203"/>
                  </a:ext>
                </a:extLst>
              </a:tr>
            </a:tbl>
          </a:graphicData>
        </a:graphic>
      </p:graphicFrame>
      <p:graphicFrame>
        <p:nvGraphicFramePr>
          <p:cNvPr id="12" name="Table 9">
            <a:extLst>
              <a:ext uri="{FF2B5EF4-FFF2-40B4-BE49-F238E27FC236}">
                <a16:creationId xmlns:a16="http://schemas.microsoft.com/office/drawing/2014/main" id="{980E0941-ACC8-4B64-9F0F-852C7E79C528}"/>
              </a:ext>
            </a:extLst>
          </p:cNvPr>
          <p:cNvGraphicFramePr>
            <a:graphicFrameLocks noGrp="1"/>
          </p:cNvGraphicFramePr>
          <p:nvPr>
            <p:extLst>
              <p:ext uri="{D42A27DB-BD31-4B8C-83A1-F6EECF244321}">
                <p14:modId xmlns:p14="http://schemas.microsoft.com/office/powerpoint/2010/main" val="4008035484"/>
              </p:ext>
            </p:extLst>
          </p:nvPr>
        </p:nvGraphicFramePr>
        <p:xfrm>
          <a:off x="9987379" y="1115732"/>
          <a:ext cx="1285983" cy="3980938"/>
        </p:xfrm>
        <a:graphic>
          <a:graphicData uri="http://schemas.openxmlformats.org/drawingml/2006/table">
            <a:tbl>
              <a:tblPr firstRow="1" bandRow="1">
                <a:tableStyleId>{D7AC3CCA-C797-4891-BE02-D94E43425B78}</a:tableStyleId>
              </a:tblPr>
              <a:tblGrid>
                <a:gridCol w="1285983">
                  <a:extLst>
                    <a:ext uri="{9D8B030D-6E8A-4147-A177-3AD203B41FA5}">
                      <a16:colId xmlns:a16="http://schemas.microsoft.com/office/drawing/2014/main" val="4073438608"/>
                    </a:ext>
                  </a:extLst>
                </a:gridCol>
              </a:tblGrid>
              <a:tr h="7768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Average Runtime (min)</a:t>
                      </a:r>
                    </a:p>
                  </a:txBody>
                  <a:tcPr anchor="ctr"/>
                </a:tc>
                <a:extLst>
                  <a:ext uri="{0D108BD9-81ED-4DB2-BD59-A6C34878D82A}">
                    <a16:rowId xmlns:a16="http://schemas.microsoft.com/office/drawing/2014/main" val="236664074"/>
                  </a:ext>
                </a:extLst>
              </a:tr>
              <a:tr h="5700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latin typeface="+mn-lt"/>
                        </a:rPr>
                        <a:t>18.5</a:t>
                      </a:r>
                      <a:endParaRPr lang="en-US" sz="1600" b="0" i="0" u="none" strike="noStrike" noProof="0" dirty="0">
                        <a:latin typeface="Arial"/>
                      </a:endParaRPr>
                    </a:p>
                  </a:txBody>
                  <a:tcPr anchor="ctr"/>
                </a:tc>
                <a:extLst>
                  <a:ext uri="{0D108BD9-81ED-4DB2-BD59-A6C34878D82A}">
                    <a16:rowId xmlns:a16="http://schemas.microsoft.com/office/drawing/2014/main" val="3733310063"/>
                  </a:ext>
                </a:extLst>
              </a:tr>
              <a:tr h="408974">
                <a:tc>
                  <a:txBody>
                    <a:bodyPr/>
                    <a:lstStyle/>
                    <a:p>
                      <a:pPr lvl="0" algn="ctr">
                        <a:buNone/>
                      </a:pPr>
                      <a:r>
                        <a:rPr lang="en-US" sz="1600" b="0" i="0" u="none" strike="noStrike" noProof="0" dirty="0">
                          <a:latin typeface="+mn-lt"/>
                        </a:rPr>
                        <a:t>23.75</a:t>
                      </a:r>
                      <a:endParaRPr lang="en-US" dirty="0"/>
                    </a:p>
                  </a:txBody>
                  <a:tcPr anchor="ctr"/>
                </a:tc>
                <a:extLst>
                  <a:ext uri="{0D108BD9-81ED-4DB2-BD59-A6C34878D82A}">
                    <a16:rowId xmlns:a16="http://schemas.microsoft.com/office/drawing/2014/main" val="4156383611"/>
                  </a:ext>
                </a:extLst>
              </a:tr>
              <a:tr h="581839">
                <a:tc>
                  <a:txBody>
                    <a:bodyPr/>
                    <a:lstStyle/>
                    <a:p>
                      <a:pPr lvl="0" algn="ctr">
                        <a:buNone/>
                      </a:pPr>
                      <a:r>
                        <a:rPr lang="en-US" sz="1600" b="0" i="0" u="none" strike="noStrike" noProof="0" dirty="0">
                          <a:latin typeface="Arial"/>
                        </a:rPr>
                        <a:t>30.5</a:t>
                      </a:r>
                      <a:endParaRPr lang="en-US" dirty="0"/>
                    </a:p>
                  </a:txBody>
                  <a:tcPr anchor="ctr"/>
                </a:tc>
                <a:extLst>
                  <a:ext uri="{0D108BD9-81ED-4DB2-BD59-A6C34878D82A}">
                    <a16:rowId xmlns:a16="http://schemas.microsoft.com/office/drawing/2014/main" val="1370224012"/>
                  </a:ext>
                </a:extLst>
              </a:tr>
              <a:tr h="603681">
                <a:tc>
                  <a:txBody>
                    <a:bodyPr/>
                    <a:lstStyle/>
                    <a:p>
                      <a:pPr lvl="0" algn="ctr">
                        <a:buNone/>
                      </a:pPr>
                      <a:r>
                        <a:rPr lang="en-US" sz="1600" b="0" i="0" u="none" strike="noStrike" noProof="0" dirty="0">
                          <a:latin typeface="Arial"/>
                        </a:rPr>
                        <a:t>24</a:t>
                      </a:r>
                      <a:endParaRPr lang="en-US" dirty="0"/>
                    </a:p>
                  </a:txBody>
                  <a:tcPr anchor="ctr"/>
                </a:tc>
                <a:extLst>
                  <a:ext uri="{0D108BD9-81ED-4DB2-BD59-A6C34878D82A}">
                    <a16:rowId xmlns:a16="http://schemas.microsoft.com/office/drawing/2014/main" val="3407638535"/>
                  </a:ext>
                </a:extLst>
              </a:tr>
              <a:tr h="435006">
                <a:tc>
                  <a:txBody>
                    <a:bodyPr/>
                    <a:lstStyle/>
                    <a:p>
                      <a:pPr lvl="0" algn="ctr">
                        <a:buNone/>
                      </a:pPr>
                      <a:r>
                        <a:rPr lang="en-US" sz="1600" b="0" i="0" u="none" strike="noStrike" noProof="0" dirty="0">
                          <a:latin typeface="Arial"/>
                        </a:rPr>
                        <a:t>16</a:t>
                      </a:r>
                      <a:endParaRPr lang="en-US" dirty="0"/>
                    </a:p>
                  </a:txBody>
                  <a:tcPr anchor="ctr"/>
                </a:tc>
                <a:extLst>
                  <a:ext uri="{0D108BD9-81ED-4DB2-BD59-A6C34878D82A}">
                    <a16:rowId xmlns:a16="http://schemas.microsoft.com/office/drawing/2014/main" val="2135839457"/>
                  </a:ext>
                </a:extLst>
              </a:tr>
              <a:tr h="604569">
                <a:tc>
                  <a:txBody>
                    <a:bodyPr/>
                    <a:lstStyle/>
                    <a:p>
                      <a:pPr lvl="0" algn="ctr">
                        <a:buNone/>
                      </a:pPr>
                      <a:r>
                        <a:rPr lang="en-US" sz="1600" b="0" i="0" u="none" strike="noStrike" noProof="0" dirty="0">
                          <a:latin typeface="Arial"/>
                        </a:rPr>
                        <a:t>16.3</a:t>
                      </a:r>
                    </a:p>
                  </a:txBody>
                  <a:tcPr anchor="ctr"/>
                </a:tc>
                <a:extLst>
                  <a:ext uri="{0D108BD9-81ED-4DB2-BD59-A6C34878D82A}">
                    <a16:rowId xmlns:a16="http://schemas.microsoft.com/office/drawing/2014/main" val="4180337203"/>
                  </a:ext>
                </a:extLst>
              </a:tr>
            </a:tbl>
          </a:graphicData>
        </a:graphic>
      </p:graphicFrame>
      <p:sp>
        <p:nvSpPr>
          <p:cNvPr id="13" name="TextBox 12">
            <a:extLst>
              <a:ext uri="{FF2B5EF4-FFF2-40B4-BE49-F238E27FC236}">
                <a16:creationId xmlns:a16="http://schemas.microsoft.com/office/drawing/2014/main" id="{781BACD2-20B3-4BAE-8B34-670771C934DE}"/>
              </a:ext>
            </a:extLst>
          </p:cNvPr>
          <p:cNvSpPr txBox="1"/>
          <p:nvPr/>
        </p:nvSpPr>
        <p:spPr>
          <a:xfrm>
            <a:off x="8094055" y="2474893"/>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800" dirty="0">
              <a:cs typeface="Arial"/>
            </a:endParaRPr>
          </a:p>
          <a:p>
            <a:pPr algn="ctr"/>
            <a:r>
              <a:rPr lang="en-US" sz="2800" dirty="0">
                <a:cs typeface="Arial"/>
              </a:rPr>
              <a:t> . . . . .</a:t>
            </a:r>
          </a:p>
        </p:txBody>
      </p:sp>
      <p:sp>
        <p:nvSpPr>
          <p:cNvPr id="2" name="TextBox 1">
            <a:extLst>
              <a:ext uri="{FF2B5EF4-FFF2-40B4-BE49-F238E27FC236}">
                <a16:creationId xmlns:a16="http://schemas.microsoft.com/office/drawing/2014/main" id="{3C76DC5E-7245-478B-A8C2-5E01E16ABD3F}"/>
              </a:ext>
            </a:extLst>
          </p:cNvPr>
          <p:cNvSpPr txBox="1"/>
          <p:nvPr/>
        </p:nvSpPr>
        <p:spPr>
          <a:xfrm>
            <a:off x="433817" y="5667494"/>
            <a:ext cx="4243527" cy="1015663"/>
          </a:xfrm>
          <a:prstGeom prst="rect">
            <a:avLst/>
          </a:prstGeom>
          <a:noFill/>
          <a:ln w="28575">
            <a:solidFill>
              <a:srgbClr val="E6BE00"/>
            </a:solidFill>
          </a:ln>
        </p:spPr>
        <p:txBody>
          <a:bodyPr wrap="square" rtlCol="0">
            <a:spAutoFit/>
          </a:bodyPr>
          <a:lstStyle/>
          <a:p>
            <a:pPr algn="l"/>
            <a:r>
              <a:rPr lang="en-US" sz="1200" dirty="0"/>
              <a:t>Each label has two measures of evaluation. </a:t>
            </a:r>
          </a:p>
          <a:p>
            <a:pPr marL="171450" indent="-171450" algn="l">
              <a:buFont typeface="Arial" panose="020B0604020202020204" pitchFamily="34" charset="0"/>
              <a:buChar char="•"/>
            </a:pPr>
            <a:r>
              <a:rPr lang="en-US" sz="1200" dirty="0"/>
              <a:t>First represents the percentage difference between the true and predicted labels. </a:t>
            </a:r>
          </a:p>
          <a:p>
            <a:pPr marL="171450" indent="-171450" algn="l">
              <a:buFont typeface="Arial" panose="020B0604020202020204" pitchFamily="34" charset="0"/>
              <a:buChar char="•"/>
            </a:pPr>
            <a:r>
              <a:rPr lang="en-US" sz="1200" dirty="0"/>
              <a:t>Second represents the absolute difference between true and predicted labels. (in original label scale)</a:t>
            </a:r>
          </a:p>
        </p:txBody>
      </p:sp>
      <p:sp>
        <p:nvSpPr>
          <p:cNvPr id="3" name="Rectangle 2">
            <a:extLst>
              <a:ext uri="{FF2B5EF4-FFF2-40B4-BE49-F238E27FC236}">
                <a16:creationId xmlns:a16="http://schemas.microsoft.com/office/drawing/2014/main" id="{45028EC7-B349-4DDB-B223-9EB38F0FFE1E}"/>
              </a:ext>
            </a:extLst>
          </p:cNvPr>
          <p:cNvSpPr/>
          <p:nvPr/>
        </p:nvSpPr>
        <p:spPr>
          <a:xfrm>
            <a:off x="4376691" y="1092372"/>
            <a:ext cx="2290439" cy="4053494"/>
          </a:xfrm>
          <a:prstGeom prst="rect">
            <a:avLst/>
          </a:prstGeom>
          <a:noFill/>
          <a:ln w="38100">
            <a:solidFill>
              <a:srgbClr val="E6B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cxnSp>
        <p:nvCxnSpPr>
          <p:cNvPr id="8" name="Straight Arrow Connector 7">
            <a:extLst>
              <a:ext uri="{FF2B5EF4-FFF2-40B4-BE49-F238E27FC236}">
                <a16:creationId xmlns:a16="http://schemas.microsoft.com/office/drawing/2014/main" id="{EDD3902D-A9B6-4E5D-9F27-E9D4F3598C2A}"/>
              </a:ext>
            </a:extLst>
          </p:cNvPr>
          <p:cNvCxnSpPr/>
          <p:nvPr/>
        </p:nvCxnSpPr>
        <p:spPr>
          <a:xfrm flipH="1">
            <a:off x="4505325" y="5145866"/>
            <a:ext cx="1016585" cy="420433"/>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649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Narrow space search (Bayesian Opt.)</a:t>
            </a:r>
            <a:br>
              <a:rPr lang="en-US" dirty="0"/>
            </a:br>
            <a:endParaRPr lang="en-US" dirty="0"/>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a:xfrm>
            <a:off x="507114" y="1134606"/>
            <a:ext cx="10091683" cy="236657"/>
          </a:xfrm>
        </p:spPr>
        <p:txBody>
          <a:bodyPr/>
          <a:lstStyle/>
          <a:p>
            <a:pPr marL="0" indent="0">
              <a:buNone/>
            </a:pPr>
            <a:r>
              <a:rPr lang="en-US" sz="1200" dirty="0"/>
              <a:t>Best configs from  output of wide search will be used as input for narrow search</a:t>
            </a:r>
          </a:p>
          <a:p>
            <a:pPr lvl="1"/>
            <a:endParaRPr lang="en-US" sz="1200" dirty="0"/>
          </a:p>
          <a:p>
            <a:pPr marL="0" indent="0">
              <a:buNone/>
            </a:pPr>
            <a:endParaRPr lang="en-US" sz="1600"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dirty="0"/>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12</a:t>
            </a:fld>
            <a:endParaRPr lang="en-US"/>
          </a:p>
        </p:txBody>
      </p:sp>
      <p:sp>
        <p:nvSpPr>
          <p:cNvPr id="96" name="Rectangle: Rounded Corners 95">
            <a:extLst>
              <a:ext uri="{FF2B5EF4-FFF2-40B4-BE49-F238E27FC236}">
                <a16:creationId xmlns:a16="http://schemas.microsoft.com/office/drawing/2014/main" id="{1AD210DD-0C95-403A-B437-893CFF7DF4D3}"/>
              </a:ext>
            </a:extLst>
          </p:cNvPr>
          <p:cNvSpPr/>
          <p:nvPr/>
        </p:nvSpPr>
        <p:spPr>
          <a:xfrm>
            <a:off x="373472" y="2637985"/>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TCAD Data</a:t>
            </a:r>
            <a:endParaRPr lang="en-US" sz="28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97" name="Arrow: Right 96">
            <a:extLst>
              <a:ext uri="{FF2B5EF4-FFF2-40B4-BE49-F238E27FC236}">
                <a16:creationId xmlns:a16="http://schemas.microsoft.com/office/drawing/2014/main" id="{D984268C-6708-46B5-BCF1-F5C3A0F37341}"/>
              </a:ext>
            </a:extLst>
          </p:cNvPr>
          <p:cNvSpPr/>
          <p:nvPr/>
        </p:nvSpPr>
        <p:spPr>
          <a:xfrm>
            <a:off x="1900391" y="3011902"/>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98" name="Rectangle: Rounded Corners 97">
            <a:extLst>
              <a:ext uri="{FF2B5EF4-FFF2-40B4-BE49-F238E27FC236}">
                <a16:creationId xmlns:a16="http://schemas.microsoft.com/office/drawing/2014/main" id="{257AD75F-2E1E-428F-B001-405078A65106}"/>
              </a:ext>
            </a:extLst>
          </p:cNvPr>
          <p:cNvSpPr/>
          <p:nvPr/>
        </p:nvSpPr>
        <p:spPr>
          <a:xfrm>
            <a:off x="2324336" y="2635263"/>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Generate NN structure</a:t>
            </a:r>
          </a:p>
        </p:txBody>
      </p:sp>
      <p:sp>
        <p:nvSpPr>
          <p:cNvPr id="102" name="Rectangle: Rounded Corners 101">
            <a:extLst>
              <a:ext uri="{FF2B5EF4-FFF2-40B4-BE49-F238E27FC236}">
                <a16:creationId xmlns:a16="http://schemas.microsoft.com/office/drawing/2014/main" id="{E3D028C8-8B89-4A85-A32D-0EC66E7E84C9}"/>
              </a:ext>
            </a:extLst>
          </p:cNvPr>
          <p:cNvSpPr/>
          <p:nvPr/>
        </p:nvSpPr>
        <p:spPr>
          <a:xfrm>
            <a:off x="7518953" y="2726429"/>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dirty="0">
                <a:ln w="0"/>
                <a:solidFill>
                  <a:schemeClr val="tx1">
                    <a:lumMod val="75000"/>
                    <a:lumOff val="25000"/>
                  </a:schemeClr>
                </a:solidFill>
                <a:effectLst>
                  <a:outerShdw blurRad="38100" dist="19050" dir="2700000" algn="tl" rotWithShape="0">
                    <a:schemeClr val="dk1">
                      <a:alpha val="40000"/>
                    </a:schemeClr>
                  </a:outerShdw>
                </a:effectLst>
              </a:rPr>
              <a:t>Best model</a:t>
            </a:r>
            <a:endParaRPr lang="en-US" sz="1400" dirty="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103" name="Arrow: Right 102">
            <a:extLst>
              <a:ext uri="{FF2B5EF4-FFF2-40B4-BE49-F238E27FC236}">
                <a16:creationId xmlns:a16="http://schemas.microsoft.com/office/drawing/2014/main" id="{8CEB6603-E400-43F3-8A62-F472ED370B90}"/>
              </a:ext>
            </a:extLst>
          </p:cNvPr>
          <p:cNvSpPr/>
          <p:nvPr/>
        </p:nvSpPr>
        <p:spPr>
          <a:xfrm>
            <a:off x="3882928" y="3011904"/>
            <a:ext cx="419994"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06" name="Arrow: Right 105">
            <a:extLst>
              <a:ext uri="{FF2B5EF4-FFF2-40B4-BE49-F238E27FC236}">
                <a16:creationId xmlns:a16="http://schemas.microsoft.com/office/drawing/2014/main" id="{8532E80D-F7C6-4EEB-95F1-7048DFFA5A61}"/>
              </a:ext>
            </a:extLst>
          </p:cNvPr>
          <p:cNvSpPr/>
          <p:nvPr/>
        </p:nvSpPr>
        <p:spPr>
          <a:xfrm>
            <a:off x="7069505" y="3031345"/>
            <a:ext cx="411060" cy="273729"/>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cxnSp>
        <p:nvCxnSpPr>
          <p:cNvPr id="111" name="Straight Arrow Connector 110">
            <a:extLst>
              <a:ext uri="{FF2B5EF4-FFF2-40B4-BE49-F238E27FC236}">
                <a16:creationId xmlns:a16="http://schemas.microsoft.com/office/drawing/2014/main" id="{B7F9747C-88C7-4C2B-94D7-4E2B89D6DED0}"/>
              </a:ext>
            </a:extLst>
          </p:cNvPr>
          <p:cNvCxnSpPr>
            <a:cxnSpLocks/>
            <a:endCxn id="98" idx="2"/>
          </p:cNvCxnSpPr>
          <p:nvPr/>
        </p:nvCxnSpPr>
        <p:spPr>
          <a:xfrm flipH="1" flipV="1">
            <a:off x="3075791" y="3644264"/>
            <a:ext cx="6350" cy="1019279"/>
          </a:xfrm>
          <a:prstGeom prst="straightConnector1">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0E6C862-2D37-4FAA-B727-AFD69E4871D2}"/>
              </a:ext>
            </a:extLst>
          </p:cNvPr>
          <p:cNvSpPr txBox="1"/>
          <p:nvPr/>
        </p:nvSpPr>
        <p:spPr>
          <a:xfrm>
            <a:off x="3075791" y="4304416"/>
            <a:ext cx="2594133" cy="276999"/>
          </a:xfrm>
          <a:prstGeom prst="rect">
            <a:avLst/>
          </a:prstGeom>
          <a:noFill/>
        </p:spPr>
        <p:txBody>
          <a:bodyPr wrap="square" rtlCol="0">
            <a:spAutoFit/>
          </a:bodyPr>
          <a:lstStyle/>
          <a:p>
            <a:pPr algn="l"/>
            <a:r>
              <a:rPr lang="en-US" sz="1200" dirty="0"/>
              <a:t>Repeat the whole process ‘N’ times</a:t>
            </a:r>
          </a:p>
        </p:txBody>
      </p:sp>
      <p:sp>
        <p:nvSpPr>
          <p:cNvPr id="113" name="TextBox 112">
            <a:extLst>
              <a:ext uri="{FF2B5EF4-FFF2-40B4-BE49-F238E27FC236}">
                <a16:creationId xmlns:a16="http://schemas.microsoft.com/office/drawing/2014/main" id="{4BB23797-2E48-4898-B4F1-FFC1E5EAB1BF}"/>
              </a:ext>
            </a:extLst>
          </p:cNvPr>
          <p:cNvSpPr txBox="1"/>
          <p:nvPr/>
        </p:nvSpPr>
        <p:spPr>
          <a:xfrm>
            <a:off x="777126" y="5723394"/>
            <a:ext cx="1598515" cy="461665"/>
          </a:xfrm>
          <a:prstGeom prst="rect">
            <a:avLst/>
          </a:prstGeom>
          <a:noFill/>
        </p:spPr>
        <p:txBody>
          <a:bodyPr wrap="none" rtlCol="0">
            <a:spAutoFit/>
          </a:bodyPr>
          <a:lstStyle/>
          <a:p>
            <a:pPr algn="l"/>
            <a:r>
              <a:rPr lang="en-US" sz="1200" u="sng" dirty="0"/>
              <a:t>Parameters:</a:t>
            </a:r>
          </a:p>
          <a:p>
            <a:pPr algn="l"/>
            <a:r>
              <a:rPr lang="en-US" sz="1200" dirty="0"/>
              <a:t>N = Number of trials.</a:t>
            </a:r>
          </a:p>
        </p:txBody>
      </p:sp>
      <p:sp>
        <p:nvSpPr>
          <p:cNvPr id="127" name="Rectangle: Rounded Corners 126">
            <a:extLst>
              <a:ext uri="{FF2B5EF4-FFF2-40B4-BE49-F238E27FC236}">
                <a16:creationId xmlns:a16="http://schemas.microsoft.com/office/drawing/2014/main" id="{07E78357-6C23-4A27-9377-D21391601229}"/>
              </a:ext>
            </a:extLst>
          </p:cNvPr>
          <p:cNvSpPr/>
          <p:nvPr/>
        </p:nvSpPr>
        <p:spPr>
          <a:xfrm>
            <a:off x="871708" y="3917888"/>
            <a:ext cx="1028682" cy="74565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200">
                <a:ln w="0"/>
                <a:solidFill>
                  <a:schemeClr val="tx1">
                    <a:lumMod val="75000"/>
                    <a:lumOff val="25000"/>
                  </a:schemeClr>
                </a:solidFill>
                <a:effectLst>
                  <a:outerShdw blurRad="38100" dist="19050" dir="2700000" algn="tl" rotWithShape="0">
                    <a:schemeClr val="dk1">
                      <a:alpha val="40000"/>
                    </a:schemeClr>
                  </a:outerShdw>
                </a:effectLst>
              </a:rPr>
              <a:t>search space definition</a:t>
            </a:r>
            <a:endParaRPr lang="en-US">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128" name="Arrow: Right 127">
            <a:extLst>
              <a:ext uri="{FF2B5EF4-FFF2-40B4-BE49-F238E27FC236}">
                <a16:creationId xmlns:a16="http://schemas.microsoft.com/office/drawing/2014/main" id="{9F02967D-4E20-4B34-A3EB-732A89B52B08}"/>
              </a:ext>
            </a:extLst>
          </p:cNvPr>
          <p:cNvSpPr/>
          <p:nvPr/>
        </p:nvSpPr>
        <p:spPr>
          <a:xfrm rot="19087419">
            <a:off x="1884906" y="3609612"/>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30" name="Speech Bubble: Oval 129">
            <a:extLst>
              <a:ext uri="{FF2B5EF4-FFF2-40B4-BE49-F238E27FC236}">
                <a16:creationId xmlns:a16="http://schemas.microsoft.com/office/drawing/2014/main" id="{31CFF20F-6792-4298-9D12-8DAA76445212}"/>
              </a:ext>
            </a:extLst>
          </p:cNvPr>
          <p:cNvSpPr/>
          <p:nvPr/>
        </p:nvSpPr>
        <p:spPr>
          <a:xfrm>
            <a:off x="4175560" y="4939657"/>
            <a:ext cx="3137287" cy="902707"/>
          </a:xfrm>
          <a:prstGeom prst="wedgeEllipseCallout">
            <a:avLst>
              <a:gd name="adj1" fmla="val -42788"/>
              <a:gd name="adj2" fmla="val -74612"/>
            </a:avLst>
          </a:prstGeom>
          <a:solidFill>
            <a:schemeClr val="accent3">
              <a:lumMod val="20000"/>
              <a:lumOff val="80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de-DE" sz="1200" dirty="0"/>
              <a:t>Can be run in parallel in Python (Minimal because </a:t>
            </a:r>
            <a:r>
              <a:rPr lang="de-DE" sz="1200" dirty="0" err="1"/>
              <a:t>it</a:t>
            </a:r>
            <a:r>
              <a:rPr lang="de-DE" sz="1200" dirty="0"/>
              <a:t> is sequential)</a:t>
            </a:r>
            <a:endParaRPr lang="en-US" sz="1200" dirty="0"/>
          </a:p>
        </p:txBody>
      </p:sp>
      <p:graphicFrame>
        <p:nvGraphicFramePr>
          <p:cNvPr id="133" name="Table 132">
            <a:extLst>
              <a:ext uri="{FF2B5EF4-FFF2-40B4-BE49-F238E27FC236}">
                <a16:creationId xmlns:a16="http://schemas.microsoft.com/office/drawing/2014/main" id="{8AEA706B-6B49-46FE-BD8F-6D8B3C074226}"/>
              </a:ext>
            </a:extLst>
          </p:cNvPr>
          <p:cNvGraphicFramePr>
            <a:graphicFrameLocks noGrp="1"/>
          </p:cNvGraphicFramePr>
          <p:nvPr>
            <p:extLst>
              <p:ext uri="{D42A27DB-BD31-4B8C-83A1-F6EECF244321}">
                <p14:modId xmlns:p14="http://schemas.microsoft.com/office/powerpoint/2010/main" val="1838281585"/>
              </p:ext>
            </p:extLst>
          </p:nvPr>
        </p:nvGraphicFramePr>
        <p:xfrm>
          <a:off x="9509699" y="2933482"/>
          <a:ext cx="2051918" cy="487680"/>
        </p:xfrm>
        <a:graphic>
          <a:graphicData uri="http://schemas.openxmlformats.org/drawingml/2006/table">
            <a:tbl>
              <a:tblPr firstRow="1" bandRow="1">
                <a:tableStyleId>{D7AC3CCA-C797-4891-BE02-D94E43425B78}</a:tableStyleId>
              </a:tblPr>
              <a:tblGrid>
                <a:gridCol w="1440860">
                  <a:extLst>
                    <a:ext uri="{9D8B030D-6E8A-4147-A177-3AD203B41FA5}">
                      <a16:colId xmlns:a16="http://schemas.microsoft.com/office/drawing/2014/main" val="1007079343"/>
                    </a:ext>
                  </a:extLst>
                </a:gridCol>
                <a:gridCol w="611058">
                  <a:extLst>
                    <a:ext uri="{9D8B030D-6E8A-4147-A177-3AD203B41FA5}">
                      <a16:colId xmlns:a16="http://schemas.microsoft.com/office/drawing/2014/main" val="2483402942"/>
                    </a:ext>
                  </a:extLst>
                </a:gridCol>
              </a:tblGrid>
              <a:tr h="241955">
                <a:tc>
                  <a:txBody>
                    <a:bodyPr/>
                    <a:lstStyle/>
                    <a:p>
                      <a:pPr algn="ctr"/>
                      <a:r>
                        <a:rPr lang="en-US" sz="1000" dirty="0"/>
                        <a:t>Number of neurons</a:t>
                      </a:r>
                    </a:p>
                  </a:txBody>
                  <a:tcPr/>
                </a:tc>
                <a:tc>
                  <a:txBody>
                    <a:bodyPr/>
                    <a:lstStyle/>
                    <a:p>
                      <a:pPr algn="ctr"/>
                      <a:r>
                        <a:rPr lang="en-US" sz="1000" dirty="0"/>
                        <a:t>MAE</a:t>
                      </a:r>
                    </a:p>
                  </a:txBody>
                  <a:tcPr/>
                </a:tc>
                <a:extLst>
                  <a:ext uri="{0D108BD9-81ED-4DB2-BD59-A6C34878D82A}">
                    <a16:rowId xmlns:a16="http://schemas.microsoft.com/office/drawing/2014/main" val="3905450947"/>
                  </a:ext>
                </a:extLst>
              </a:tr>
              <a:tr h="241955">
                <a:tc>
                  <a:txBody>
                    <a:bodyPr/>
                    <a:lstStyle/>
                    <a:p>
                      <a:pPr algn="ctr"/>
                      <a:r>
                        <a:rPr lang="en-US" sz="1000" dirty="0"/>
                        <a:t>[56, 56 , 48, 54]</a:t>
                      </a:r>
                    </a:p>
                  </a:txBody>
                  <a:tcPr/>
                </a:tc>
                <a:tc>
                  <a:txBody>
                    <a:bodyPr/>
                    <a:lstStyle/>
                    <a:p>
                      <a:pPr algn="ctr"/>
                      <a:r>
                        <a:rPr lang="en-US" sz="1000" dirty="0"/>
                        <a:t>0.0154</a:t>
                      </a:r>
                    </a:p>
                  </a:txBody>
                  <a:tcPr/>
                </a:tc>
                <a:extLst>
                  <a:ext uri="{0D108BD9-81ED-4DB2-BD59-A6C34878D82A}">
                    <a16:rowId xmlns:a16="http://schemas.microsoft.com/office/drawing/2014/main" val="3388241957"/>
                  </a:ext>
                </a:extLst>
              </a:tr>
            </a:tbl>
          </a:graphicData>
        </a:graphic>
      </p:graphicFrame>
      <p:sp>
        <p:nvSpPr>
          <p:cNvPr id="136" name="Flowchart: Alternate Process 135">
            <a:extLst>
              <a:ext uri="{FF2B5EF4-FFF2-40B4-BE49-F238E27FC236}">
                <a16:creationId xmlns:a16="http://schemas.microsoft.com/office/drawing/2014/main" id="{53940910-031D-4816-8A60-F77C622A9F96}"/>
              </a:ext>
            </a:extLst>
          </p:cNvPr>
          <p:cNvSpPr/>
          <p:nvPr/>
        </p:nvSpPr>
        <p:spPr>
          <a:xfrm>
            <a:off x="502330" y="4908713"/>
            <a:ext cx="3001818" cy="754994"/>
          </a:xfrm>
          <a:prstGeom prst="flowChartAlternateProcess">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37" name="TextBox 136">
            <a:extLst>
              <a:ext uri="{FF2B5EF4-FFF2-40B4-BE49-F238E27FC236}">
                <a16:creationId xmlns:a16="http://schemas.microsoft.com/office/drawing/2014/main" id="{936943F4-7B2A-42E2-9DF8-441CF5DE48CC}"/>
              </a:ext>
            </a:extLst>
          </p:cNvPr>
          <p:cNvSpPr txBox="1"/>
          <p:nvPr/>
        </p:nvSpPr>
        <p:spPr>
          <a:xfrm>
            <a:off x="601961" y="4908713"/>
            <a:ext cx="2902187" cy="815608"/>
          </a:xfrm>
          <a:prstGeom prst="rect">
            <a:avLst/>
          </a:prstGeom>
          <a:noFill/>
        </p:spPr>
        <p:txBody>
          <a:bodyPr wrap="square" rtlCol="0">
            <a:spAutoFit/>
          </a:bodyPr>
          <a:lstStyle/>
          <a:p>
            <a:pPr algn="l"/>
            <a:r>
              <a:rPr lang="en-US" sz="900" dirty="0"/>
              <a:t>From wide search (Random search) </a:t>
            </a:r>
          </a:p>
          <a:p>
            <a:pPr algn="l"/>
            <a:r>
              <a:rPr lang="en-US" sz="900" dirty="0"/>
              <a:t>E.g.:</a:t>
            </a:r>
          </a:p>
          <a:p>
            <a:pPr algn="l"/>
            <a:r>
              <a:rPr lang="en-US" sz="900" dirty="0"/>
              <a:t>Neuron_range ~ 10 (search space generator)</a:t>
            </a:r>
          </a:p>
          <a:p>
            <a:r>
              <a:rPr lang="en-US" sz="900" dirty="0"/>
              <a:t>[37</a:t>
            </a:r>
            <a:r>
              <a:rPr lang="en-US" sz="900" dirty="0">
                <a:latin typeface="Noto Sans" panose="020B0502040204020203" pitchFamily="34" charset="0"/>
                <a:ea typeface="Noto Sans" panose="020B0502040204020203" pitchFamily="34" charset="0"/>
              </a:rPr>
              <a:t> ±10</a:t>
            </a:r>
            <a:r>
              <a:rPr lang="en-US" sz="900" dirty="0"/>
              <a:t>, 39</a:t>
            </a:r>
            <a:r>
              <a:rPr lang="en-US" sz="900" dirty="0">
                <a:latin typeface="Noto Sans" panose="020B0502040204020203" pitchFamily="34" charset="0"/>
                <a:ea typeface="Noto Sans" panose="020B0502040204020203" pitchFamily="34" charset="0"/>
              </a:rPr>
              <a:t> ±10</a:t>
            </a:r>
            <a:r>
              <a:rPr lang="en-US" sz="900" dirty="0"/>
              <a:t>, 45</a:t>
            </a:r>
            <a:r>
              <a:rPr lang="en-US" sz="900" dirty="0">
                <a:latin typeface="Noto Sans" panose="020B0502040204020203" pitchFamily="34" charset="0"/>
                <a:ea typeface="Noto Sans" panose="020B0502040204020203" pitchFamily="34" charset="0"/>
              </a:rPr>
              <a:t> ±10</a:t>
            </a:r>
            <a:r>
              <a:rPr lang="en-US" sz="900" dirty="0"/>
              <a:t>, 51</a:t>
            </a:r>
            <a:r>
              <a:rPr lang="en-US" sz="900" dirty="0">
                <a:latin typeface="Noto Sans" panose="020B0502040204020203" pitchFamily="34" charset="0"/>
                <a:ea typeface="Noto Sans" panose="020B0502040204020203" pitchFamily="34" charset="0"/>
              </a:rPr>
              <a:t> ±10</a:t>
            </a:r>
            <a:r>
              <a:rPr lang="en-US" sz="900" dirty="0"/>
              <a:t>]</a:t>
            </a:r>
          </a:p>
          <a:p>
            <a:pPr algn="l"/>
            <a:endParaRPr lang="en-US" sz="1100" dirty="0"/>
          </a:p>
        </p:txBody>
      </p:sp>
      <p:cxnSp>
        <p:nvCxnSpPr>
          <p:cNvPr id="138" name="Straight Arrow Connector 137">
            <a:extLst>
              <a:ext uri="{FF2B5EF4-FFF2-40B4-BE49-F238E27FC236}">
                <a16:creationId xmlns:a16="http://schemas.microsoft.com/office/drawing/2014/main" id="{4495F4A9-A7A3-472B-8201-4C0D339B7E28}"/>
              </a:ext>
            </a:extLst>
          </p:cNvPr>
          <p:cNvCxnSpPr>
            <a:cxnSpLocks/>
          </p:cNvCxnSpPr>
          <p:nvPr/>
        </p:nvCxnSpPr>
        <p:spPr>
          <a:xfrm flipV="1">
            <a:off x="1386049" y="4663543"/>
            <a:ext cx="0" cy="227186"/>
          </a:xfrm>
          <a:prstGeom prst="straightConnector1">
            <a:avLst/>
          </a:prstGeom>
          <a:ln w="952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BB9C5802-1CF8-45B8-B4B3-AF8EB0A67972}"/>
              </a:ext>
            </a:extLst>
          </p:cNvPr>
          <p:cNvSpPr/>
          <p:nvPr/>
        </p:nvSpPr>
        <p:spPr>
          <a:xfrm>
            <a:off x="4321432" y="2224140"/>
            <a:ext cx="2709685" cy="178468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Training and Evaluation </a:t>
            </a:r>
          </a:p>
        </p:txBody>
      </p:sp>
      <p:cxnSp>
        <p:nvCxnSpPr>
          <p:cNvPr id="14" name="Connector: Elbow 13">
            <a:extLst>
              <a:ext uri="{FF2B5EF4-FFF2-40B4-BE49-F238E27FC236}">
                <a16:creationId xmlns:a16="http://schemas.microsoft.com/office/drawing/2014/main" id="{8A8FFAFC-80E7-483C-A4AB-47D780EA06B1}"/>
              </a:ext>
            </a:extLst>
          </p:cNvPr>
          <p:cNvCxnSpPr>
            <a:cxnSpLocks/>
            <a:stCxn id="52" idx="2"/>
          </p:cNvCxnSpPr>
          <p:nvPr/>
        </p:nvCxnSpPr>
        <p:spPr>
          <a:xfrm rot="5400000">
            <a:off x="4048677" y="3035944"/>
            <a:ext cx="654715" cy="2600482"/>
          </a:xfrm>
          <a:prstGeom prst="bentConnector2">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sp>
        <p:nvSpPr>
          <p:cNvPr id="63" name="Arrow: Right 62">
            <a:extLst>
              <a:ext uri="{FF2B5EF4-FFF2-40B4-BE49-F238E27FC236}">
                <a16:creationId xmlns:a16="http://schemas.microsoft.com/office/drawing/2014/main" id="{A3C4022E-ACE6-4DDC-9187-6DABA4F1B431}"/>
              </a:ext>
            </a:extLst>
          </p:cNvPr>
          <p:cNvSpPr/>
          <p:nvPr/>
        </p:nvSpPr>
        <p:spPr>
          <a:xfrm>
            <a:off x="9060251" y="3040458"/>
            <a:ext cx="411060" cy="273729"/>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pic>
        <p:nvPicPr>
          <p:cNvPr id="19" name="Picture 18" descr="Chart, scatter chart&#10;&#10;Description automatically generated">
            <a:extLst>
              <a:ext uri="{FF2B5EF4-FFF2-40B4-BE49-F238E27FC236}">
                <a16:creationId xmlns:a16="http://schemas.microsoft.com/office/drawing/2014/main" id="{F28D334C-8868-49C4-AE65-8FF753A73E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647" y="4281753"/>
            <a:ext cx="2863941" cy="1954661"/>
          </a:xfrm>
          <a:prstGeom prst="rect">
            <a:avLst/>
          </a:prstGeom>
        </p:spPr>
      </p:pic>
    </p:spTree>
    <p:extLst>
      <p:ext uri="{BB962C8B-B14F-4D97-AF65-F5344CB8AC3E}">
        <p14:creationId xmlns:p14="http://schemas.microsoft.com/office/powerpoint/2010/main" val="219659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Table 37">
            <a:extLst>
              <a:ext uri="{FF2B5EF4-FFF2-40B4-BE49-F238E27FC236}">
                <a16:creationId xmlns:a16="http://schemas.microsoft.com/office/drawing/2014/main" id="{4AD9C011-D372-443C-A8A2-03ACDD75BB6D}"/>
              </a:ext>
            </a:extLst>
          </p:cNvPr>
          <p:cNvGraphicFramePr>
            <a:graphicFrameLocks noGrp="1"/>
          </p:cNvGraphicFramePr>
          <p:nvPr>
            <p:extLst>
              <p:ext uri="{D42A27DB-BD31-4B8C-83A1-F6EECF244321}">
                <p14:modId xmlns:p14="http://schemas.microsoft.com/office/powerpoint/2010/main" val="181287346"/>
              </p:ext>
            </p:extLst>
          </p:nvPr>
        </p:nvGraphicFramePr>
        <p:xfrm>
          <a:off x="6696814" y="4710172"/>
          <a:ext cx="2072522" cy="487680"/>
        </p:xfrm>
        <a:graphic>
          <a:graphicData uri="http://schemas.openxmlformats.org/drawingml/2006/table">
            <a:tbl>
              <a:tblPr firstRow="1" bandRow="1">
                <a:tableStyleId>{D7AC3CCA-C797-4891-BE02-D94E43425B78}</a:tableStyleId>
              </a:tblPr>
              <a:tblGrid>
                <a:gridCol w="1455328">
                  <a:extLst>
                    <a:ext uri="{9D8B030D-6E8A-4147-A177-3AD203B41FA5}">
                      <a16:colId xmlns:a16="http://schemas.microsoft.com/office/drawing/2014/main" val="1007079343"/>
                    </a:ext>
                  </a:extLst>
                </a:gridCol>
                <a:gridCol w="617194">
                  <a:extLst>
                    <a:ext uri="{9D8B030D-6E8A-4147-A177-3AD203B41FA5}">
                      <a16:colId xmlns:a16="http://schemas.microsoft.com/office/drawing/2014/main" val="2483402942"/>
                    </a:ext>
                  </a:extLst>
                </a:gridCol>
              </a:tblGrid>
              <a:tr h="148929">
                <a:tc>
                  <a:txBody>
                    <a:bodyPr/>
                    <a:lstStyle/>
                    <a:p>
                      <a:pPr algn="ctr"/>
                      <a:r>
                        <a:rPr lang="en-US" sz="1000" dirty="0"/>
                        <a:t>Number of neurons</a:t>
                      </a:r>
                    </a:p>
                  </a:txBody>
                  <a:tcPr/>
                </a:tc>
                <a:tc>
                  <a:txBody>
                    <a:bodyPr/>
                    <a:lstStyle/>
                    <a:p>
                      <a:pPr algn="ctr"/>
                      <a:r>
                        <a:rPr lang="en-US" sz="1000" dirty="0"/>
                        <a:t>MAE</a:t>
                      </a:r>
                    </a:p>
                  </a:txBody>
                  <a:tcPr/>
                </a:tc>
                <a:extLst>
                  <a:ext uri="{0D108BD9-81ED-4DB2-BD59-A6C34878D82A}">
                    <a16:rowId xmlns:a16="http://schemas.microsoft.com/office/drawing/2014/main" val="3905450947"/>
                  </a:ext>
                </a:extLst>
              </a:tr>
              <a:tr h="148929">
                <a:tc>
                  <a:txBody>
                    <a:bodyPr/>
                    <a:lstStyle/>
                    <a:p>
                      <a:pPr algn="ctr"/>
                      <a:r>
                        <a:rPr lang="en-US" sz="1000" dirty="0"/>
                        <a:t>[44, 36 , 44, 40, 58]</a:t>
                      </a:r>
                    </a:p>
                  </a:txBody>
                  <a:tcPr/>
                </a:tc>
                <a:tc>
                  <a:txBody>
                    <a:bodyPr/>
                    <a:lstStyle/>
                    <a:p>
                      <a:pPr algn="ctr"/>
                      <a:r>
                        <a:rPr lang="en-US" sz="1000" dirty="0"/>
                        <a:t>0.0155</a:t>
                      </a:r>
                    </a:p>
                  </a:txBody>
                  <a:tcPr/>
                </a:tc>
                <a:extLst>
                  <a:ext uri="{0D108BD9-81ED-4DB2-BD59-A6C34878D82A}">
                    <a16:rowId xmlns:a16="http://schemas.microsoft.com/office/drawing/2014/main" val="3388241957"/>
                  </a:ext>
                </a:extLst>
              </a:tr>
            </a:tbl>
          </a:graphicData>
        </a:graphic>
      </p:graphicFrame>
      <p:pic>
        <p:nvPicPr>
          <p:cNvPr id="39" name="Picture 38" descr="Text&#10;&#10;Description automatically generated">
            <a:extLst>
              <a:ext uri="{FF2B5EF4-FFF2-40B4-BE49-F238E27FC236}">
                <a16:creationId xmlns:a16="http://schemas.microsoft.com/office/drawing/2014/main" id="{A3D77814-2AE6-4A21-BD4B-175D577D4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180" y="4316137"/>
            <a:ext cx="5385787" cy="1310124"/>
          </a:xfrm>
          <a:prstGeom prst="rect">
            <a:avLst/>
          </a:prstGeom>
        </p:spPr>
      </p:pic>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Narrow space search (Bayesian Opt.)</a:t>
            </a:r>
            <a:br>
              <a:rPr lang="en-US" dirty="0"/>
            </a:br>
            <a:endParaRPr lang="en-US" dirty="0"/>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a:xfrm>
            <a:off x="507114" y="1134606"/>
            <a:ext cx="10091683" cy="236657"/>
          </a:xfrm>
        </p:spPr>
        <p:txBody>
          <a:bodyPr/>
          <a:lstStyle/>
          <a:p>
            <a:pPr marL="0" indent="0">
              <a:buNone/>
            </a:pPr>
            <a:r>
              <a:rPr lang="en-US" sz="1200" dirty="0"/>
              <a:t>Narrow space search will be implemented for all the best configs (In parallel)</a:t>
            </a:r>
          </a:p>
          <a:p>
            <a:pPr lvl="1"/>
            <a:endParaRPr lang="en-US" sz="1200" dirty="0"/>
          </a:p>
          <a:p>
            <a:pPr marL="0" indent="0">
              <a:buNone/>
            </a:pPr>
            <a:endParaRPr lang="en-US" sz="1600"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dirty="0"/>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13</a:t>
            </a:fld>
            <a:endParaRPr lang="en-US"/>
          </a:p>
        </p:txBody>
      </p:sp>
      <p:graphicFrame>
        <p:nvGraphicFramePr>
          <p:cNvPr id="133" name="Table 132">
            <a:extLst>
              <a:ext uri="{FF2B5EF4-FFF2-40B4-BE49-F238E27FC236}">
                <a16:creationId xmlns:a16="http://schemas.microsoft.com/office/drawing/2014/main" id="{8AEA706B-6B49-46FE-BD8F-6D8B3C074226}"/>
              </a:ext>
            </a:extLst>
          </p:cNvPr>
          <p:cNvGraphicFramePr>
            <a:graphicFrameLocks noGrp="1"/>
          </p:cNvGraphicFramePr>
          <p:nvPr>
            <p:extLst>
              <p:ext uri="{D42A27DB-BD31-4B8C-83A1-F6EECF244321}">
                <p14:modId xmlns:p14="http://schemas.microsoft.com/office/powerpoint/2010/main" val="1070356730"/>
              </p:ext>
            </p:extLst>
          </p:nvPr>
        </p:nvGraphicFramePr>
        <p:xfrm>
          <a:off x="6696814" y="2130477"/>
          <a:ext cx="2072522" cy="487680"/>
        </p:xfrm>
        <a:graphic>
          <a:graphicData uri="http://schemas.openxmlformats.org/drawingml/2006/table">
            <a:tbl>
              <a:tblPr firstRow="1" bandRow="1">
                <a:tableStyleId>{D7AC3CCA-C797-4891-BE02-D94E43425B78}</a:tableStyleId>
              </a:tblPr>
              <a:tblGrid>
                <a:gridCol w="1455328">
                  <a:extLst>
                    <a:ext uri="{9D8B030D-6E8A-4147-A177-3AD203B41FA5}">
                      <a16:colId xmlns:a16="http://schemas.microsoft.com/office/drawing/2014/main" val="1007079343"/>
                    </a:ext>
                  </a:extLst>
                </a:gridCol>
                <a:gridCol w="617194">
                  <a:extLst>
                    <a:ext uri="{9D8B030D-6E8A-4147-A177-3AD203B41FA5}">
                      <a16:colId xmlns:a16="http://schemas.microsoft.com/office/drawing/2014/main" val="2483402942"/>
                    </a:ext>
                  </a:extLst>
                </a:gridCol>
              </a:tblGrid>
              <a:tr h="148929">
                <a:tc>
                  <a:txBody>
                    <a:bodyPr/>
                    <a:lstStyle/>
                    <a:p>
                      <a:pPr algn="ctr"/>
                      <a:r>
                        <a:rPr lang="en-US" sz="1000" dirty="0"/>
                        <a:t>Number of neurons</a:t>
                      </a:r>
                    </a:p>
                  </a:txBody>
                  <a:tcPr/>
                </a:tc>
                <a:tc>
                  <a:txBody>
                    <a:bodyPr/>
                    <a:lstStyle/>
                    <a:p>
                      <a:pPr algn="ctr"/>
                      <a:r>
                        <a:rPr lang="en-US" sz="1000" dirty="0"/>
                        <a:t>MAE</a:t>
                      </a:r>
                    </a:p>
                  </a:txBody>
                  <a:tcPr/>
                </a:tc>
                <a:extLst>
                  <a:ext uri="{0D108BD9-81ED-4DB2-BD59-A6C34878D82A}">
                    <a16:rowId xmlns:a16="http://schemas.microsoft.com/office/drawing/2014/main" val="3905450947"/>
                  </a:ext>
                </a:extLst>
              </a:tr>
              <a:tr h="148929">
                <a:tc>
                  <a:txBody>
                    <a:bodyPr/>
                    <a:lstStyle/>
                    <a:p>
                      <a:pPr algn="ctr"/>
                      <a:r>
                        <a:rPr lang="en-US" sz="1000" dirty="0"/>
                        <a:t>[56, 56 , 48, 54]</a:t>
                      </a:r>
                    </a:p>
                  </a:txBody>
                  <a:tcPr/>
                </a:tc>
                <a:tc>
                  <a:txBody>
                    <a:bodyPr/>
                    <a:lstStyle/>
                    <a:p>
                      <a:pPr algn="ctr"/>
                      <a:r>
                        <a:rPr lang="en-US" sz="1000" dirty="0"/>
                        <a:t>0.0153</a:t>
                      </a:r>
                    </a:p>
                  </a:txBody>
                  <a:tcPr/>
                </a:tc>
                <a:extLst>
                  <a:ext uri="{0D108BD9-81ED-4DB2-BD59-A6C34878D82A}">
                    <a16:rowId xmlns:a16="http://schemas.microsoft.com/office/drawing/2014/main" val="3388241957"/>
                  </a:ext>
                </a:extLst>
              </a:tr>
            </a:tbl>
          </a:graphicData>
        </a:graphic>
      </p:graphicFrame>
      <p:pic>
        <p:nvPicPr>
          <p:cNvPr id="3" name="Picture 2" descr="Text&#10;&#10;Description automatically generated">
            <a:extLst>
              <a:ext uri="{FF2B5EF4-FFF2-40B4-BE49-F238E27FC236}">
                <a16:creationId xmlns:a16="http://schemas.microsoft.com/office/drawing/2014/main" id="{A0CF1BE6-261F-4C85-BB6C-C36B86140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180" y="1736442"/>
            <a:ext cx="5385787" cy="1310124"/>
          </a:xfrm>
          <a:prstGeom prst="rect">
            <a:avLst/>
          </a:prstGeom>
        </p:spPr>
      </p:pic>
      <p:graphicFrame>
        <p:nvGraphicFramePr>
          <p:cNvPr id="32" name="Table 31">
            <a:extLst>
              <a:ext uri="{FF2B5EF4-FFF2-40B4-BE49-F238E27FC236}">
                <a16:creationId xmlns:a16="http://schemas.microsoft.com/office/drawing/2014/main" id="{4A2831EE-CF61-4372-8725-86D1E57BEBDD}"/>
              </a:ext>
            </a:extLst>
          </p:cNvPr>
          <p:cNvGraphicFramePr>
            <a:graphicFrameLocks noGrp="1"/>
          </p:cNvGraphicFramePr>
          <p:nvPr>
            <p:extLst>
              <p:ext uri="{D42A27DB-BD31-4B8C-83A1-F6EECF244321}">
                <p14:modId xmlns:p14="http://schemas.microsoft.com/office/powerpoint/2010/main" val="3749155718"/>
              </p:ext>
            </p:extLst>
          </p:nvPr>
        </p:nvGraphicFramePr>
        <p:xfrm>
          <a:off x="6696814" y="3358970"/>
          <a:ext cx="2072522" cy="487680"/>
        </p:xfrm>
        <a:graphic>
          <a:graphicData uri="http://schemas.openxmlformats.org/drawingml/2006/table">
            <a:tbl>
              <a:tblPr firstRow="1" bandRow="1">
                <a:tableStyleId>{D7AC3CCA-C797-4891-BE02-D94E43425B78}</a:tableStyleId>
              </a:tblPr>
              <a:tblGrid>
                <a:gridCol w="1455328">
                  <a:extLst>
                    <a:ext uri="{9D8B030D-6E8A-4147-A177-3AD203B41FA5}">
                      <a16:colId xmlns:a16="http://schemas.microsoft.com/office/drawing/2014/main" val="1007079343"/>
                    </a:ext>
                  </a:extLst>
                </a:gridCol>
                <a:gridCol w="617194">
                  <a:extLst>
                    <a:ext uri="{9D8B030D-6E8A-4147-A177-3AD203B41FA5}">
                      <a16:colId xmlns:a16="http://schemas.microsoft.com/office/drawing/2014/main" val="2483402942"/>
                    </a:ext>
                  </a:extLst>
                </a:gridCol>
              </a:tblGrid>
              <a:tr h="148929">
                <a:tc>
                  <a:txBody>
                    <a:bodyPr/>
                    <a:lstStyle/>
                    <a:p>
                      <a:pPr algn="ctr"/>
                      <a:r>
                        <a:rPr lang="en-US" sz="1000" dirty="0"/>
                        <a:t>Number of neurons</a:t>
                      </a:r>
                    </a:p>
                  </a:txBody>
                  <a:tcPr/>
                </a:tc>
                <a:tc>
                  <a:txBody>
                    <a:bodyPr/>
                    <a:lstStyle/>
                    <a:p>
                      <a:pPr algn="ctr"/>
                      <a:r>
                        <a:rPr lang="en-US" sz="1000" dirty="0"/>
                        <a:t>MAE</a:t>
                      </a:r>
                    </a:p>
                  </a:txBody>
                  <a:tcPr/>
                </a:tc>
                <a:extLst>
                  <a:ext uri="{0D108BD9-81ED-4DB2-BD59-A6C34878D82A}">
                    <a16:rowId xmlns:a16="http://schemas.microsoft.com/office/drawing/2014/main" val="3905450947"/>
                  </a:ext>
                </a:extLst>
              </a:tr>
              <a:tr h="148929">
                <a:tc>
                  <a:txBody>
                    <a:bodyPr/>
                    <a:lstStyle/>
                    <a:p>
                      <a:pPr algn="ctr"/>
                      <a:r>
                        <a:rPr lang="en-US" sz="1000" dirty="0"/>
                        <a:t>[52, 52 , 50, 36, 56]</a:t>
                      </a:r>
                    </a:p>
                  </a:txBody>
                  <a:tcPr/>
                </a:tc>
                <a:tc>
                  <a:txBody>
                    <a:bodyPr/>
                    <a:lstStyle/>
                    <a:p>
                      <a:pPr algn="ctr"/>
                      <a:r>
                        <a:rPr lang="en-US" sz="1000" dirty="0"/>
                        <a:t>0.0156</a:t>
                      </a:r>
                    </a:p>
                  </a:txBody>
                  <a:tcPr/>
                </a:tc>
                <a:extLst>
                  <a:ext uri="{0D108BD9-81ED-4DB2-BD59-A6C34878D82A}">
                    <a16:rowId xmlns:a16="http://schemas.microsoft.com/office/drawing/2014/main" val="3388241957"/>
                  </a:ext>
                </a:extLst>
              </a:tr>
            </a:tbl>
          </a:graphicData>
        </a:graphic>
      </p:graphicFrame>
      <p:pic>
        <p:nvPicPr>
          <p:cNvPr id="33" name="Picture 32" descr="Text&#10;&#10;Description automatically generated">
            <a:extLst>
              <a:ext uri="{FF2B5EF4-FFF2-40B4-BE49-F238E27FC236}">
                <a16:creationId xmlns:a16="http://schemas.microsoft.com/office/drawing/2014/main" id="{50A171C8-ECF8-46EF-8E52-BD73246F2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180" y="2964935"/>
            <a:ext cx="5385787" cy="1310124"/>
          </a:xfrm>
          <a:prstGeom prst="rect">
            <a:avLst/>
          </a:prstGeom>
        </p:spPr>
      </p:pic>
      <p:graphicFrame>
        <p:nvGraphicFramePr>
          <p:cNvPr id="40" name="Table 39">
            <a:extLst>
              <a:ext uri="{FF2B5EF4-FFF2-40B4-BE49-F238E27FC236}">
                <a16:creationId xmlns:a16="http://schemas.microsoft.com/office/drawing/2014/main" id="{7C21AB2A-1B05-4E53-87E0-50FAD93EF705}"/>
              </a:ext>
            </a:extLst>
          </p:cNvPr>
          <p:cNvGraphicFramePr>
            <a:graphicFrameLocks noGrp="1"/>
          </p:cNvGraphicFramePr>
          <p:nvPr>
            <p:extLst>
              <p:ext uri="{D42A27DB-BD31-4B8C-83A1-F6EECF244321}">
                <p14:modId xmlns:p14="http://schemas.microsoft.com/office/powerpoint/2010/main" val="2669100904"/>
              </p:ext>
            </p:extLst>
          </p:nvPr>
        </p:nvGraphicFramePr>
        <p:xfrm>
          <a:off x="6696814" y="5941911"/>
          <a:ext cx="2072522" cy="487680"/>
        </p:xfrm>
        <a:graphic>
          <a:graphicData uri="http://schemas.openxmlformats.org/drawingml/2006/table">
            <a:tbl>
              <a:tblPr firstRow="1" bandRow="1">
                <a:tableStyleId>{D7AC3CCA-C797-4891-BE02-D94E43425B78}</a:tableStyleId>
              </a:tblPr>
              <a:tblGrid>
                <a:gridCol w="1455328">
                  <a:extLst>
                    <a:ext uri="{9D8B030D-6E8A-4147-A177-3AD203B41FA5}">
                      <a16:colId xmlns:a16="http://schemas.microsoft.com/office/drawing/2014/main" val="1007079343"/>
                    </a:ext>
                  </a:extLst>
                </a:gridCol>
                <a:gridCol w="617194">
                  <a:extLst>
                    <a:ext uri="{9D8B030D-6E8A-4147-A177-3AD203B41FA5}">
                      <a16:colId xmlns:a16="http://schemas.microsoft.com/office/drawing/2014/main" val="2483402942"/>
                    </a:ext>
                  </a:extLst>
                </a:gridCol>
              </a:tblGrid>
              <a:tr h="148929">
                <a:tc>
                  <a:txBody>
                    <a:bodyPr/>
                    <a:lstStyle/>
                    <a:p>
                      <a:pPr algn="ctr"/>
                      <a:r>
                        <a:rPr lang="en-US" sz="1000" dirty="0"/>
                        <a:t>Number of neurons</a:t>
                      </a:r>
                    </a:p>
                  </a:txBody>
                  <a:tcPr/>
                </a:tc>
                <a:tc>
                  <a:txBody>
                    <a:bodyPr/>
                    <a:lstStyle/>
                    <a:p>
                      <a:pPr algn="ctr"/>
                      <a:r>
                        <a:rPr lang="en-US" sz="1000" dirty="0"/>
                        <a:t>MAE</a:t>
                      </a:r>
                    </a:p>
                  </a:txBody>
                  <a:tcPr/>
                </a:tc>
                <a:extLst>
                  <a:ext uri="{0D108BD9-81ED-4DB2-BD59-A6C34878D82A}">
                    <a16:rowId xmlns:a16="http://schemas.microsoft.com/office/drawing/2014/main" val="3905450947"/>
                  </a:ext>
                </a:extLst>
              </a:tr>
              <a:tr h="148929">
                <a:tc>
                  <a:txBody>
                    <a:bodyPr/>
                    <a:lstStyle/>
                    <a:p>
                      <a:pPr algn="ctr"/>
                      <a:r>
                        <a:rPr lang="en-US" sz="1000" dirty="0"/>
                        <a:t>[48, 48 , 50, 40, 40,42]</a:t>
                      </a:r>
                    </a:p>
                  </a:txBody>
                  <a:tcPr/>
                </a:tc>
                <a:tc>
                  <a:txBody>
                    <a:bodyPr/>
                    <a:lstStyle/>
                    <a:p>
                      <a:pPr algn="ctr"/>
                      <a:r>
                        <a:rPr lang="en-US" sz="1000" dirty="0"/>
                        <a:t>0.0158</a:t>
                      </a:r>
                    </a:p>
                  </a:txBody>
                  <a:tcPr/>
                </a:tc>
                <a:extLst>
                  <a:ext uri="{0D108BD9-81ED-4DB2-BD59-A6C34878D82A}">
                    <a16:rowId xmlns:a16="http://schemas.microsoft.com/office/drawing/2014/main" val="3388241957"/>
                  </a:ext>
                </a:extLst>
              </a:tr>
            </a:tbl>
          </a:graphicData>
        </a:graphic>
      </p:graphicFrame>
      <p:pic>
        <p:nvPicPr>
          <p:cNvPr id="41" name="Picture 40" descr="Text&#10;&#10;Description automatically generated">
            <a:extLst>
              <a:ext uri="{FF2B5EF4-FFF2-40B4-BE49-F238E27FC236}">
                <a16:creationId xmlns:a16="http://schemas.microsoft.com/office/drawing/2014/main" id="{8357336F-DA03-468D-B1B9-89263571B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180" y="5547876"/>
            <a:ext cx="5385787" cy="1310124"/>
          </a:xfrm>
          <a:prstGeom prst="rect">
            <a:avLst/>
          </a:prstGeom>
        </p:spPr>
      </p:pic>
      <p:sp>
        <p:nvSpPr>
          <p:cNvPr id="8" name="Rectangle 7">
            <a:extLst>
              <a:ext uri="{FF2B5EF4-FFF2-40B4-BE49-F238E27FC236}">
                <a16:creationId xmlns:a16="http://schemas.microsoft.com/office/drawing/2014/main" id="{CB745195-5E61-40F6-9849-1597B4147223}"/>
              </a:ext>
            </a:extLst>
          </p:cNvPr>
          <p:cNvSpPr/>
          <p:nvPr/>
        </p:nvSpPr>
        <p:spPr>
          <a:xfrm>
            <a:off x="675706" y="1661182"/>
            <a:ext cx="8522563" cy="1288314"/>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Rectangle 43">
            <a:extLst>
              <a:ext uri="{FF2B5EF4-FFF2-40B4-BE49-F238E27FC236}">
                <a16:creationId xmlns:a16="http://schemas.microsoft.com/office/drawing/2014/main" id="{5246B12A-70DA-48B4-BD5B-29FB1DA0BC6C}"/>
              </a:ext>
            </a:extLst>
          </p:cNvPr>
          <p:cNvSpPr/>
          <p:nvPr/>
        </p:nvSpPr>
        <p:spPr>
          <a:xfrm>
            <a:off x="675706" y="2945325"/>
            <a:ext cx="8522563" cy="1288314"/>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Rectangle 44">
            <a:extLst>
              <a:ext uri="{FF2B5EF4-FFF2-40B4-BE49-F238E27FC236}">
                <a16:creationId xmlns:a16="http://schemas.microsoft.com/office/drawing/2014/main" id="{943E7DF6-67E1-4F56-86E7-87D14805D3DE}"/>
              </a:ext>
            </a:extLst>
          </p:cNvPr>
          <p:cNvSpPr/>
          <p:nvPr/>
        </p:nvSpPr>
        <p:spPr>
          <a:xfrm>
            <a:off x="675706" y="4233639"/>
            <a:ext cx="8522563" cy="1288314"/>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Rectangle 45">
            <a:extLst>
              <a:ext uri="{FF2B5EF4-FFF2-40B4-BE49-F238E27FC236}">
                <a16:creationId xmlns:a16="http://schemas.microsoft.com/office/drawing/2014/main" id="{6FA820F3-FC46-47D3-90CB-FDA1BB4C45DA}"/>
              </a:ext>
            </a:extLst>
          </p:cNvPr>
          <p:cNvSpPr/>
          <p:nvPr/>
        </p:nvSpPr>
        <p:spPr>
          <a:xfrm>
            <a:off x="675705" y="5521953"/>
            <a:ext cx="8522563" cy="1288314"/>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Speech Bubble: Oval 47">
            <a:extLst>
              <a:ext uri="{FF2B5EF4-FFF2-40B4-BE49-F238E27FC236}">
                <a16:creationId xmlns:a16="http://schemas.microsoft.com/office/drawing/2014/main" id="{C6E9435B-AFF8-4E43-841E-FC282B3B2EEB}"/>
              </a:ext>
            </a:extLst>
          </p:cNvPr>
          <p:cNvSpPr/>
          <p:nvPr/>
        </p:nvSpPr>
        <p:spPr>
          <a:xfrm>
            <a:off x="9575315" y="965793"/>
            <a:ext cx="2044034" cy="809064"/>
          </a:xfrm>
          <a:prstGeom prst="wedgeEllipseCallout">
            <a:avLst>
              <a:gd name="adj1" fmla="val -65263"/>
              <a:gd name="adj2" fmla="val 52672"/>
            </a:avLst>
          </a:prstGeom>
          <a:solidFill>
            <a:schemeClr val="accent3">
              <a:lumMod val="20000"/>
              <a:lumOff val="80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de-DE" sz="1200" dirty="0"/>
              <a:t>Can be run in </a:t>
            </a:r>
            <a:endParaRPr lang="en-US" sz="1200" dirty="0"/>
          </a:p>
          <a:p>
            <a:pPr algn="ctr"/>
            <a:r>
              <a:rPr lang="de-DE" sz="1200" dirty="0"/>
              <a:t>parallel as independent jobs</a:t>
            </a:r>
            <a:endParaRPr lang="en-US" sz="1200" dirty="0">
              <a:cs typeface="Arial"/>
            </a:endParaRPr>
          </a:p>
        </p:txBody>
      </p:sp>
      <p:sp>
        <p:nvSpPr>
          <p:cNvPr id="9" name="TextBox 8">
            <a:extLst>
              <a:ext uri="{FF2B5EF4-FFF2-40B4-BE49-F238E27FC236}">
                <a16:creationId xmlns:a16="http://schemas.microsoft.com/office/drawing/2014/main" id="{AB398930-8138-47EC-AC15-D47323E58121}"/>
              </a:ext>
            </a:extLst>
          </p:cNvPr>
          <p:cNvSpPr txBox="1"/>
          <p:nvPr/>
        </p:nvSpPr>
        <p:spPr>
          <a:xfrm>
            <a:off x="675705" y="1648979"/>
            <a:ext cx="949911" cy="400110"/>
          </a:xfrm>
          <a:prstGeom prst="rect">
            <a:avLst/>
          </a:prstGeom>
          <a:noFill/>
        </p:spPr>
        <p:txBody>
          <a:bodyPr wrap="square" rtlCol="0">
            <a:spAutoFit/>
          </a:bodyPr>
          <a:lstStyle/>
          <a:p>
            <a:pPr algn="l"/>
            <a:r>
              <a:rPr lang="en-US" sz="2000" dirty="0"/>
              <a:t>Job 1</a:t>
            </a:r>
          </a:p>
        </p:txBody>
      </p:sp>
      <p:sp>
        <p:nvSpPr>
          <p:cNvPr id="50" name="TextBox 49">
            <a:extLst>
              <a:ext uri="{FF2B5EF4-FFF2-40B4-BE49-F238E27FC236}">
                <a16:creationId xmlns:a16="http://schemas.microsoft.com/office/drawing/2014/main" id="{A8051AE4-C980-43E1-8E0E-E06D91277661}"/>
              </a:ext>
            </a:extLst>
          </p:cNvPr>
          <p:cNvSpPr txBox="1"/>
          <p:nvPr/>
        </p:nvSpPr>
        <p:spPr>
          <a:xfrm>
            <a:off x="675704" y="2939941"/>
            <a:ext cx="949911" cy="400110"/>
          </a:xfrm>
          <a:prstGeom prst="rect">
            <a:avLst/>
          </a:prstGeom>
          <a:noFill/>
        </p:spPr>
        <p:txBody>
          <a:bodyPr wrap="square" rtlCol="0">
            <a:spAutoFit/>
          </a:bodyPr>
          <a:lstStyle/>
          <a:p>
            <a:pPr algn="l"/>
            <a:r>
              <a:rPr lang="en-US" sz="2000" dirty="0"/>
              <a:t>Job 2</a:t>
            </a:r>
          </a:p>
        </p:txBody>
      </p:sp>
      <p:sp>
        <p:nvSpPr>
          <p:cNvPr id="51" name="TextBox 50">
            <a:extLst>
              <a:ext uri="{FF2B5EF4-FFF2-40B4-BE49-F238E27FC236}">
                <a16:creationId xmlns:a16="http://schemas.microsoft.com/office/drawing/2014/main" id="{44503F4F-D3BB-401A-938D-4C5E333EE879}"/>
              </a:ext>
            </a:extLst>
          </p:cNvPr>
          <p:cNvSpPr txBox="1"/>
          <p:nvPr/>
        </p:nvSpPr>
        <p:spPr>
          <a:xfrm>
            <a:off x="675704" y="4215134"/>
            <a:ext cx="949911" cy="400110"/>
          </a:xfrm>
          <a:prstGeom prst="rect">
            <a:avLst/>
          </a:prstGeom>
          <a:noFill/>
        </p:spPr>
        <p:txBody>
          <a:bodyPr wrap="square" rtlCol="0">
            <a:spAutoFit/>
          </a:bodyPr>
          <a:lstStyle/>
          <a:p>
            <a:pPr algn="l"/>
            <a:r>
              <a:rPr lang="en-US" sz="2000" dirty="0"/>
              <a:t>Job 3</a:t>
            </a:r>
          </a:p>
        </p:txBody>
      </p:sp>
      <p:sp>
        <p:nvSpPr>
          <p:cNvPr id="53" name="TextBox 52">
            <a:extLst>
              <a:ext uri="{FF2B5EF4-FFF2-40B4-BE49-F238E27FC236}">
                <a16:creationId xmlns:a16="http://schemas.microsoft.com/office/drawing/2014/main" id="{B200DE4E-C046-4A9E-BD0D-570F7CDA5E0A}"/>
              </a:ext>
            </a:extLst>
          </p:cNvPr>
          <p:cNvSpPr txBox="1"/>
          <p:nvPr/>
        </p:nvSpPr>
        <p:spPr>
          <a:xfrm>
            <a:off x="675703" y="5506096"/>
            <a:ext cx="949911" cy="400110"/>
          </a:xfrm>
          <a:prstGeom prst="rect">
            <a:avLst/>
          </a:prstGeom>
          <a:noFill/>
        </p:spPr>
        <p:txBody>
          <a:bodyPr wrap="square" rtlCol="0">
            <a:spAutoFit/>
          </a:bodyPr>
          <a:lstStyle/>
          <a:p>
            <a:pPr algn="l"/>
            <a:r>
              <a:rPr lang="en-US" sz="2000" dirty="0"/>
              <a:t>Job 4</a:t>
            </a:r>
          </a:p>
        </p:txBody>
      </p:sp>
    </p:spTree>
    <p:extLst>
      <p:ext uri="{BB962C8B-B14F-4D97-AF65-F5344CB8AC3E}">
        <p14:creationId xmlns:p14="http://schemas.microsoft.com/office/powerpoint/2010/main" val="366045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Chart, scatter chart&#10;&#10;Description automatically generated">
            <a:extLst>
              <a:ext uri="{FF2B5EF4-FFF2-40B4-BE49-F238E27FC236}">
                <a16:creationId xmlns:a16="http://schemas.microsoft.com/office/drawing/2014/main" id="{6973E20B-2C6F-49EA-B241-2985C8FADBE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282833" y="4367401"/>
            <a:ext cx="1336516" cy="912182"/>
          </a:xfrm>
          <a:prstGeom prst="rect">
            <a:avLst/>
          </a:prstGeom>
        </p:spPr>
      </p:pic>
      <p:pic>
        <p:nvPicPr>
          <p:cNvPr id="30" name="Picture 29" descr="Chart, scatter chart&#10;&#10;Description automatically generated">
            <a:extLst>
              <a:ext uri="{FF2B5EF4-FFF2-40B4-BE49-F238E27FC236}">
                <a16:creationId xmlns:a16="http://schemas.microsoft.com/office/drawing/2014/main" id="{41FD5C46-BCB8-47D1-B460-6A4C7F50C88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019046" y="4367401"/>
            <a:ext cx="1336516" cy="912182"/>
          </a:xfrm>
          <a:prstGeom prst="rect">
            <a:avLst/>
          </a:prstGeom>
        </p:spPr>
      </p:pic>
      <p:pic>
        <p:nvPicPr>
          <p:cNvPr id="29" name="Picture 28" descr="Chart, scatter chart&#10;&#10;Description automatically generated">
            <a:extLst>
              <a:ext uri="{FF2B5EF4-FFF2-40B4-BE49-F238E27FC236}">
                <a16:creationId xmlns:a16="http://schemas.microsoft.com/office/drawing/2014/main" id="{99F3A002-98D2-413A-BF35-CD74D28E3B2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755259" y="4367401"/>
            <a:ext cx="1336516" cy="912182"/>
          </a:xfrm>
          <a:prstGeom prst="rect">
            <a:avLst/>
          </a:prstGeom>
        </p:spPr>
      </p:pic>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Summary</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a:xfrm>
            <a:off x="829049" y="1371682"/>
            <a:ext cx="5194858" cy="5014614"/>
          </a:xfrm>
        </p:spPr>
        <p:txBody>
          <a:bodyPr/>
          <a:lstStyle/>
          <a:p>
            <a:r>
              <a:rPr lang="en-US" sz="1400" dirty="0"/>
              <a:t>The idea is to first conduct a wide range search, highly parallelized, using random search.</a:t>
            </a:r>
          </a:p>
          <a:p>
            <a:endParaRPr lang="en-US" sz="1400" dirty="0"/>
          </a:p>
          <a:p>
            <a:r>
              <a:rPr lang="en-US" sz="1400" dirty="0"/>
              <a:t>Pick top 30 configurations from random search output. This will consist of multiple configurations with same number of hidden layers (with different number of neurons). Pick the best performing config for each of the hidden layer configurations existing in these top 30 </a:t>
            </a:r>
            <a:r>
              <a:rPr lang="en-US" sz="1600" dirty="0">
                <a:sym typeface="Wingdings" panose="05000000000000000000" pitchFamily="2" charset="2"/>
              </a:rPr>
              <a:t></a:t>
            </a:r>
            <a:r>
              <a:rPr lang="en-US" sz="1400" dirty="0">
                <a:sym typeface="Wingdings" panose="05000000000000000000" pitchFamily="2" charset="2"/>
              </a:rPr>
              <a:t> </a:t>
            </a:r>
            <a:r>
              <a:rPr lang="en-US" sz="1400" dirty="0"/>
              <a:t> Input for narrow search.</a:t>
            </a:r>
          </a:p>
          <a:p>
            <a:pPr marL="0" indent="0">
              <a:buNone/>
            </a:pPr>
            <a:endParaRPr lang="en-US" sz="1400" dirty="0"/>
          </a:p>
          <a:p>
            <a:r>
              <a:rPr lang="en-US" sz="1400" dirty="0"/>
              <a:t>Run narrow search, using Bayesian optimization, for each of the top picked hidden layer configs (In parallel). </a:t>
            </a:r>
          </a:p>
          <a:p>
            <a:pPr marL="0" indent="0">
              <a:buNone/>
            </a:pPr>
            <a:endParaRPr lang="en-US" sz="1400" dirty="0"/>
          </a:p>
          <a:p>
            <a:r>
              <a:rPr lang="en-US" sz="1400" dirty="0"/>
              <a:t>Output </a:t>
            </a:r>
            <a:r>
              <a:rPr lang="en-US" sz="1600" dirty="0">
                <a:sym typeface="Wingdings" panose="05000000000000000000" pitchFamily="2" charset="2"/>
              </a:rPr>
              <a:t></a:t>
            </a:r>
            <a:r>
              <a:rPr lang="en-US" sz="1400" dirty="0">
                <a:sym typeface="Wingdings" panose="05000000000000000000" pitchFamily="2" charset="2"/>
              </a:rPr>
              <a:t> Best performing models with most optimal hyperparameters.</a:t>
            </a:r>
            <a:endParaRPr lang="en-US" sz="1200" dirty="0"/>
          </a:p>
          <a:p>
            <a:pPr marL="274320" lvl="1" indent="0">
              <a:buNone/>
            </a:pPr>
            <a:endParaRPr lang="en-US" sz="1200" dirty="0"/>
          </a:p>
          <a:p>
            <a:pPr lvl="1"/>
            <a:endParaRPr lang="en-US" sz="1200" dirty="0"/>
          </a:p>
          <a:p>
            <a:pPr marL="0" indent="0">
              <a:buNone/>
            </a:pPr>
            <a:endParaRPr lang="en-US" sz="1600"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14</a:t>
            </a:fld>
            <a:endParaRPr lang="en-US"/>
          </a:p>
        </p:txBody>
      </p:sp>
      <p:pic>
        <p:nvPicPr>
          <p:cNvPr id="12" name="Picture 11" descr="Diagram&#10;&#10;Description automatically generated">
            <a:extLst>
              <a:ext uri="{FF2B5EF4-FFF2-40B4-BE49-F238E27FC236}">
                <a16:creationId xmlns:a16="http://schemas.microsoft.com/office/drawing/2014/main" id="{D8AAEA96-08F0-4440-83A5-E09ED9BC7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663" y="341039"/>
            <a:ext cx="3949849" cy="1842108"/>
          </a:xfrm>
          <a:prstGeom prst="rect">
            <a:avLst/>
          </a:prstGeom>
        </p:spPr>
      </p:pic>
      <p:pic>
        <p:nvPicPr>
          <p:cNvPr id="14" name="Picture 13" descr="Table&#10;&#10;Description automatically generated">
            <a:extLst>
              <a:ext uri="{FF2B5EF4-FFF2-40B4-BE49-F238E27FC236}">
                <a16:creationId xmlns:a16="http://schemas.microsoft.com/office/drawing/2014/main" id="{5F166C22-54BA-4562-A997-DC73693FB11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898664" y="2493776"/>
            <a:ext cx="987286" cy="1710987"/>
          </a:xfrm>
          <a:prstGeom prst="rect">
            <a:avLst/>
          </a:prstGeom>
        </p:spPr>
      </p:pic>
      <p:sp>
        <p:nvSpPr>
          <p:cNvPr id="15" name="Rectangle 14">
            <a:extLst>
              <a:ext uri="{FF2B5EF4-FFF2-40B4-BE49-F238E27FC236}">
                <a16:creationId xmlns:a16="http://schemas.microsoft.com/office/drawing/2014/main" id="{4294572E-0767-436C-8DC7-9321302D8359}"/>
              </a:ext>
            </a:extLst>
          </p:cNvPr>
          <p:cNvSpPr/>
          <p:nvPr/>
        </p:nvSpPr>
        <p:spPr>
          <a:xfrm>
            <a:off x="6898664" y="2530316"/>
            <a:ext cx="964080" cy="783432"/>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24" name="Picture 23" descr="Chart, scatter chart&#10;&#10;Description automatically generated">
            <a:extLst>
              <a:ext uri="{FF2B5EF4-FFF2-40B4-BE49-F238E27FC236}">
                <a16:creationId xmlns:a16="http://schemas.microsoft.com/office/drawing/2014/main" id="{E105A3A6-3C93-4830-B946-9E90D7B8603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91472" y="4367401"/>
            <a:ext cx="1336516" cy="912182"/>
          </a:xfrm>
          <a:prstGeom prst="rect">
            <a:avLst/>
          </a:prstGeom>
        </p:spPr>
      </p:pic>
      <p:pic>
        <p:nvPicPr>
          <p:cNvPr id="33" name="Picture 32" descr="Table&#10;&#10;Description automatically generated">
            <a:extLst>
              <a:ext uri="{FF2B5EF4-FFF2-40B4-BE49-F238E27FC236}">
                <a16:creationId xmlns:a16="http://schemas.microsoft.com/office/drawing/2014/main" id="{6C97A1AF-C3F4-4061-B98A-97215432FD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4073" y="2650322"/>
            <a:ext cx="3285276" cy="807331"/>
          </a:xfrm>
          <a:prstGeom prst="rect">
            <a:avLst/>
          </a:prstGeom>
        </p:spPr>
      </p:pic>
      <p:pic>
        <p:nvPicPr>
          <p:cNvPr id="35" name="Picture 34">
            <a:extLst>
              <a:ext uri="{FF2B5EF4-FFF2-40B4-BE49-F238E27FC236}">
                <a16:creationId xmlns:a16="http://schemas.microsoft.com/office/drawing/2014/main" id="{079C3E84-DD71-4327-8B94-EBC5A9704E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95334" y="5959199"/>
            <a:ext cx="7534820" cy="500304"/>
          </a:xfrm>
          <a:prstGeom prst="rect">
            <a:avLst/>
          </a:prstGeom>
        </p:spPr>
      </p:pic>
      <p:sp>
        <p:nvSpPr>
          <p:cNvPr id="36" name="Arrow: Right 35">
            <a:extLst>
              <a:ext uri="{FF2B5EF4-FFF2-40B4-BE49-F238E27FC236}">
                <a16:creationId xmlns:a16="http://schemas.microsoft.com/office/drawing/2014/main" id="{81DA0D52-06CB-4628-B682-7DDD89C3EFA6}"/>
              </a:ext>
            </a:extLst>
          </p:cNvPr>
          <p:cNvSpPr/>
          <p:nvPr/>
        </p:nvSpPr>
        <p:spPr>
          <a:xfrm>
            <a:off x="8003633" y="2989131"/>
            <a:ext cx="240071" cy="15770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37" name="Arrow: Down 36">
            <a:extLst>
              <a:ext uri="{FF2B5EF4-FFF2-40B4-BE49-F238E27FC236}">
                <a16:creationId xmlns:a16="http://schemas.microsoft.com/office/drawing/2014/main" id="{26C91AA1-9CF1-48D0-98B5-4FB9B2705F57}"/>
              </a:ext>
            </a:extLst>
          </p:cNvPr>
          <p:cNvSpPr/>
          <p:nvPr/>
        </p:nvSpPr>
        <p:spPr>
          <a:xfrm>
            <a:off x="9738804" y="3655826"/>
            <a:ext cx="284085" cy="35600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38" name="Arrow: Down 37">
            <a:extLst>
              <a:ext uri="{FF2B5EF4-FFF2-40B4-BE49-F238E27FC236}">
                <a16:creationId xmlns:a16="http://schemas.microsoft.com/office/drawing/2014/main" id="{4C7AE583-0769-4E10-B3E2-FFEB6D76F7E2}"/>
              </a:ext>
            </a:extLst>
          </p:cNvPr>
          <p:cNvSpPr/>
          <p:nvPr/>
        </p:nvSpPr>
        <p:spPr>
          <a:xfrm rot="3288230">
            <a:off x="8148678" y="2256597"/>
            <a:ext cx="142043" cy="193592"/>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39" name="Arrow: Down 38">
            <a:extLst>
              <a:ext uri="{FF2B5EF4-FFF2-40B4-BE49-F238E27FC236}">
                <a16:creationId xmlns:a16="http://schemas.microsoft.com/office/drawing/2014/main" id="{4333BDDC-7CFF-4828-AE11-38DE72792510}"/>
              </a:ext>
            </a:extLst>
          </p:cNvPr>
          <p:cNvSpPr/>
          <p:nvPr/>
        </p:nvSpPr>
        <p:spPr>
          <a:xfrm rot="2306970">
            <a:off x="9545261" y="5332643"/>
            <a:ext cx="284085" cy="35600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4019251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dirty="0"/>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15</a:t>
            </a:fld>
            <a:endParaRPr lang="en-US"/>
          </a:p>
        </p:txBody>
      </p:sp>
      <p:sp>
        <p:nvSpPr>
          <p:cNvPr id="102" name="Rectangle: Rounded Corners 101">
            <a:extLst>
              <a:ext uri="{FF2B5EF4-FFF2-40B4-BE49-F238E27FC236}">
                <a16:creationId xmlns:a16="http://schemas.microsoft.com/office/drawing/2014/main" id="{E3D028C8-8B89-4A85-A32D-0EC66E7E84C9}"/>
              </a:ext>
            </a:extLst>
          </p:cNvPr>
          <p:cNvSpPr/>
          <p:nvPr/>
        </p:nvSpPr>
        <p:spPr>
          <a:xfrm>
            <a:off x="6990038" y="188207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dirty="0">
                <a:ln w="0"/>
                <a:solidFill>
                  <a:schemeClr val="tx1">
                    <a:lumMod val="75000"/>
                    <a:lumOff val="25000"/>
                  </a:schemeClr>
                </a:solidFill>
                <a:effectLst>
                  <a:outerShdw blurRad="38100" dist="19050" dir="2700000" algn="tl" rotWithShape="0">
                    <a:schemeClr val="dk1">
                      <a:alpha val="40000"/>
                    </a:schemeClr>
                  </a:outerShdw>
                </a:effectLst>
              </a:rPr>
              <a:t>Top models</a:t>
            </a:r>
          </a:p>
        </p:txBody>
      </p:sp>
      <p:graphicFrame>
        <p:nvGraphicFramePr>
          <p:cNvPr id="133" name="Table 132">
            <a:extLst>
              <a:ext uri="{FF2B5EF4-FFF2-40B4-BE49-F238E27FC236}">
                <a16:creationId xmlns:a16="http://schemas.microsoft.com/office/drawing/2014/main" id="{8AEA706B-6B49-46FE-BD8F-6D8B3C074226}"/>
              </a:ext>
            </a:extLst>
          </p:cNvPr>
          <p:cNvGraphicFramePr>
            <a:graphicFrameLocks noGrp="1"/>
          </p:cNvGraphicFramePr>
          <p:nvPr>
            <p:extLst>
              <p:ext uri="{D42A27DB-BD31-4B8C-83A1-F6EECF244321}">
                <p14:modId xmlns:p14="http://schemas.microsoft.com/office/powerpoint/2010/main" val="2000090634"/>
              </p:ext>
            </p:extLst>
          </p:nvPr>
        </p:nvGraphicFramePr>
        <p:xfrm>
          <a:off x="9093081" y="1954409"/>
          <a:ext cx="2051918" cy="975360"/>
        </p:xfrm>
        <a:graphic>
          <a:graphicData uri="http://schemas.openxmlformats.org/drawingml/2006/table">
            <a:tbl>
              <a:tblPr firstRow="1" bandRow="1">
                <a:tableStyleId>{D7AC3CCA-C797-4891-BE02-D94E43425B78}</a:tableStyleId>
              </a:tblPr>
              <a:tblGrid>
                <a:gridCol w="1440860">
                  <a:extLst>
                    <a:ext uri="{9D8B030D-6E8A-4147-A177-3AD203B41FA5}">
                      <a16:colId xmlns:a16="http://schemas.microsoft.com/office/drawing/2014/main" val="1007079343"/>
                    </a:ext>
                  </a:extLst>
                </a:gridCol>
                <a:gridCol w="611058">
                  <a:extLst>
                    <a:ext uri="{9D8B030D-6E8A-4147-A177-3AD203B41FA5}">
                      <a16:colId xmlns:a16="http://schemas.microsoft.com/office/drawing/2014/main" val="2483402942"/>
                    </a:ext>
                  </a:extLst>
                </a:gridCol>
              </a:tblGrid>
              <a:tr h="241955">
                <a:tc>
                  <a:txBody>
                    <a:bodyPr/>
                    <a:lstStyle/>
                    <a:p>
                      <a:pPr algn="ctr"/>
                      <a:r>
                        <a:rPr lang="en-US" sz="1000"/>
                        <a:t>Number of neurons</a:t>
                      </a:r>
                    </a:p>
                  </a:txBody>
                  <a:tcPr/>
                </a:tc>
                <a:tc>
                  <a:txBody>
                    <a:bodyPr/>
                    <a:lstStyle/>
                    <a:p>
                      <a:pPr algn="ctr"/>
                      <a:r>
                        <a:rPr lang="en-US" sz="1000" dirty="0"/>
                        <a:t>MAE</a:t>
                      </a:r>
                    </a:p>
                  </a:txBody>
                  <a:tcPr/>
                </a:tc>
                <a:extLst>
                  <a:ext uri="{0D108BD9-81ED-4DB2-BD59-A6C34878D82A}">
                    <a16:rowId xmlns:a16="http://schemas.microsoft.com/office/drawing/2014/main" val="3905450947"/>
                  </a:ext>
                </a:extLst>
              </a:tr>
              <a:tr h="241955">
                <a:tc>
                  <a:txBody>
                    <a:bodyPr/>
                    <a:lstStyle/>
                    <a:p>
                      <a:pPr algn="ctr"/>
                      <a:r>
                        <a:rPr lang="en-US" sz="1000" dirty="0"/>
                        <a:t>[20, 40, 35, 20]</a:t>
                      </a:r>
                    </a:p>
                  </a:txBody>
                  <a:tcPr/>
                </a:tc>
                <a:tc>
                  <a:txBody>
                    <a:bodyPr/>
                    <a:lstStyle/>
                    <a:p>
                      <a:pPr algn="ctr"/>
                      <a:r>
                        <a:rPr lang="en-US" sz="1000" dirty="0"/>
                        <a:t>0.0343</a:t>
                      </a:r>
                    </a:p>
                  </a:txBody>
                  <a:tcPr/>
                </a:tc>
                <a:extLst>
                  <a:ext uri="{0D108BD9-81ED-4DB2-BD59-A6C34878D82A}">
                    <a16:rowId xmlns:a16="http://schemas.microsoft.com/office/drawing/2014/main" val="3388241957"/>
                  </a:ext>
                </a:extLst>
              </a:tr>
              <a:tr h="241955">
                <a:tc>
                  <a:txBody>
                    <a:bodyPr/>
                    <a:lstStyle/>
                    <a:p>
                      <a:pPr algn="ctr"/>
                      <a:r>
                        <a:rPr lang="en-US" sz="1000" dirty="0"/>
                        <a:t>[25, 30, 25, 25, 20]</a:t>
                      </a:r>
                    </a:p>
                  </a:txBody>
                  <a:tcPr/>
                </a:tc>
                <a:tc>
                  <a:txBody>
                    <a:bodyPr/>
                    <a:lstStyle/>
                    <a:p>
                      <a:pPr algn="ctr"/>
                      <a:r>
                        <a:rPr lang="en-US" sz="1000" dirty="0"/>
                        <a:t>0.0282</a:t>
                      </a:r>
                    </a:p>
                  </a:txBody>
                  <a:tcPr/>
                </a:tc>
                <a:extLst>
                  <a:ext uri="{0D108BD9-81ED-4DB2-BD59-A6C34878D82A}">
                    <a16:rowId xmlns:a16="http://schemas.microsoft.com/office/drawing/2014/main" val="2851217962"/>
                  </a:ext>
                </a:extLst>
              </a:tr>
              <a:tr h="241955">
                <a:tc>
                  <a:txBody>
                    <a:bodyPr/>
                    <a:lstStyle/>
                    <a:p>
                      <a:pPr algn="ctr"/>
                      <a:r>
                        <a:rPr lang="en-US" sz="1000" b="1" dirty="0"/>
                        <a:t>…</a:t>
                      </a:r>
                    </a:p>
                  </a:txBody>
                  <a:tcPr/>
                </a:tc>
                <a:tc>
                  <a:txBody>
                    <a:bodyPr/>
                    <a:lstStyle/>
                    <a:p>
                      <a:pPr algn="ctr"/>
                      <a:r>
                        <a:rPr lang="en-US" sz="1000" b="1" dirty="0"/>
                        <a:t>…</a:t>
                      </a:r>
                    </a:p>
                  </a:txBody>
                  <a:tcPr/>
                </a:tc>
                <a:extLst>
                  <a:ext uri="{0D108BD9-81ED-4DB2-BD59-A6C34878D82A}">
                    <a16:rowId xmlns:a16="http://schemas.microsoft.com/office/drawing/2014/main" val="1647455758"/>
                  </a:ext>
                </a:extLst>
              </a:tr>
            </a:tbl>
          </a:graphicData>
        </a:graphic>
      </p:graphicFrame>
      <p:sp>
        <p:nvSpPr>
          <p:cNvPr id="134" name="TextBox 133">
            <a:extLst>
              <a:ext uri="{FF2B5EF4-FFF2-40B4-BE49-F238E27FC236}">
                <a16:creationId xmlns:a16="http://schemas.microsoft.com/office/drawing/2014/main" id="{16CCD85B-B1D5-4BD9-B54E-3903CA2419BF}"/>
              </a:ext>
            </a:extLst>
          </p:cNvPr>
          <p:cNvSpPr txBox="1"/>
          <p:nvPr/>
        </p:nvSpPr>
        <p:spPr>
          <a:xfrm>
            <a:off x="3949520" y="4585602"/>
            <a:ext cx="3197003" cy="954107"/>
          </a:xfrm>
          <a:prstGeom prst="rect">
            <a:avLst/>
          </a:prstGeom>
          <a:noFill/>
          <a:ln>
            <a:solidFill>
              <a:srgbClr val="E6BE00"/>
            </a:solidFill>
          </a:ln>
        </p:spPr>
        <p:txBody>
          <a:bodyPr wrap="square" rtlCol="0">
            <a:spAutoFit/>
          </a:bodyPr>
          <a:lstStyle/>
          <a:p>
            <a:pPr algn="ctr"/>
            <a:r>
              <a:rPr lang="de-DE" sz="1400" dirty="0"/>
              <a:t>Based on the evaluation type selected, It can evaluate based on percentage, absolute difference or both.</a:t>
            </a:r>
            <a:endParaRPr lang="en-US" sz="1400" dirty="0"/>
          </a:p>
        </p:txBody>
      </p:sp>
      <p:cxnSp>
        <p:nvCxnSpPr>
          <p:cNvPr id="135" name="Straight Arrow Connector 134">
            <a:extLst>
              <a:ext uri="{FF2B5EF4-FFF2-40B4-BE49-F238E27FC236}">
                <a16:creationId xmlns:a16="http://schemas.microsoft.com/office/drawing/2014/main" id="{463F40C1-DDB0-4590-8402-CFF57994CFD0}"/>
              </a:ext>
            </a:extLst>
          </p:cNvPr>
          <p:cNvCxnSpPr>
            <a:cxnSpLocks/>
            <a:stCxn id="44" idx="2"/>
            <a:endCxn id="134" idx="0"/>
          </p:cNvCxnSpPr>
          <p:nvPr/>
        </p:nvCxnSpPr>
        <p:spPr>
          <a:xfrm>
            <a:off x="4660143" y="3278917"/>
            <a:ext cx="887879" cy="130668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38" name="Straight Arrow Connector 137">
            <a:extLst>
              <a:ext uri="{FF2B5EF4-FFF2-40B4-BE49-F238E27FC236}">
                <a16:creationId xmlns:a16="http://schemas.microsoft.com/office/drawing/2014/main" id="{4495F4A9-A7A3-472B-8201-4C0D339B7E28}"/>
              </a:ext>
            </a:extLst>
          </p:cNvPr>
          <p:cNvCxnSpPr>
            <a:cxnSpLocks/>
            <a:stCxn id="10" idx="0"/>
            <a:endCxn id="42" idx="2"/>
          </p:cNvCxnSpPr>
          <p:nvPr/>
        </p:nvCxnSpPr>
        <p:spPr>
          <a:xfrm flipH="1" flipV="1">
            <a:off x="1905408" y="4067459"/>
            <a:ext cx="118897" cy="518143"/>
          </a:xfrm>
          <a:prstGeom prst="straightConnector1">
            <a:avLst/>
          </a:prstGeom>
          <a:ln w="952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itle 6">
            <a:extLst>
              <a:ext uri="{FF2B5EF4-FFF2-40B4-BE49-F238E27FC236}">
                <a16:creationId xmlns:a16="http://schemas.microsoft.com/office/drawing/2014/main" id="{9F73E71E-023F-4F58-BA5C-45336C1A88A6}"/>
              </a:ext>
            </a:extLst>
          </p:cNvPr>
          <p:cNvSpPr>
            <a:spLocks noGrp="1"/>
          </p:cNvSpPr>
          <p:nvPr>
            <p:ph type="title"/>
          </p:nvPr>
        </p:nvSpPr>
        <p:spPr>
          <a:xfrm>
            <a:off x="829049" y="398497"/>
            <a:ext cx="10649778" cy="567296"/>
          </a:xfrm>
        </p:spPr>
        <p:txBody>
          <a:bodyPr/>
          <a:lstStyle/>
          <a:p>
            <a:r>
              <a:rPr lang="en-US" dirty="0"/>
              <a:t>Threshold evaluation</a:t>
            </a:r>
          </a:p>
        </p:txBody>
      </p:sp>
      <p:sp>
        <p:nvSpPr>
          <p:cNvPr id="10" name="TextBox 9">
            <a:extLst>
              <a:ext uri="{FF2B5EF4-FFF2-40B4-BE49-F238E27FC236}">
                <a16:creationId xmlns:a16="http://schemas.microsoft.com/office/drawing/2014/main" id="{706CE989-5591-4E1D-A84F-149F53A4923C}"/>
              </a:ext>
            </a:extLst>
          </p:cNvPr>
          <p:cNvSpPr txBox="1"/>
          <p:nvPr/>
        </p:nvSpPr>
        <p:spPr>
          <a:xfrm>
            <a:off x="394043" y="4585602"/>
            <a:ext cx="3260524" cy="1477328"/>
          </a:xfrm>
          <a:prstGeom prst="rect">
            <a:avLst/>
          </a:prstGeom>
          <a:noFill/>
          <a:ln>
            <a:solidFill>
              <a:srgbClr val="E6BE00"/>
            </a:solidFill>
          </a:ln>
        </p:spPr>
        <p:txBody>
          <a:bodyPr wrap="square" rtlCol="0">
            <a:spAutoFit/>
          </a:bodyPr>
          <a:lstStyle/>
          <a:p>
            <a:pPr algn="l"/>
            <a:r>
              <a:rPr lang="en-US" sz="1200" u="sng" dirty="0"/>
              <a:t>Type of evaluation:</a:t>
            </a:r>
          </a:p>
          <a:p>
            <a:pPr marL="342900" indent="-342900" algn="l">
              <a:buFont typeface="Arial" panose="020B0604020202020204" pitchFamily="34" charset="0"/>
              <a:buChar char="•"/>
            </a:pPr>
            <a:r>
              <a:rPr lang="en-US" sz="1100" dirty="0"/>
              <a:t>Percentage</a:t>
            </a:r>
          </a:p>
          <a:p>
            <a:pPr marL="342900" indent="-342900" algn="l">
              <a:buFont typeface="Arial" panose="020B0604020202020204" pitchFamily="34" charset="0"/>
              <a:buChar char="•"/>
            </a:pPr>
            <a:r>
              <a:rPr lang="en-US" sz="1100" dirty="0"/>
              <a:t>Absolute difference</a:t>
            </a:r>
          </a:p>
          <a:p>
            <a:pPr marL="342900" indent="-342900" algn="l">
              <a:buFont typeface="Arial" panose="020B0604020202020204" pitchFamily="34" charset="0"/>
              <a:buChar char="•"/>
            </a:pPr>
            <a:r>
              <a:rPr lang="en-US" sz="1100" dirty="0"/>
              <a:t>Both</a:t>
            </a:r>
            <a:endParaRPr lang="en-US" sz="1100" u="sng" dirty="0"/>
          </a:p>
          <a:p>
            <a:pPr algn="l"/>
            <a:r>
              <a:rPr lang="en-US" sz="1200" u="sng" dirty="0"/>
              <a:t>Threshold values:</a:t>
            </a:r>
          </a:p>
          <a:p>
            <a:pPr marL="342900" indent="-342900" algn="l">
              <a:buFont typeface="Arial" panose="020B0604020202020204" pitchFamily="34" charset="0"/>
              <a:buChar char="•"/>
            </a:pPr>
            <a:r>
              <a:rPr lang="en-US" sz="1100" dirty="0"/>
              <a:t>Percentage difference (per label or one for all)</a:t>
            </a:r>
          </a:p>
          <a:p>
            <a:pPr marL="342900" indent="-342900" algn="l">
              <a:buFont typeface="Arial" panose="020B0604020202020204" pitchFamily="34" charset="0"/>
              <a:buChar char="•"/>
            </a:pPr>
            <a:r>
              <a:rPr lang="en-US" sz="1100" dirty="0"/>
              <a:t>Absolute difference (per label)</a:t>
            </a:r>
          </a:p>
        </p:txBody>
      </p:sp>
      <p:sp>
        <p:nvSpPr>
          <p:cNvPr id="40" name="Rectangle: Rounded Corners 39">
            <a:extLst>
              <a:ext uri="{FF2B5EF4-FFF2-40B4-BE49-F238E27FC236}">
                <a16:creationId xmlns:a16="http://schemas.microsoft.com/office/drawing/2014/main" id="{72BD1021-8D81-48C0-83FE-89D234C1558E}"/>
              </a:ext>
            </a:extLst>
          </p:cNvPr>
          <p:cNvSpPr/>
          <p:nvPr/>
        </p:nvSpPr>
        <p:spPr>
          <a:xfrm>
            <a:off x="896213" y="1751348"/>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dirty="0">
                <a:ln w="0"/>
                <a:solidFill>
                  <a:schemeClr val="tx1">
                    <a:lumMod val="75000"/>
                    <a:lumOff val="25000"/>
                  </a:schemeClr>
                </a:solidFill>
                <a:effectLst>
                  <a:outerShdw blurRad="38100" dist="19050" dir="2700000" algn="tl" rotWithShape="0">
                    <a:schemeClr val="dk1">
                      <a:alpha val="40000"/>
                    </a:schemeClr>
                  </a:outerShdw>
                </a:effectLst>
              </a:rPr>
              <a:t>Models</a:t>
            </a:r>
          </a:p>
        </p:txBody>
      </p:sp>
      <p:sp>
        <p:nvSpPr>
          <p:cNvPr id="41" name="Arrow: Right 40">
            <a:extLst>
              <a:ext uri="{FF2B5EF4-FFF2-40B4-BE49-F238E27FC236}">
                <a16:creationId xmlns:a16="http://schemas.microsoft.com/office/drawing/2014/main" id="{49D4D0D0-7DDF-4B63-AD69-E3C353A7C57E}"/>
              </a:ext>
            </a:extLst>
          </p:cNvPr>
          <p:cNvSpPr/>
          <p:nvPr/>
        </p:nvSpPr>
        <p:spPr>
          <a:xfrm>
            <a:off x="2479138" y="2138479"/>
            <a:ext cx="732238"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42" name="Rectangle: Rounded Corners 41">
            <a:extLst>
              <a:ext uri="{FF2B5EF4-FFF2-40B4-BE49-F238E27FC236}">
                <a16:creationId xmlns:a16="http://schemas.microsoft.com/office/drawing/2014/main" id="{F9095399-35C2-45D1-920E-232E00D0FD4F}"/>
              </a:ext>
            </a:extLst>
          </p:cNvPr>
          <p:cNvSpPr/>
          <p:nvPr/>
        </p:nvSpPr>
        <p:spPr>
          <a:xfrm>
            <a:off x="1391067" y="3321804"/>
            <a:ext cx="1028682" cy="74565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200" dirty="0">
                <a:ln w="0"/>
                <a:solidFill>
                  <a:schemeClr val="tx1">
                    <a:lumMod val="75000"/>
                    <a:lumOff val="25000"/>
                  </a:schemeClr>
                </a:solidFill>
                <a:effectLst>
                  <a:outerShdw blurRad="38100" dist="19050" dir="2700000" algn="tl" rotWithShape="0">
                    <a:schemeClr val="dk1">
                      <a:alpha val="40000"/>
                    </a:schemeClr>
                  </a:outerShdw>
                </a:effectLst>
              </a:rPr>
              <a:t>Inputs</a:t>
            </a:r>
            <a:endParaRPr lang="en-US" dirty="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43" name="Arrow: Right 42">
            <a:extLst>
              <a:ext uri="{FF2B5EF4-FFF2-40B4-BE49-F238E27FC236}">
                <a16:creationId xmlns:a16="http://schemas.microsoft.com/office/drawing/2014/main" id="{67913921-FA92-4A6B-84EB-03C67797C88B}"/>
              </a:ext>
            </a:extLst>
          </p:cNvPr>
          <p:cNvSpPr/>
          <p:nvPr/>
        </p:nvSpPr>
        <p:spPr>
          <a:xfrm rot="19087419">
            <a:off x="2345188" y="2859130"/>
            <a:ext cx="915858"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44" name="Rectangle: Rounded Corners 43">
            <a:extLst>
              <a:ext uri="{FF2B5EF4-FFF2-40B4-BE49-F238E27FC236}">
                <a16:creationId xmlns:a16="http://schemas.microsoft.com/office/drawing/2014/main" id="{6FD76AB0-3804-4042-9A98-843E382859ED}"/>
              </a:ext>
            </a:extLst>
          </p:cNvPr>
          <p:cNvSpPr/>
          <p:nvPr/>
        </p:nvSpPr>
        <p:spPr>
          <a:xfrm>
            <a:off x="3305300" y="1494229"/>
            <a:ext cx="2709685" cy="178468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Threshold Evaluation</a:t>
            </a:r>
          </a:p>
        </p:txBody>
      </p:sp>
      <p:sp>
        <p:nvSpPr>
          <p:cNvPr id="45" name="Arrow: Right 44">
            <a:extLst>
              <a:ext uri="{FF2B5EF4-FFF2-40B4-BE49-F238E27FC236}">
                <a16:creationId xmlns:a16="http://schemas.microsoft.com/office/drawing/2014/main" id="{1BFEEE60-7553-4807-908C-378C17E07540}"/>
              </a:ext>
            </a:extLst>
          </p:cNvPr>
          <p:cNvSpPr/>
          <p:nvPr/>
        </p:nvSpPr>
        <p:spPr>
          <a:xfrm>
            <a:off x="6105535" y="2186371"/>
            <a:ext cx="793953"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dirty="0">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59" name="Arrow: Right 58">
            <a:extLst>
              <a:ext uri="{FF2B5EF4-FFF2-40B4-BE49-F238E27FC236}">
                <a16:creationId xmlns:a16="http://schemas.microsoft.com/office/drawing/2014/main" id="{092E418F-D5AA-4D41-97EB-FA82959F433F}"/>
              </a:ext>
            </a:extLst>
          </p:cNvPr>
          <p:cNvSpPr/>
          <p:nvPr/>
        </p:nvSpPr>
        <p:spPr>
          <a:xfrm>
            <a:off x="8583498" y="2210317"/>
            <a:ext cx="419033" cy="207826"/>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dirty="0">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62" name="TextBox 61">
            <a:extLst>
              <a:ext uri="{FF2B5EF4-FFF2-40B4-BE49-F238E27FC236}">
                <a16:creationId xmlns:a16="http://schemas.microsoft.com/office/drawing/2014/main" id="{E5AD2D86-7BBC-4902-86EB-D89E559CAB33}"/>
              </a:ext>
            </a:extLst>
          </p:cNvPr>
          <p:cNvSpPr txBox="1"/>
          <p:nvPr/>
        </p:nvSpPr>
        <p:spPr>
          <a:xfrm>
            <a:off x="10932527" y="2205535"/>
            <a:ext cx="88787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cs typeface="Arial"/>
              </a:rPr>
              <a:t> . . . . .</a:t>
            </a:r>
          </a:p>
        </p:txBody>
      </p:sp>
      <p:sp>
        <p:nvSpPr>
          <p:cNvPr id="63" name="TextBox 62">
            <a:extLst>
              <a:ext uri="{FF2B5EF4-FFF2-40B4-BE49-F238E27FC236}">
                <a16:creationId xmlns:a16="http://schemas.microsoft.com/office/drawing/2014/main" id="{41A4AEB0-F8BA-48F6-8596-5E611FD06221}"/>
              </a:ext>
            </a:extLst>
          </p:cNvPr>
          <p:cNvSpPr txBox="1"/>
          <p:nvPr/>
        </p:nvSpPr>
        <p:spPr>
          <a:xfrm>
            <a:off x="7441476" y="4585602"/>
            <a:ext cx="3197003" cy="738664"/>
          </a:xfrm>
          <a:prstGeom prst="rect">
            <a:avLst/>
          </a:prstGeom>
          <a:noFill/>
          <a:ln>
            <a:solidFill>
              <a:srgbClr val="E6BE00"/>
            </a:solidFill>
          </a:ln>
        </p:spPr>
        <p:txBody>
          <a:bodyPr wrap="square" rtlCol="0">
            <a:spAutoFit/>
          </a:bodyPr>
          <a:lstStyle/>
          <a:p>
            <a:pPr algn="ctr"/>
            <a:r>
              <a:rPr lang="de-DE" sz="1400" dirty="0"/>
              <a:t>Models which pass the threshold evaluation will be selected and exported into an excel sheet..</a:t>
            </a:r>
            <a:endParaRPr lang="en-US" sz="1400" dirty="0"/>
          </a:p>
        </p:txBody>
      </p:sp>
      <p:cxnSp>
        <p:nvCxnSpPr>
          <p:cNvPr id="64" name="Straight Arrow Connector 63">
            <a:extLst>
              <a:ext uri="{FF2B5EF4-FFF2-40B4-BE49-F238E27FC236}">
                <a16:creationId xmlns:a16="http://schemas.microsoft.com/office/drawing/2014/main" id="{19ADDE19-CED9-46A0-A646-C207CFD22A7C}"/>
              </a:ext>
            </a:extLst>
          </p:cNvPr>
          <p:cNvCxnSpPr>
            <a:cxnSpLocks/>
            <a:stCxn id="102" idx="2"/>
            <a:endCxn id="63" idx="0"/>
          </p:cNvCxnSpPr>
          <p:nvPr/>
        </p:nvCxnSpPr>
        <p:spPr>
          <a:xfrm>
            <a:off x="7741493" y="2891073"/>
            <a:ext cx="1298485" cy="169452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81274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29049" y="398497"/>
            <a:ext cx="10649778" cy="567296"/>
          </a:xfrm>
        </p:spPr>
        <p:txBody>
          <a:bodyPr/>
          <a:lstStyle/>
          <a:p>
            <a:r>
              <a:rPr lang="en-US" dirty="0"/>
              <a:t>Threshold evaluation</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16</a:t>
            </a:fld>
            <a:endParaRPr lang="en-US"/>
          </a:p>
        </p:txBody>
      </p:sp>
      <p:sp>
        <p:nvSpPr>
          <p:cNvPr id="14" name="Arrow: Right 13">
            <a:extLst>
              <a:ext uri="{FF2B5EF4-FFF2-40B4-BE49-F238E27FC236}">
                <a16:creationId xmlns:a16="http://schemas.microsoft.com/office/drawing/2014/main" id="{71B632F9-10C5-4D7D-B499-1352ECE5B710}"/>
              </a:ext>
            </a:extLst>
          </p:cNvPr>
          <p:cNvSpPr/>
          <p:nvPr/>
        </p:nvSpPr>
        <p:spPr>
          <a:xfrm>
            <a:off x="4918229" y="2439816"/>
            <a:ext cx="630315" cy="28562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16" name="Picture 15" descr="Diagram&#10;&#10;Description automatically generated">
            <a:extLst>
              <a:ext uri="{FF2B5EF4-FFF2-40B4-BE49-F238E27FC236}">
                <a16:creationId xmlns:a16="http://schemas.microsoft.com/office/drawing/2014/main" id="{36EA0BA4-8EB1-452C-AB96-BCB007149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1581" y="1329799"/>
            <a:ext cx="5023666" cy="2220034"/>
          </a:xfrm>
          <a:prstGeom prst="rect">
            <a:avLst/>
          </a:prstGeom>
        </p:spPr>
      </p:pic>
      <p:sp>
        <p:nvSpPr>
          <p:cNvPr id="17" name="TextBox 16">
            <a:extLst>
              <a:ext uri="{FF2B5EF4-FFF2-40B4-BE49-F238E27FC236}">
                <a16:creationId xmlns:a16="http://schemas.microsoft.com/office/drawing/2014/main" id="{71172618-BFEA-4C22-8E5C-70DB35C7A8D3}"/>
              </a:ext>
            </a:extLst>
          </p:cNvPr>
          <p:cNvSpPr txBox="1"/>
          <p:nvPr/>
        </p:nvSpPr>
        <p:spPr>
          <a:xfrm>
            <a:off x="1296141" y="1102264"/>
            <a:ext cx="1242874" cy="307777"/>
          </a:xfrm>
          <a:prstGeom prst="rect">
            <a:avLst/>
          </a:prstGeom>
          <a:noFill/>
          <a:ln>
            <a:solidFill>
              <a:srgbClr val="E6BE00"/>
            </a:solidFill>
          </a:ln>
        </p:spPr>
        <p:txBody>
          <a:bodyPr wrap="square" rtlCol="0">
            <a:spAutoFit/>
          </a:bodyPr>
          <a:lstStyle/>
          <a:p>
            <a:pPr algn="ctr"/>
            <a:r>
              <a:rPr lang="en-US" sz="1400" dirty="0"/>
              <a:t>HPO Output</a:t>
            </a:r>
          </a:p>
        </p:txBody>
      </p:sp>
      <p:sp>
        <p:nvSpPr>
          <p:cNvPr id="18" name="TextBox 17">
            <a:extLst>
              <a:ext uri="{FF2B5EF4-FFF2-40B4-BE49-F238E27FC236}">
                <a16:creationId xmlns:a16="http://schemas.microsoft.com/office/drawing/2014/main" id="{3A4E1921-A436-44A5-A95E-1FE1DF6F1B8A}"/>
              </a:ext>
            </a:extLst>
          </p:cNvPr>
          <p:cNvSpPr txBox="1"/>
          <p:nvPr/>
        </p:nvSpPr>
        <p:spPr>
          <a:xfrm>
            <a:off x="7656707" y="993907"/>
            <a:ext cx="1886787" cy="307777"/>
          </a:xfrm>
          <a:prstGeom prst="rect">
            <a:avLst/>
          </a:prstGeom>
          <a:noFill/>
          <a:ln>
            <a:solidFill>
              <a:srgbClr val="E6BE00"/>
            </a:solidFill>
          </a:ln>
        </p:spPr>
        <p:txBody>
          <a:bodyPr wrap="square" rtlCol="0">
            <a:spAutoFit/>
          </a:bodyPr>
          <a:lstStyle/>
          <a:p>
            <a:pPr algn="ctr"/>
            <a:r>
              <a:rPr lang="en-US" sz="1400" dirty="0"/>
              <a:t>Threshold Evaluation</a:t>
            </a:r>
          </a:p>
        </p:txBody>
      </p:sp>
      <p:sp>
        <p:nvSpPr>
          <p:cNvPr id="19" name="Arrow: Right 18">
            <a:extLst>
              <a:ext uri="{FF2B5EF4-FFF2-40B4-BE49-F238E27FC236}">
                <a16:creationId xmlns:a16="http://schemas.microsoft.com/office/drawing/2014/main" id="{292EBED2-9ED8-4E40-A614-333E166DE21C}"/>
              </a:ext>
            </a:extLst>
          </p:cNvPr>
          <p:cNvSpPr/>
          <p:nvPr/>
        </p:nvSpPr>
        <p:spPr>
          <a:xfrm rot="5400000">
            <a:off x="7800555" y="3795424"/>
            <a:ext cx="630315" cy="28562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22" name="Picture 21" descr="Table&#10;&#10;Description automatically generated">
            <a:extLst>
              <a:ext uri="{FF2B5EF4-FFF2-40B4-BE49-F238E27FC236}">
                <a16:creationId xmlns:a16="http://schemas.microsoft.com/office/drawing/2014/main" id="{81C2A99D-FF24-46EC-9E51-9EFB26D57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41" y="1555330"/>
            <a:ext cx="4567751" cy="1768972"/>
          </a:xfrm>
          <a:prstGeom prst="rect">
            <a:avLst/>
          </a:prstGeom>
        </p:spPr>
      </p:pic>
      <p:pic>
        <p:nvPicPr>
          <p:cNvPr id="23" name="Picture 22" descr="Table&#10;&#10;Description automatically generated">
            <a:extLst>
              <a:ext uri="{FF2B5EF4-FFF2-40B4-BE49-F238E27FC236}">
                <a16:creationId xmlns:a16="http://schemas.microsoft.com/office/drawing/2014/main" id="{F1F4C546-A9AF-4258-9E2A-18DBF23DE333}"/>
              </a:ext>
            </a:extLst>
          </p:cNvPr>
          <p:cNvPicPr>
            <a:picLocks noChangeAspect="1"/>
          </p:cNvPicPr>
          <p:nvPr/>
        </p:nvPicPr>
        <p:blipFill rotWithShape="1">
          <a:blip r:embed="rId3">
            <a:extLst>
              <a:ext uri="{28A0092B-C50C-407E-A947-70E740481C1C}">
                <a14:useLocalDpi xmlns:a14="http://schemas.microsoft.com/office/drawing/2010/main" val="0"/>
              </a:ext>
            </a:extLst>
          </a:blip>
          <a:srcRect t="-1" r="-2840" b="52342"/>
          <a:stretch/>
        </p:blipFill>
        <p:spPr>
          <a:xfrm>
            <a:off x="6097740" y="5036126"/>
            <a:ext cx="4697507" cy="843052"/>
          </a:xfrm>
          <a:prstGeom prst="rect">
            <a:avLst/>
          </a:prstGeom>
        </p:spPr>
      </p:pic>
      <p:sp>
        <p:nvSpPr>
          <p:cNvPr id="24" name="TextBox 23">
            <a:extLst>
              <a:ext uri="{FF2B5EF4-FFF2-40B4-BE49-F238E27FC236}">
                <a16:creationId xmlns:a16="http://schemas.microsoft.com/office/drawing/2014/main" id="{7E3E019A-E587-4FBD-BE40-FBCC6BA7434C}"/>
              </a:ext>
            </a:extLst>
          </p:cNvPr>
          <p:cNvSpPr txBox="1"/>
          <p:nvPr/>
        </p:nvSpPr>
        <p:spPr>
          <a:xfrm>
            <a:off x="7537142" y="4655581"/>
            <a:ext cx="1242874" cy="307777"/>
          </a:xfrm>
          <a:prstGeom prst="rect">
            <a:avLst/>
          </a:prstGeom>
          <a:noFill/>
          <a:ln>
            <a:solidFill>
              <a:srgbClr val="E6BE00"/>
            </a:solidFill>
          </a:ln>
        </p:spPr>
        <p:txBody>
          <a:bodyPr wrap="square" rtlCol="0">
            <a:spAutoFit/>
          </a:bodyPr>
          <a:lstStyle/>
          <a:p>
            <a:pPr algn="ctr"/>
            <a:r>
              <a:rPr lang="en-US" sz="1400" dirty="0"/>
              <a:t>Best Models</a:t>
            </a:r>
          </a:p>
        </p:txBody>
      </p:sp>
    </p:spTree>
    <p:extLst>
      <p:ext uri="{BB962C8B-B14F-4D97-AF65-F5344CB8AC3E}">
        <p14:creationId xmlns:p14="http://schemas.microsoft.com/office/powerpoint/2010/main" val="923806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29049" y="398497"/>
            <a:ext cx="10649778" cy="567296"/>
          </a:xfrm>
        </p:spPr>
        <p:txBody>
          <a:bodyPr/>
          <a:lstStyle/>
          <a:p>
            <a:r>
              <a:rPr lang="en-US" dirty="0"/>
              <a:t>Bill’s Threshold values</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17</a:t>
            </a:fld>
            <a:endParaRPr lang="en-US"/>
          </a:p>
        </p:txBody>
      </p:sp>
      <p:graphicFrame>
        <p:nvGraphicFramePr>
          <p:cNvPr id="9" name="Table 9">
            <a:extLst>
              <a:ext uri="{FF2B5EF4-FFF2-40B4-BE49-F238E27FC236}">
                <a16:creationId xmlns:a16="http://schemas.microsoft.com/office/drawing/2014/main" id="{D2E3A6A7-FE52-4CD4-803F-C687BD41B27A}"/>
              </a:ext>
            </a:extLst>
          </p:cNvPr>
          <p:cNvGraphicFramePr>
            <a:graphicFrameLocks noGrp="1"/>
          </p:cNvGraphicFramePr>
          <p:nvPr>
            <p:extLst>
              <p:ext uri="{D42A27DB-BD31-4B8C-83A1-F6EECF244321}">
                <p14:modId xmlns:p14="http://schemas.microsoft.com/office/powerpoint/2010/main" val="2329222053"/>
              </p:ext>
            </p:extLst>
          </p:nvPr>
        </p:nvGraphicFramePr>
        <p:xfrm>
          <a:off x="2427229" y="1610683"/>
          <a:ext cx="7241081" cy="4532947"/>
        </p:xfrm>
        <a:graphic>
          <a:graphicData uri="http://schemas.openxmlformats.org/drawingml/2006/table">
            <a:tbl>
              <a:tblPr firstRow="1" bandRow="1">
                <a:tableStyleId>{D7AC3CCA-C797-4891-BE02-D94E43425B78}</a:tableStyleId>
              </a:tblPr>
              <a:tblGrid>
                <a:gridCol w="2038667">
                  <a:extLst>
                    <a:ext uri="{9D8B030D-6E8A-4147-A177-3AD203B41FA5}">
                      <a16:colId xmlns:a16="http://schemas.microsoft.com/office/drawing/2014/main" val="778282908"/>
                    </a:ext>
                  </a:extLst>
                </a:gridCol>
                <a:gridCol w="973455">
                  <a:extLst>
                    <a:ext uri="{9D8B030D-6E8A-4147-A177-3AD203B41FA5}">
                      <a16:colId xmlns:a16="http://schemas.microsoft.com/office/drawing/2014/main" val="1909301420"/>
                    </a:ext>
                  </a:extLst>
                </a:gridCol>
                <a:gridCol w="745935">
                  <a:extLst>
                    <a:ext uri="{9D8B030D-6E8A-4147-A177-3AD203B41FA5}">
                      <a16:colId xmlns:a16="http://schemas.microsoft.com/office/drawing/2014/main" val="127994933"/>
                    </a:ext>
                  </a:extLst>
                </a:gridCol>
                <a:gridCol w="914209">
                  <a:extLst>
                    <a:ext uri="{9D8B030D-6E8A-4147-A177-3AD203B41FA5}">
                      <a16:colId xmlns:a16="http://schemas.microsoft.com/office/drawing/2014/main" val="1346472104"/>
                    </a:ext>
                  </a:extLst>
                </a:gridCol>
                <a:gridCol w="827303">
                  <a:extLst>
                    <a:ext uri="{9D8B030D-6E8A-4147-A177-3AD203B41FA5}">
                      <a16:colId xmlns:a16="http://schemas.microsoft.com/office/drawing/2014/main" val="821794399"/>
                    </a:ext>
                  </a:extLst>
                </a:gridCol>
                <a:gridCol w="914209">
                  <a:extLst>
                    <a:ext uri="{9D8B030D-6E8A-4147-A177-3AD203B41FA5}">
                      <a16:colId xmlns:a16="http://schemas.microsoft.com/office/drawing/2014/main" val="2967297733"/>
                    </a:ext>
                  </a:extLst>
                </a:gridCol>
                <a:gridCol w="827303">
                  <a:extLst>
                    <a:ext uri="{9D8B030D-6E8A-4147-A177-3AD203B41FA5}">
                      <a16:colId xmlns:a16="http://schemas.microsoft.com/office/drawing/2014/main" val="819842319"/>
                    </a:ext>
                  </a:extLst>
                </a:gridCol>
              </a:tblGrid>
              <a:tr h="648835">
                <a:tc rowSpan="2">
                  <a:txBody>
                    <a:bodyPr/>
                    <a:lstStyle/>
                    <a:p>
                      <a:pPr lvl="0" algn="ctr">
                        <a:buNone/>
                      </a:pPr>
                      <a:r>
                        <a:rPr lang="en-US" sz="1400" dirty="0"/>
                        <a:t>Electrical Parameters</a:t>
                      </a:r>
                    </a:p>
                  </a:txBody>
                  <a:tcPr anchor="ctr"/>
                </a:tc>
                <a:tc gridSpan="2">
                  <a:txBody>
                    <a:bodyPr/>
                    <a:lstStyle/>
                    <a:p>
                      <a:pPr algn="ctr"/>
                      <a:r>
                        <a:rPr lang="en-US" sz="1400" dirty="0"/>
                        <a:t>Bill</a:t>
                      </a:r>
                    </a:p>
                  </a:txBody>
                  <a:tcPr anchor="ctr"/>
                </a:tc>
                <a:tc hMerge="1">
                  <a:txBody>
                    <a:bodyPr/>
                    <a:lstStyle/>
                    <a:p>
                      <a:pPr algn="ctr"/>
                      <a:endParaRPr lang="en-US" sz="1400" dirty="0"/>
                    </a:p>
                  </a:txBody>
                  <a:tcPr anchor="ctr"/>
                </a:tc>
                <a:tc gridSpan="2">
                  <a:txBody>
                    <a:bodyPr/>
                    <a:lstStyle/>
                    <a:p>
                      <a:pPr algn="ctr"/>
                      <a:r>
                        <a:rPr lang="en-US" sz="1400" dirty="0"/>
                        <a:t>Luke</a:t>
                      </a:r>
                    </a:p>
                  </a:txBody>
                  <a:tcPr anchor="ctr"/>
                </a:tc>
                <a:tc hMerge="1">
                  <a:txBody>
                    <a:bodyPr/>
                    <a:lstStyle/>
                    <a:p>
                      <a:pPr algn="ctr"/>
                      <a:endParaRPr lang="en-US" sz="1400" dirty="0"/>
                    </a:p>
                  </a:txBody>
                  <a:tcPr anchor="ctr"/>
                </a:tc>
                <a:tc gridSpan="2">
                  <a:txBody>
                    <a:bodyPr/>
                    <a:lstStyle/>
                    <a:p>
                      <a:pPr algn="ctr"/>
                      <a:r>
                        <a:rPr lang="en-US" sz="1400" dirty="0"/>
                        <a:t>Ryan</a:t>
                      </a:r>
                    </a:p>
                  </a:txBody>
                  <a:tcPr anchor="ctr"/>
                </a:tc>
                <a:tc hMerge="1">
                  <a:txBody>
                    <a:bodyPr/>
                    <a:lstStyle/>
                    <a:p>
                      <a:pPr algn="ctr"/>
                      <a:endParaRPr lang="en-US" sz="1400" dirty="0"/>
                    </a:p>
                  </a:txBody>
                  <a:tcPr anchor="ctr"/>
                </a:tc>
                <a:extLst>
                  <a:ext uri="{0D108BD9-81ED-4DB2-BD59-A6C34878D82A}">
                    <a16:rowId xmlns:a16="http://schemas.microsoft.com/office/drawing/2014/main" val="236664074"/>
                  </a:ext>
                </a:extLst>
              </a:tr>
              <a:tr h="527130">
                <a:tc vMerge="1">
                  <a:txBody>
                    <a:bodyPr/>
                    <a:lstStyle/>
                    <a:p>
                      <a:pPr algn="ctr"/>
                      <a:endParaRPr lang="en-US" dirty="0"/>
                    </a:p>
                  </a:txBody>
                  <a:tcPr anchor="ctr"/>
                </a:tc>
                <a:tc>
                  <a:txBody>
                    <a:bodyPr/>
                    <a:lstStyle/>
                    <a:p>
                      <a:pPr lvl="0" algn="ctr">
                        <a:buNone/>
                      </a:pPr>
                      <a:r>
                        <a:rPr lang="en-US" dirty="0"/>
                        <a:t>Abs diff</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 diff</a:t>
                      </a:r>
                    </a:p>
                  </a:txBody>
                  <a:tcPr anchor="ctr"/>
                </a:tc>
                <a:tc>
                  <a:txBody>
                    <a:bodyPr/>
                    <a:lstStyle/>
                    <a:p>
                      <a:pPr lvl="0" algn="ctr">
                        <a:buNone/>
                      </a:pPr>
                      <a:r>
                        <a:rPr lang="en-US" dirty="0"/>
                        <a:t>Abs diff</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 diff</a:t>
                      </a:r>
                    </a:p>
                  </a:txBody>
                  <a:tcPr anchor="ctr"/>
                </a:tc>
                <a:tc>
                  <a:txBody>
                    <a:bodyPr/>
                    <a:lstStyle/>
                    <a:p>
                      <a:pPr lvl="0" algn="ctr">
                        <a:buNone/>
                      </a:pPr>
                      <a:r>
                        <a:rPr lang="en-US" dirty="0"/>
                        <a:t>Abs diff</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 diff</a:t>
                      </a:r>
                    </a:p>
                  </a:txBody>
                  <a:tcPr anchor="ctr"/>
                </a:tc>
                <a:extLst>
                  <a:ext uri="{0D108BD9-81ED-4DB2-BD59-A6C34878D82A}">
                    <a16:rowId xmlns:a16="http://schemas.microsoft.com/office/drawing/2014/main" val="1918529355"/>
                  </a:ext>
                </a:extLst>
              </a:tr>
              <a:tr h="527130">
                <a:tc>
                  <a:txBody>
                    <a:bodyPr/>
                    <a:lstStyle/>
                    <a:p>
                      <a:pPr algn="ctr"/>
                      <a:r>
                        <a:rPr lang="en-US" dirty="0"/>
                        <a:t>Idsat</a:t>
                      </a:r>
                    </a:p>
                  </a:txBody>
                  <a:tcPr anchor="ctr"/>
                </a:tc>
                <a:tc>
                  <a:txBody>
                    <a:bodyPr/>
                    <a:lstStyle/>
                    <a:p>
                      <a:pPr lvl="0" algn="ctr">
                        <a:buNone/>
                      </a:pPr>
                      <a:r>
                        <a:rPr lang="en-US" dirty="0"/>
                        <a:t>20</a:t>
                      </a:r>
                    </a:p>
                  </a:txBody>
                  <a:tcPr anchor="ctr"/>
                </a:tc>
                <a:tc>
                  <a:txBody>
                    <a:bodyPr/>
                    <a:lstStyle/>
                    <a:p>
                      <a:pPr lvl="0" algn="ctr">
                        <a:buNone/>
                      </a:pPr>
                      <a:r>
                        <a:rPr lang="en-US" dirty="0"/>
                        <a:t>2</a:t>
                      </a:r>
                    </a:p>
                  </a:txBody>
                  <a:tcPr anchor="ctr"/>
                </a:tc>
                <a:tc>
                  <a:txBody>
                    <a:bodyPr/>
                    <a:lstStyle/>
                    <a:p>
                      <a:pPr lvl="0" algn="ctr">
                        <a:buNone/>
                      </a:pPr>
                      <a:r>
                        <a:rPr lang="en-US" sz="1600" b="0" i="0" u="none" strike="noStrike" noProof="0" dirty="0"/>
                        <a:t>-</a:t>
                      </a:r>
                    </a:p>
                  </a:txBody>
                  <a:tcPr anchor="ctr"/>
                </a:tc>
                <a:tc>
                  <a:txBody>
                    <a:bodyPr/>
                    <a:lstStyle/>
                    <a:p>
                      <a:pPr lvl="0" algn="ctr">
                        <a:buNone/>
                      </a:pPr>
                      <a:r>
                        <a:rPr lang="en-US" sz="1600" b="0" i="0" u="none" strike="noStrike" noProof="0" dirty="0"/>
                        <a:t>2</a:t>
                      </a:r>
                    </a:p>
                  </a:txBody>
                  <a:tcPr anchor="ctr"/>
                </a:tc>
                <a:tc gridSpan="2">
                  <a:txBody>
                    <a:bodyPr/>
                    <a:lstStyle/>
                    <a:p>
                      <a:pPr lvl="0" algn="ctr">
                        <a:buNone/>
                      </a:pPr>
                      <a:r>
                        <a:rPr lang="en-US" dirty="0"/>
                        <a:t>Within 0.5 Sigma</a:t>
                      </a:r>
                    </a:p>
                  </a:txBody>
                  <a:tcPr anchor="ctr"/>
                </a:tc>
                <a:tc hMerge="1">
                  <a:txBody>
                    <a:bodyPr/>
                    <a:lstStyle/>
                    <a:p>
                      <a:pPr lvl="0" algn="ctr">
                        <a:buNone/>
                      </a:pPr>
                      <a:endParaRPr lang="en-US" dirty="0"/>
                    </a:p>
                  </a:txBody>
                  <a:tcPr anchor="ctr"/>
                </a:tc>
                <a:extLst>
                  <a:ext uri="{0D108BD9-81ED-4DB2-BD59-A6C34878D82A}">
                    <a16:rowId xmlns:a16="http://schemas.microsoft.com/office/drawing/2014/main" val="3733310063"/>
                  </a:ext>
                </a:extLst>
              </a:tr>
              <a:tr h="471642">
                <a:tc>
                  <a:txBody>
                    <a:bodyPr/>
                    <a:lstStyle/>
                    <a:p>
                      <a:pPr lvl="0" algn="ctr">
                        <a:buNone/>
                      </a:pPr>
                      <a:r>
                        <a:rPr lang="en-US" sz="1600" b="0" i="0" u="none" strike="noStrike" noProof="0" dirty="0">
                          <a:latin typeface="Arial"/>
                        </a:rPr>
                        <a:t>Idlin</a:t>
                      </a:r>
                      <a:endParaRPr lang="en-US" dirty="0"/>
                    </a:p>
                  </a:txBody>
                  <a:tcPr anchor="ctr"/>
                </a:tc>
                <a:tc>
                  <a:txBody>
                    <a:bodyPr/>
                    <a:lstStyle/>
                    <a:p>
                      <a:pPr lvl="0" algn="ctr">
                        <a:buNone/>
                      </a:pPr>
                      <a:r>
                        <a:rPr lang="en-US" dirty="0"/>
                        <a:t>10</a:t>
                      </a:r>
                    </a:p>
                  </a:txBody>
                  <a:tcPr anchor="ctr"/>
                </a:tc>
                <a:tc>
                  <a:txBody>
                    <a:bodyPr/>
                    <a:lstStyle/>
                    <a:p>
                      <a:pPr lvl="0" algn="ctr">
                        <a:buNone/>
                      </a:pPr>
                      <a:r>
                        <a:rPr lang="en-US" dirty="0"/>
                        <a:t>5</a:t>
                      </a:r>
                    </a:p>
                  </a:txBody>
                  <a:tcPr anchor="ctr"/>
                </a:tc>
                <a:tc>
                  <a:txBody>
                    <a:bodyPr/>
                    <a:lstStyle/>
                    <a:p>
                      <a:pPr lvl="0" algn="ctr">
                        <a:buNone/>
                      </a:pPr>
                      <a:r>
                        <a:rPr lang="en-US" sz="1600" b="0" i="0" u="none" strike="noStrike" noProof="0" dirty="0"/>
                        <a:t>-</a:t>
                      </a:r>
                    </a:p>
                  </a:txBody>
                  <a:tcPr anchor="ctr"/>
                </a:tc>
                <a:tc>
                  <a:txBody>
                    <a:bodyPr/>
                    <a:lstStyle/>
                    <a:p>
                      <a:pPr lvl="0" algn="ctr">
                        <a:buNone/>
                      </a:pPr>
                      <a:r>
                        <a:rPr lang="en-US" sz="1600" b="0" i="0" u="none" strike="noStrike" noProof="0" dirty="0"/>
                        <a:t>5</a:t>
                      </a: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Within 0.5 Sigma</a:t>
                      </a:r>
                    </a:p>
                  </a:txBody>
                  <a:tcPr anchor="ctr"/>
                </a:tc>
                <a:tc hMerge="1">
                  <a:txBody>
                    <a:bodyPr/>
                    <a:lstStyle/>
                    <a:p>
                      <a:pPr lvl="0" algn="ctr">
                        <a:buNone/>
                      </a:pPr>
                      <a:endParaRPr lang="en-US" sz="1600" b="0" i="0" u="none" strike="noStrike" noProof="0" dirty="0"/>
                    </a:p>
                  </a:txBody>
                  <a:tcPr anchor="ctr"/>
                </a:tc>
                <a:extLst>
                  <a:ext uri="{0D108BD9-81ED-4DB2-BD59-A6C34878D82A}">
                    <a16:rowId xmlns:a16="http://schemas.microsoft.com/office/drawing/2014/main" val="4156383611"/>
                  </a:ext>
                </a:extLst>
              </a:tr>
              <a:tr h="471642">
                <a:tc>
                  <a:txBody>
                    <a:bodyPr/>
                    <a:lstStyle/>
                    <a:p>
                      <a:pPr algn="ctr"/>
                      <a:r>
                        <a:rPr lang="en-US" dirty="0"/>
                        <a:t>Ieff</a:t>
                      </a:r>
                    </a:p>
                  </a:txBody>
                  <a:tcPr anchor="ctr"/>
                </a:tc>
                <a:tc>
                  <a:txBody>
                    <a:bodyPr/>
                    <a:lstStyle/>
                    <a:p>
                      <a:pPr lvl="0" algn="ctr">
                        <a:buNone/>
                      </a:pPr>
                      <a:r>
                        <a:rPr lang="en-US" sz="1600" b="0" i="0" u="none" strike="noStrike" noProof="0" dirty="0"/>
                        <a:t>15</a:t>
                      </a:r>
                    </a:p>
                  </a:txBody>
                  <a:tcPr anchor="ctr"/>
                </a:tc>
                <a:tc>
                  <a:txBody>
                    <a:bodyPr/>
                    <a:lstStyle/>
                    <a:p>
                      <a:pPr lvl="0" algn="ctr">
                        <a:buNone/>
                      </a:pPr>
                      <a:r>
                        <a:rPr lang="en-US" sz="1600" b="0" i="0" u="none" strike="noStrike" noProof="0" dirty="0"/>
                        <a:t>3</a:t>
                      </a:r>
                    </a:p>
                  </a:txBody>
                  <a:tcPr anchor="ctr"/>
                </a:tc>
                <a:tc>
                  <a:txBody>
                    <a:bodyPr/>
                    <a:lstStyle/>
                    <a:p>
                      <a:pPr lvl="0" algn="ctr">
                        <a:buNone/>
                      </a:pPr>
                      <a:r>
                        <a:rPr lang="en-US" sz="1600" b="0" i="0" u="none" strike="noStrike" noProof="0" dirty="0"/>
                        <a:t>-</a:t>
                      </a:r>
                    </a:p>
                  </a:txBody>
                  <a:tcPr anchor="ctr"/>
                </a:tc>
                <a:tc>
                  <a:txBody>
                    <a:bodyPr/>
                    <a:lstStyle/>
                    <a:p>
                      <a:pPr lvl="0" algn="ctr">
                        <a:buNone/>
                      </a:pPr>
                      <a:r>
                        <a:rPr lang="en-US" sz="1600" b="0" i="0" u="none" strike="noStrike" noProof="0" dirty="0"/>
                        <a:t>3</a:t>
                      </a: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Within 0.5 Sigma</a:t>
                      </a:r>
                    </a:p>
                  </a:txBody>
                  <a:tcPr anchor="ctr"/>
                </a:tc>
                <a:tc hMerge="1">
                  <a:txBody>
                    <a:bodyPr/>
                    <a:lstStyle/>
                    <a:p>
                      <a:pPr lvl="0" algn="ctr">
                        <a:buNone/>
                      </a:pPr>
                      <a:endParaRPr lang="en-US" sz="1600" b="0" i="0" u="none" strike="noStrike" noProof="0" dirty="0"/>
                    </a:p>
                  </a:txBody>
                  <a:tcPr anchor="ctr"/>
                </a:tc>
                <a:extLst>
                  <a:ext uri="{0D108BD9-81ED-4DB2-BD59-A6C34878D82A}">
                    <a16:rowId xmlns:a16="http://schemas.microsoft.com/office/drawing/2014/main" val="1370224012"/>
                  </a:ext>
                </a:extLst>
              </a:tr>
              <a:tr h="471642">
                <a:tc>
                  <a:txBody>
                    <a:bodyPr/>
                    <a:lstStyle/>
                    <a:p>
                      <a:pPr algn="ctr"/>
                      <a:r>
                        <a:rPr lang="en-US" dirty="0"/>
                        <a:t>Ioff</a:t>
                      </a:r>
                    </a:p>
                  </a:txBody>
                  <a:tcPr anchor="ctr"/>
                </a:tc>
                <a:tc>
                  <a:txBody>
                    <a:bodyPr/>
                    <a:lstStyle/>
                    <a:p>
                      <a:pPr lvl="0" algn="ctr">
                        <a:buNone/>
                      </a:pPr>
                      <a:r>
                        <a:rPr lang="en-US" sz="1600" b="0" i="0" u="none" strike="noStrike" noProof="0" dirty="0"/>
                        <a:t>-</a:t>
                      </a:r>
                    </a:p>
                  </a:txBody>
                  <a:tcPr anchor="ctr"/>
                </a:tc>
                <a:tc>
                  <a:txBody>
                    <a:bodyPr/>
                    <a:lstStyle/>
                    <a:p>
                      <a:pPr lvl="0" algn="ctr">
                        <a:buNone/>
                      </a:pPr>
                      <a:r>
                        <a:rPr lang="en-US" sz="1600" b="0" i="0" u="none" strike="noStrike" noProof="0" dirty="0"/>
                        <a:t>50</a:t>
                      </a:r>
                    </a:p>
                  </a:txBody>
                  <a:tcPr anchor="ctr"/>
                </a:tc>
                <a:tc>
                  <a:txBody>
                    <a:bodyPr/>
                    <a:lstStyle/>
                    <a:p>
                      <a:pPr lvl="0" algn="ctr">
                        <a:buNone/>
                      </a:pPr>
                      <a:r>
                        <a:rPr lang="en-US" sz="1600" b="0" i="0" u="none" strike="noStrike" noProof="0" dirty="0"/>
                        <a:t>-</a:t>
                      </a:r>
                    </a:p>
                  </a:txBody>
                  <a:tcPr anchor="ctr"/>
                </a:tc>
                <a:tc>
                  <a:txBody>
                    <a:bodyPr/>
                    <a:lstStyle/>
                    <a:p>
                      <a:pPr lvl="0" algn="ctr">
                        <a:buNone/>
                      </a:pPr>
                      <a:r>
                        <a:rPr lang="en-US" sz="1600" b="0" i="0" u="none" strike="noStrike" noProof="0" dirty="0"/>
                        <a:t>10</a:t>
                      </a: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Within 0.5 Sigma</a:t>
                      </a:r>
                    </a:p>
                  </a:txBody>
                  <a:tcPr anchor="ctr"/>
                </a:tc>
                <a:tc hMerge="1">
                  <a:txBody>
                    <a:bodyPr/>
                    <a:lstStyle/>
                    <a:p>
                      <a:pPr lvl="0" algn="ctr">
                        <a:buNone/>
                      </a:pPr>
                      <a:endParaRPr lang="en-US" sz="1600" b="0" i="0" u="none" strike="noStrike" noProof="0" dirty="0"/>
                    </a:p>
                  </a:txBody>
                  <a:tcPr anchor="ctr"/>
                </a:tc>
                <a:extLst>
                  <a:ext uri="{0D108BD9-81ED-4DB2-BD59-A6C34878D82A}">
                    <a16:rowId xmlns:a16="http://schemas.microsoft.com/office/drawing/2014/main" val="3407638535"/>
                  </a:ext>
                </a:extLst>
              </a:tr>
              <a:tr h="471642">
                <a:tc>
                  <a:txBody>
                    <a:bodyPr/>
                    <a:lstStyle/>
                    <a:p>
                      <a:pPr algn="ctr"/>
                      <a:r>
                        <a:rPr lang="en-US" dirty="0"/>
                        <a:t>Vtsat</a:t>
                      </a:r>
                    </a:p>
                  </a:txBody>
                  <a:tcPr anchor="ctr"/>
                </a:tc>
                <a:tc>
                  <a:txBody>
                    <a:bodyPr/>
                    <a:lstStyle/>
                    <a:p>
                      <a:pPr lvl="0" algn="ctr">
                        <a:buNone/>
                      </a:pPr>
                      <a:r>
                        <a:rPr lang="en-US" sz="1600" b="0" i="0" u="none" strike="noStrike" noProof="0" dirty="0"/>
                        <a:t>20</a:t>
                      </a:r>
                    </a:p>
                  </a:txBody>
                  <a:tcPr anchor="ctr"/>
                </a:tc>
                <a:tc>
                  <a:txBody>
                    <a:bodyPr/>
                    <a:lstStyle/>
                    <a:p>
                      <a:pPr lvl="0" algn="ctr">
                        <a:buNone/>
                      </a:pPr>
                      <a:r>
                        <a:rPr lang="en-US" sz="1600" b="0" i="0" u="none" strike="noStrike" noProof="0" dirty="0"/>
                        <a:t>10</a:t>
                      </a:r>
                    </a:p>
                  </a:txBody>
                  <a:tcPr anchor="ctr"/>
                </a:tc>
                <a:tc>
                  <a:txBody>
                    <a:bodyPr/>
                    <a:lstStyle/>
                    <a:p>
                      <a:pPr lvl="0" algn="ctr">
                        <a:buNone/>
                      </a:pPr>
                      <a:r>
                        <a:rPr lang="en-US" sz="1600" b="0" i="0" u="none" strike="noStrike" noProof="0" dirty="0"/>
                        <a:t>8</a:t>
                      </a:r>
                    </a:p>
                  </a:txBody>
                  <a:tcPr anchor="ctr"/>
                </a:tc>
                <a:tc>
                  <a:txBody>
                    <a:bodyPr/>
                    <a:lstStyle/>
                    <a:p>
                      <a:pPr lvl="0" algn="ctr">
                        <a:buNone/>
                      </a:pPr>
                      <a:r>
                        <a:rPr lang="en-US" sz="1600" b="0" i="0" u="none" strike="noStrike" noProof="0" dirty="0"/>
                        <a:t>3</a:t>
                      </a: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Within 0.5 Sigma</a:t>
                      </a:r>
                    </a:p>
                  </a:txBody>
                  <a:tcPr anchor="ctr"/>
                </a:tc>
                <a:tc hMerge="1">
                  <a:txBody>
                    <a:bodyPr/>
                    <a:lstStyle/>
                    <a:p>
                      <a:endParaRPr lang="en-US" dirty="0"/>
                    </a:p>
                  </a:txBody>
                  <a:tcPr anchor="ctr"/>
                </a:tc>
                <a:extLst>
                  <a:ext uri="{0D108BD9-81ED-4DB2-BD59-A6C34878D82A}">
                    <a16:rowId xmlns:a16="http://schemas.microsoft.com/office/drawing/2014/main" val="3727311547"/>
                  </a:ext>
                </a:extLst>
              </a:tr>
              <a:tr h="471642">
                <a:tc>
                  <a:txBody>
                    <a:bodyPr/>
                    <a:lstStyle/>
                    <a:p>
                      <a:pPr algn="ctr"/>
                      <a:r>
                        <a:rPr lang="en-US" dirty="0"/>
                        <a:t>Vtlin</a:t>
                      </a:r>
                    </a:p>
                  </a:txBody>
                  <a:tcPr anchor="ctr"/>
                </a:tc>
                <a:tc>
                  <a:txBody>
                    <a:bodyPr/>
                    <a:lstStyle/>
                    <a:p>
                      <a:pPr lvl="0" algn="ctr">
                        <a:buNone/>
                      </a:pPr>
                      <a:r>
                        <a:rPr lang="en-US" sz="1600" b="0" i="0" u="none" strike="noStrike" noProof="0" dirty="0"/>
                        <a:t>-</a:t>
                      </a:r>
                    </a:p>
                  </a:txBody>
                  <a:tcPr anchor="ctr"/>
                </a:tc>
                <a:tc>
                  <a:txBody>
                    <a:bodyPr/>
                    <a:lstStyle/>
                    <a:p>
                      <a:pPr lvl="0" algn="ctr">
                        <a:buNone/>
                      </a:pPr>
                      <a:r>
                        <a:rPr lang="en-US" sz="1600" b="0" i="0" u="none" strike="noStrike" noProof="0" dirty="0"/>
                        <a:t>-</a:t>
                      </a:r>
                    </a:p>
                  </a:txBody>
                  <a:tcPr anchor="ctr"/>
                </a:tc>
                <a:tc>
                  <a:txBody>
                    <a:bodyPr/>
                    <a:lstStyle/>
                    <a:p>
                      <a:pPr lvl="0" algn="ctr">
                        <a:buNone/>
                      </a:pPr>
                      <a:r>
                        <a:rPr lang="en-US" sz="1600" b="0" i="0" u="none" strike="noStrike" noProof="0" dirty="0"/>
                        <a:t>10</a:t>
                      </a:r>
                    </a:p>
                  </a:txBody>
                  <a:tcPr anchor="ctr"/>
                </a:tc>
                <a:tc>
                  <a:txBody>
                    <a:bodyPr/>
                    <a:lstStyle/>
                    <a:p>
                      <a:pPr lvl="0" algn="ctr">
                        <a:buNone/>
                      </a:pPr>
                      <a:r>
                        <a:rPr lang="en-US" sz="1600" b="0" i="0" u="none" strike="noStrike" noProof="0" dirty="0"/>
                        <a:t>7</a:t>
                      </a: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Within 0.5 Sigma</a:t>
                      </a:r>
                    </a:p>
                  </a:txBody>
                  <a:tcPr anchor="ctr"/>
                </a:tc>
                <a:tc hMerge="1">
                  <a:txBody>
                    <a:bodyPr/>
                    <a:lstStyle/>
                    <a:p>
                      <a:endParaRPr lang="en-US" dirty="0"/>
                    </a:p>
                  </a:txBody>
                  <a:tcPr anchor="ctr"/>
                </a:tc>
                <a:extLst>
                  <a:ext uri="{0D108BD9-81ED-4DB2-BD59-A6C34878D82A}">
                    <a16:rowId xmlns:a16="http://schemas.microsoft.com/office/drawing/2014/main" val="2971263114"/>
                  </a:ext>
                </a:extLst>
              </a:tr>
              <a:tr h="471642">
                <a:tc>
                  <a:txBody>
                    <a:bodyPr/>
                    <a:lstStyle/>
                    <a:p>
                      <a:pPr algn="ctr"/>
                      <a:r>
                        <a:rPr lang="en-US" dirty="0"/>
                        <a:t>DIBL</a:t>
                      </a:r>
                    </a:p>
                  </a:txBody>
                  <a:tcPr anchor="ctr"/>
                </a:tc>
                <a:tc>
                  <a:txBody>
                    <a:bodyPr/>
                    <a:lstStyle/>
                    <a:p>
                      <a:pPr lvl="0" algn="ctr">
                        <a:buNone/>
                      </a:pPr>
                      <a:r>
                        <a:rPr lang="en-US" sz="1600" b="0" i="0" u="none" strike="noStrike" noProof="0" dirty="0"/>
                        <a:t>4</a:t>
                      </a:r>
                    </a:p>
                  </a:txBody>
                  <a:tcPr anchor="ctr"/>
                </a:tc>
                <a:tc>
                  <a:txBody>
                    <a:bodyPr/>
                    <a:lstStyle/>
                    <a:p>
                      <a:pPr lvl="0" algn="ctr">
                        <a:buNone/>
                      </a:pPr>
                      <a:r>
                        <a:rPr lang="en-US" sz="1600" b="0" i="0" u="none" strike="noStrike" noProof="0" dirty="0"/>
                        <a:t>5</a:t>
                      </a:r>
                    </a:p>
                  </a:txBody>
                  <a:tcPr anchor="ctr"/>
                </a:tc>
                <a:tc>
                  <a:txBody>
                    <a:bodyPr/>
                    <a:lstStyle/>
                    <a:p>
                      <a:pPr lvl="0" algn="ctr">
                        <a:buNone/>
                      </a:pPr>
                      <a:r>
                        <a:rPr lang="en-US" sz="1600" b="0" i="0" u="none" strike="noStrike" noProof="0" dirty="0"/>
                        <a:t>-</a:t>
                      </a:r>
                    </a:p>
                  </a:txBody>
                  <a:tcPr anchor="ctr"/>
                </a:tc>
                <a:tc>
                  <a:txBody>
                    <a:bodyPr/>
                    <a:lstStyle/>
                    <a:p>
                      <a:pPr lvl="0" algn="ctr">
                        <a:buNone/>
                      </a:pPr>
                      <a:r>
                        <a:rPr lang="en-US" sz="1600" b="0" i="0" u="none" strike="noStrike" noProof="0" dirty="0"/>
                        <a:t>-</a:t>
                      </a: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Within 0.5 Sigma</a:t>
                      </a:r>
                    </a:p>
                  </a:txBody>
                  <a:tcPr anchor="ctr"/>
                </a:tc>
                <a:tc hMerge="1">
                  <a:txBody>
                    <a:bodyPr/>
                    <a:lstStyle/>
                    <a:p>
                      <a:pPr lvl="0" algn="ctr">
                        <a:buNone/>
                      </a:pPr>
                      <a:endParaRPr lang="en-US" sz="1600" b="0" i="0" u="none" strike="noStrike" noProof="0" dirty="0"/>
                    </a:p>
                  </a:txBody>
                  <a:tcPr anchor="ctr"/>
                </a:tc>
                <a:extLst>
                  <a:ext uri="{0D108BD9-81ED-4DB2-BD59-A6C34878D82A}">
                    <a16:rowId xmlns:a16="http://schemas.microsoft.com/office/drawing/2014/main" val="1306292670"/>
                  </a:ext>
                </a:extLst>
              </a:tr>
            </a:tbl>
          </a:graphicData>
        </a:graphic>
      </p:graphicFrame>
    </p:spTree>
    <p:extLst>
      <p:ext uri="{BB962C8B-B14F-4D97-AF65-F5344CB8AC3E}">
        <p14:creationId xmlns:p14="http://schemas.microsoft.com/office/powerpoint/2010/main" val="3265262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29049" y="398497"/>
            <a:ext cx="10649778" cy="567296"/>
          </a:xfrm>
        </p:spPr>
        <p:txBody>
          <a:bodyPr/>
          <a:lstStyle/>
          <a:p>
            <a:r>
              <a:rPr lang="en-US" dirty="0"/>
              <a:t>Bill’s Threshold values (Old TCAD Data)</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18</a:t>
            </a:fld>
            <a:endParaRPr lang="en-US"/>
          </a:p>
        </p:txBody>
      </p:sp>
      <p:graphicFrame>
        <p:nvGraphicFramePr>
          <p:cNvPr id="15" name="Table 9">
            <a:extLst>
              <a:ext uri="{FF2B5EF4-FFF2-40B4-BE49-F238E27FC236}">
                <a16:creationId xmlns:a16="http://schemas.microsoft.com/office/drawing/2014/main" id="{9B6C4D6A-39F5-4E88-AEDC-B1A363ABB8BF}"/>
              </a:ext>
            </a:extLst>
          </p:cNvPr>
          <p:cNvGraphicFramePr>
            <a:graphicFrameLocks noGrp="1"/>
          </p:cNvGraphicFramePr>
          <p:nvPr>
            <p:extLst>
              <p:ext uri="{D42A27DB-BD31-4B8C-83A1-F6EECF244321}">
                <p14:modId xmlns:p14="http://schemas.microsoft.com/office/powerpoint/2010/main" val="2855609817"/>
              </p:ext>
            </p:extLst>
          </p:nvPr>
        </p:nvGraphicFramePr>
        <p:xfrm>
          <a:off x="2014184" y="1786541"/>
          <a:ext cx="8163632" cy="2747458"/>
        </p:xfrm>
        <a:graphic>
          <a:graphicData uri="http://schemas.openxmlformats.org/drawingml/2006/table">
            <a:tbl>
              <a:tblPr firstRow="1" bandRow="1">
                <a:tableStyleId>{D7AC3CCA-C797-4891-BE02-D94E43425B78}</a:tableStyleId>
              </a:tblPr>
              <a:tblGrid>
                <a:gridCol w="826304">
                  <a:extLst>
                    <a:ext uri="{9D8B030D-6E8A-4147-A177-3AD203B41FA5}">
                      <a16:colId xmlns:a16="http://schemas.microsoft.com/office/drawing/2014/main" val="778282908"/>
                    </a:ext>
                  </a:extLst>
                </a:gridCol>
                <a:gridCol w="1779905">
                  <a:extLst>
                    <a:ext uri="{9D8B030D-6E8A-4147-A177-3AD203B41FA5}">
                      <a16:colId xmlns:a16="http://schemas.microsoft.com/office/drawing/2014/main" val="1909301420"/>
                    </a:ext>
                  </a:extLst>
                </a:gridCol>
                <a:gridCol w="692458">
                  <a:extLst>
                    <a:ext uri="{9D8B030D-6E8A-4147-A177-3AD203B41FA5}">
                      <a16:colId xmlns:a16="http://schemas.microsoft.com/office/drawing/2014/main" val="127994933"/>
                    </a:ext>
                  </a:extLst>
                </a:gridCol>
                <a:gridCol w="728450">
                  <a:extLst>
                    <a:ext uri="{9D8B030D-6E8A-4147-A177-3AD203B41FA5}">
                      <a16:colId xmlns:a16="http://schemas.microsoft.com/office/drawing/2014/main" val="1346472104"/>
                    </a:ext>
                  </a:extLst>
                </a:gridCol>
                <a:gridCol w="827303">
                  <a:extLst>
                    <a:ext uri="{9D8B030D-6E8A-4147-A177-3AD203B41FA5}">
                      <a16:colId xmlns:a16="http://schemas.microsoft.com/office/drawing/2014/main" val="821794399"/>
                    </a:ext>
                  </a:extLst>
                </a:gridCol>
                <a:gridCol w="827303">
                  <a:extLst>
                    <a:ext uri="{9D8B030D-6E8A-4147-A177-3AD203B41FA5}">
                      <a16:colId xmlns:a16="http://schemas.microsoft.com/office/drawing/2014/main" val="2967297733"/>
                    </a:ext>
                  </a:extLst>
                </a:gridCol>
                <a:gridCol w="827303">
                  <a:extLst>
                    <a:ext uri="{9D8B030D-6E8A-4147-A177-3AD203B41FA5}">
                      <a16:colId xmlns:a16="http://schemas.microsoft.com/office/drawing/2014/main" val="819842319"/>
                    </a:ext>
                  </a:extLst>
                </a:gridCol>
                <a:gridCol w="827303">
                  <a:extLst>
                    <a:ext uri="{9D8B030D-6E8A-4147-A177-3AD203B41FA5}">
                      <a16:colId xmlns:a16="http://schemas.microsoft.com/office/drawing/2014/main" val="3671821342"/>
                    </a:ext>
                  </a:extLst>
                </a:gridCol>
                <a:gridCol w="827303">
                  <a:extLst>
                    <a:ext uri="{9D8B030D-6E8A-4147-A177-3AD203B41FA5}">
                      <a16:colId xmlns:a16="http://schemas.microsoft.com/office/drawing/2014/main" val="2555683178"/>
                    </a:ext>
                  </a:extLst>
                </a:gridCol>
              </a:tblGrid>
              <a:tr h="665848">
                <a:tc>
                  <a:txBody>
                    <a:bodyPr/>
                    <a:lstStyle/>
                    <a:p>
                      <a:pPr lvl="0" algn="ctr">
                        <a:buNone/>
                      </a:pPr>
                      <a:r>
                        <a:rPr lang="en-US" sz="1400" dirty="0"/>
                        <a:t>22FDX flavors</a:t>
                      </a:r>
                    </a:p>
                  </a:txBody>
                  <a:tcPr anchor="ctr"/>
                </a:tc>
                <a:tc>
                  <a:txBody>
                    <a:bodyPr/>
                    <a:lstStyle/>
                    <a:p>
                      <a:pPr algn="ctr"/>
                      <a:r>
                        <a:rPr lang="en-US" sz="1400" dirty="0"/>
                        <a:t>TCAD Simulations</a:t>
                      </a:r>
                    </a:p>
                  </a:txBody>
                  <a:tcPr anchor="ctr"/>
                </a:tc>
                <a:tc>
                  <a:txBody>
                    <a:bodyPr/>
                    <a:lstStyle/>
                    <a:p>
                      <a:pPr algn="ctr"/>
                      <a:r>
                        <a:rPr lang="en-US" sz="1400" dirty="0"/>
                        <a:t>Idsat</a:t>
                      </a:r>
                    </a:p>
                  </a:txBody>
                  <a:tcPr anchor="ctr"/>
                </a:tc>
                <a:tc>
                  <a:txBody>
                    <a:bodyPr/>
                    <a:lstStyle/>
                    <a:p>
                      <a:pPr algn="ctr"/>
                      <a:r>
                        <a:rPr lang="en-US" sz="1400" dirty="0"/>
                        <a:t>Idlin</a:t>
                      </a:r>
                    </a:p>
                  </a:txBody>
                  <a:tcPr anchor="ctr"/>
                </a:tc>
                <a:tc>
                  <a:txBody>
                    <a:bodyPr/>
                    <a:lstStyle/>
                    <a:p>
                      <a:pPr algn="ctr"/>
                      <a:r>
                        <a:rPr lang="en-US" sz="1400" dirty="0"/>
                        <a:t>Vtsat</a:t>
                      </a:r>
                    </a:p>
                  </a:txBody>
                  <a:tcPr anchor="ctr"/>
                </a:tc>
                <a:tc>
                  <a:txBody>
                    <a:bodyPr/>
                    <a:lstStyle/>
                    <a:p>
                      <a:pPr algn="ctr"/>
                      <a:r>
                        <a:rPr lang="en-US" sz="1400" dirty="0"/>
                        <a:t>Vtlin</a:t>
                      </a:r>
                    </a:p>
                  </a:txBody>
                  <a:tcPr anchor="ctr"/>
                </a:tc>
                <a:tc>
                  <a:txBody>
                    <a:bodyPr/>
                    <a:lstStyle/>
                    <a:p>
                      <a:pPr algn="ctr"/>
                      <a:r>
                        <a:rPr lang="en-US" sz="1400" dirty="0"/>
                        <a:t>DIBL</a:t>
                      </a:r>
                    </a:p>
                  </a:txBody>
                  <a:tcPr anchor="ctr"/>
                </a:tc>
                <a:tc>
                  <a:txBody>
                    <a:bodyPr/>
                    <a:lstStyle/>
                    <a:p>
                      <a:pPr algn="ctr"/>
                      <a:r>
                        <a:rPr lang="en-US" sz="1400" dirty="0"/>
                        <a:t>Ieff</a:t>
                      </a:r>
                    </a:p>
                  </a:txBody>
                  <a:tcPr anchor="ctr"/>
                </a:tc>
                <a:tc>
                  <a:txBody>
                    <a:bodyPr/>
                    <a:lstStyle/>
                    <a:p>
                      <a:pPr algn="ctr"/>
                      <a:r>
                        <a:rPr lang="en-US" sz="1400" dirty="0"/>
                        <a:t>Ioff</a:t>
                      </a:r>
                    </a:p>
                  </a:txBody>
                  <a:tcPr anchor="ctr"/>
                </a:tc>
                <a:extLst>
                  <a:ext uri="{0D108BD9-81ED-4DB2-BD59-A6C34878D82A}">
                    <a16:rowId xmlns:a16="http://schemas.microsoft.com/office/drawing/2014/main" val="236664074"/>
                  </a:ext>
                </a:extLst>
              </a:tr>
              <a:tr h="527130">
                <a:tc>
                  <a:txBody>
                    <a:bodyPr/>
                    <a:lstStyle/>
                    <a:p>
                      <a:pPr algn="ctr"/>
                      <a:r>
                        <a:rPr lang="en-US" dirty="0"/>
                        <a:t>SLVT</a:t>
                      </a:r>
                    </a:p>
                  </a:txBody>
                  <a:tcPr anchor="ctr"/>
                </a:tc>
                <a:tc>
                  <a:txBody>
                    <a:bodyPr/>
                    <a:lstStyle/>
                    <a:p>
                      <a:pPr lvl="0" algn="ctr">
                        <a:buNone/>
                      </a:pPr>
                      <a:r>
                        <a:rPr lang="en-US" dirty="0"/>
                        <a:t>150,000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E6BE00"/>
                          </a:solidFill>
                          <a:sym typeface="Wingdings" panose="05000000000000000000" pitchFamily="2" charset="2"/>
                        </a:rPr>
                        <a:t></a:t>
                      </a:r>
                      <a:endParaRPr lang="en-US" sz="2800" dirty="0">
                        <a:solidFill>
                          <a:srgbClr val="E6BE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3733310063"/>
                  </a:ext>
                </a:extLst>
              </a:tr>
              <a:tr h="471642">
                <a:tc>
                  <a:txBody>
                    <a:bodyPr/>
                    <a:lstStyle/>
                    <a:p>
                      <a:pPr lvl="0" algn="ctr">
                        <a:buNone/>
                      </a:pPr>
                      <a:r>
                        <a:rPr lang="en-US" sz="1600" b="0" i="0" u="none" strike="noStrike" noProof="0" dirty="0">
                          <a:latin typeface="Arial"/>
                        </a:rPr>
                        <a:t>LVT</a:t>
                      </a:r>
                      <a:endParaRPr lang="en-US" dirty="0"/>
                    </a:p>
                  </a:txBody>
                  <a:tcPr anchor="ctr"/>
                </a:tc>
                <a:tc>
                  <a:txBody>
                    <a:bodyPr/>
                    <a:lstStyle/>
                    <a:p>
                      <a:pPr lvl="0" algn="ctr">
                        <a:buNone/>
                      </a:pPr>
                      <a:r>
                        <a:rPr lang="en-US" dirty="0"/>
                        <a:t>23000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E6BE00"/>
                          </a:solidFill>
                          <a:sym typeface="Wingdings" panose="05000000000000000000" pitchFamily="2" charset="2"/>
                        </a:rPr>
                        <a:t></a:t>
                      </a:r>
                      <a:endParaRPr lang="en-US" sz="2800" dirty="0">
                        <a:solidFill>
                          <a:srgbClr val="E6BE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4156383611"/>
                  </a:ext>
                </a:extLst>
              </a:tr>
              <a:tr h="471642">
                <a:tc>
                  <a:txBody>
                    <a:bodyPr/>
                    <a:lstStyle/>
                    <a:p>
                      <a:pPr algn="ctr"/>
                      <a:r>
                        <a:rPr lang="en-US" dirty="0"/>
                        <a:t>RVT</a:t>
                      </a:r>
                    </a:p>
                  </a:txBody>
                  <a:tcPr anchor="ctr"/>
                </a:tc>
                <a:tc>
                  <a:txBody>
                    <a:bodyPr/>
                    <a:lstStyle/>
                    <a:p>
                      <a:pPr lvl="0" algn="ctr">
                        <a:buNone/>
                      </a:pPr>
                      <a:r>
                        <a:rPr lang="en-US" sz="1600" b="0" i="0" u="none" strike="noStrike" noProof="0" dirty="0"/>
                        <a:t>54000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E6BE00"/>
                          </a:solidFill>
                          <a:sym typeface="Wingdings" panose="05000000000000000000" pitchFamily="2" charset="2"/>
                        </a:rPr>
                        <a:t></a:t>
                      </a:r>
                      <a:endParaRPr lang="en-US" sz="2800" dirty="0">
                        <a:solidFill>
                          <a:srgbClr val="E6BE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1370224012"/>
                  </a:ext>
                </a:extLst>
              </a:tr>
              <a:tr h="471642">
                <a:tc>
                  <a:txBody>
                    <a:bodyPr/>
                    <a:lstStyle/>
                    <a:p>
                      <a:pPr algn="ctr"/>
                      <a:r>
                        <a:rPr lang="en-US" dirty="0"/>
                        <a:t>HVT</a:t>
                      </a:r>
                    </a:p>
                  </a:txBody>
                  <a:tcPr anchor="ctr"/>
                </a:tc>
                <a:tc>
                  <a:txBody>
                    <a:bodyPr/>
                    <a:lstStyle/>
                    <a:p>
                      <a:pPr lvl="0" algn="ctr">
                        <a:buNone/>
                      </a:pPr>
                      <a:r>
                        <a:rPr lang="en-US" sz="1600" b="0" i="0" u="none" strike="noStrike" noProof="0" dirty="0"/>
                        <a:t>5000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E6BE00"/>
                          </a:solidFill>
                          <a:sym typeface="Wingdings" panose="05000000000000000000" pitchFamily="2" charset="2"/>
                        </a:rPr>
                        <a:t></a:t>
                      </a:r>
                      <a:endParaRPr lang="en-US" sz="2800" dirty="0">
                        <a:solidFill>
                          <a:srgbClr val="E6BE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3407638535"/>
                  </a:ext>
                </a:extLst>
              </a:tr>
            </a:tbl>
          </a:graphicData>
        </a:graphic>
      </p:graphicFrame>
      <p:sp>
        <p:nvSpPr>
          <p:cNvPr id="2" name="Oval 1">
            <a:extLst>
              <a:ext uri="{FF2B5EF4-FFF2-40B4-BE49-F238E27FC236}">
                <a16:creationId xmlns:a16="http://schemas.microsoft.com/office/drawing/2014/main" id="{005826DC-E074-40C6-88CF-B257E70D9098}"/>
              </a:ext>
            </a:extLst>
          </p:cNvPr>
          <p:cNvSpPr/>
          <p:nvPr/>
        </p:nvSpPr>
        <p:spPr>
          <a:xfrm>
            <a:off x="5761607" y="5301110"/>
            <a:ext cx="3364637" cy="1432556"/>
          </a:xfrm>
          <a:prstGeom prst="ellipse">
            <a:avLst/>
          </a:prstGeom>
          <a:noFill/>
          <a:ln w="19050">
            <a:solidFill>
              <a:srgbClr val="E6B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Failed Luke’s 3 % diff threshold (Min diff is </a:t>
            </a:r>
            <a:r>
              <a:rPr lang="en-US" sz="2000">
                <a:solidFill>
                  <a:schemeClr val="tx1"/>
                </a:solidFill>
              </a:rPr>
              <a:t>~ 5 </a:t>
            </a:r>
            <a:r>
              <a:rPr lang="en-US" sz="2000" dirty="0">
                <a:solidFill>
                  <a:schemeClr val="tx1"/>
                </a:solidFill>
              </a:rPr>
              <a:t>%)</a:t>
            </a:r>
          </a:p>
        </p:txBody>
      </p:sp>
      <p:cxnSp>
        <p:nvCxnSpPr>
          <p:cNvPr id="4" name="Straight Arrow Connector 3">
            <a:extLst>
              <a:ext uri="{FF2B5EF4-FFF2-40B4-BE49-F238E27FC236}">
                <a16:creationId xmlns:a16="http://schemas.microsoft.com/office/drawing/2014/main" id="{7E3F74E2-EB6E-4538-A56D-22606FC74E6A}"/>
              </a:ext>
            </a:extLst>
          </p:cNvPr>
          <p:cNvCxnSpPr>
            <a:cxnSpLocks/>
            <a:stCxn id="2" idx="0"/>
          </p:cNvCxnSpPr>
          <p:nvPr/>
        </p:nvCxnSpPr>
        <p:spPr>
          <a:xfrm flipH="1" flipV="1">
            <a:off x="6684885" y="4606161"/>
            <a:ext cx="759041" cy="694949"/>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52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674703" y="398497"/>
            <a:ext cx="10804124" cy="567296"/>
          </a:xfrm>
        </p:spPr>
        <p:txBody>
          <a:bodyPr/>
          <a:lstStyle/>
          <a:p>
            <a:r>
              <a:rPr lang="en-US" dirty="0"/>
              <a:t>Bill’s Threshold values (TCAD Data Update)</a:t>
            </a:r>
            <a:br>
              <a:rPr lang="en-US" dirty="0"/>
            </a:br>
            <a:endParaRPr lang="en-US" dirty="0"/>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19</a:t>
            </a:fld>
            <a:endParaRPr lang="en-US"/>
          </a:p>
        </p:txBody>
      </p:sp>
      <p:graphicFrame>
        <p:nvGraphicFramePr>
          <p:cNvPr id="15" name="Table 9">
            <a:extLst>
              <a:ext uri="{FF2B5EF4-FFF2-40B4-BE49-F238E27FC236}">
                <a16:creationId xmlns:a16="http://schemas.microsoft.com/office/drawing/2014/main" id="{9B6C4D6A-39F5-4E88-AEDC-B1A363ABB8BF}"/>
              </a:ext>
            </a:extLst>
          </p:cNvPr>
          <p:cNvGraphicFramePr>
            <a:graphicFrameLocks noGrp="1"/>
          </p:cNvGraphicFramePr>
          <p:nvPr>
            <p:extLst>
              <p:ext uri="{D42A27DB-BD31-4B8C-83A1-F6EECF244321}">
                <p14:modId xmlns:p14="http://schemas.microsoft.com/office/powerpoint/2010/main" val="609990564"/>
              </p:ext>
            </p:extLst>
          </p:nvPr>
        </p:nvGraphicFramePr>
        <p:xfrm>
          <a:off x="2005306" y="1786541"/>
          <a:ext cx="8163632" cy="2747458"/>
        </p:xfrm>
        <a:graphic>
          <a:graphicData uri="http://schemas.openxmlformats.org/drawingml/2006/table">
            <a:tbl>
              <a:tblPr firstRow="1" bandRow="1">
                <a:tableStyleId>{D7AC3CCA-C797-4891-BE02-D94E43425B78}</a:tableStyleId>
              </a:tblPr>
              <a:tblGrid>
                <a:gridCol w="826304">
                  <a:extLst>
                    <a:ext uri="{9D8B030D-6E8A-4147-A177-3AD203B41FA5}">
                      <a16:colId xmlns:a16="http://schemas.microsoft.com/office/drawing/2014/main" val="778282908"/>
                    </a:ext>
                  </a:extLst>
                </a:gridCol>
                <a:gridCol w="1779905">
                  <a:extLst>
                    <a:ext uri="{9D8B030D-6E8A-4147-A177-3AD203B41FA5}">
                      <a16:colId xmlns:a16="http://schemas.microsoft.com/office/drawing/2014/main" val="1909301420"/>
                    </a:ext>
                  </a:extLst>
                </a:gridCol>
                <a:gridCol w="692458">
                  <a:extLst>
                    <a:ext uri="{9D8B030D-6E8A-4147-A177-3AD203B41FA5}">
                      <a16:colId xmlns:a16="http://schemas.microsoft.com/office/drawing/2014/main" val="127994933"/>
                    </a:ext>
                  </a:extLst>
                </a:gridCol>
                <a:gridCol w="728450">
                  <a:extLst>
                    <a:ext uri="{9D8B030D-6E8A-4147-A177-3AD203B41FA5}">
                      <a16:colId xmlns:a16="http://schemas.microsoft.com/office/drawing/2014/main" val="1346472104"/>
                    </a:ext>
                  </a:extLst>
                </a:gridCol>
                <a:gridCol w="827303">
                  <a:extLst>
                    <a:ext uri="{9D8B030D-6E8A-4147-A177-3AD203B41FA5}">
                      <a16:colId xmlns:a16="http://schemas.microsoft.com/office/drawing/2014/main" val="821794399"/>
                    </a:ext>
                  </a:extLst>
                </a:gridCol>
                <a:gridCol w="827303">
                  <a:extLst>
                    <a:ext uri="{9D8B030D-6E8A-4147-A177-3AD203B41FA5}">
                      <a16:colId xmlns:a16="http://schemas.microsoft.com/office/drawing/2014/main" val="2967297733"/>
                    </a:ext>
                  </a:extLst>
                </a:gridCol>
                <a:gridCol w="827303">
                  <a:extLst>
                    <a:ext uri="{9D8B030D-6E8A-4147-A177-3AD203B41FA5}">
                      <a16:colId xmlns:a16="http://schemas.microsoft.com/office/drawing/2014/main" val="819842319"/>
                    </a:ext>
                  </a:extLst>
                </a:gridCol>
                <a:gridCol w="827303">
                  <a:extLst>
                    <a:ext uri="{9D8B030D-6E8A-4147-A177-3AD203B41FA5}">
                      <a16:colId xmlns:a16="http://schemas.microsoft.com/office/drawing/2014/main" val="3671821342"/>
                    </a:ext>
                  </a:extLst>
                </a:gridCol>
                <a:gridCol w="827303">
                  <a:extLst>
                    <a:ext uri="{9D8B030D-6E8A-4147-A177-3AD203B41FA5}">
                      <a16:colId xmlns:a16="http://schemas.microsoft.com/office/drawing/2014/main" val="2555683178"/>
                    </a:ext>
                  </a:extLst>
                </a:gridCol>
              </a:tblGrid>
              <a:tr h="665848">
                <a:tc>
                  <a:txBody>
                    <a:bodyPr/>
                    <a:lstStyle/>
                    <a:p>
                      <a:pPr lvl="0" algn="ctr">
                        <a:buNone/>
                      </a:pPr>
                      <a:r>
                        <a:rPr lang="en-US" sz="1400" dirty="0"/>
                        <a:t>22FDX flavors</a:t>
                      </a:r>
                    </a:p>
                  </a:txBody>
                  <a:tcPr anchor="ctr"/>
                </a:tc>
                <a:tc>
                  <a:txBody>
                    <a:bodyPr/>
                    <a:lstStyle/>
                    <a:p>
                      <a:pPr algn="ctr"/>
                      <a:r>
                        <a:rPr lang="en-US" sz="1400" dirty="0"/>
                        <a:t>TCAD Simulations</a:t>
                      </a:r>
                    </a:p>
                  </a:txBody>
                  <a:tcPr anchor="ctr"/>
                </a:tc>
                <a:tc>
                  <a:txBody>
                    <a:bodyPr/>
                    <a:lstStyle/>
                    <a:p>
                      <a:pPr algn="ctr"/>
                      <a:r>
                        <a:rPr lang="en-US" sz="1400" dirty="0"/>
                        <a:t>Idsat</a:t>
                      </a:r>
                    </a:p>
                  </a:txBody>
                  <a:tcPr anchor="ctr"/>
                </a:tc>
                <a:tc>
                  <a:txBody>
                    <a:bodyPr/>
                    <a:lstStyle/>
                    <a:p>
                      <a:pPr algn="ctr"/>
                      <a:r>
                        <a:rPr lang="en-US" sz="1400" dirty="0"/>
                        <a:t>Idlin</a:t>
                      </a:r>
                    </a:p>
                  </a:txBody>
                  <a:tcPr anchor="ctr"/>
                </a:tc>
                <a:tc>
                  <a:txBody>
                    <a:bodyPr/>
                    <a:lstStyle/>
                    <a:p>
                      <a:pPr algn="ctr"/>
                      <a:r>
                        <a:rPr lang="en-US" sz="1400" dirty="0"/>
                        <a:t>Vtsat</a:t>
                      </a:r>
                    </a:p>
                  </a:txBody>
                  <a:tcPr anchor="ctr"/>
                </a:tc>
                <a:tc>
                  <a:txBody>
                    <a:bodyPr/>
                    <a:lstStyle/>
                    <a:p>
                      <a:pPr algn="ctr"/>
                      <a:r>
                        <a:rPr lang="en-US" sz="1400" dirty="0"/>
                        <a:t>Vtlin</a:t>
                      </a:r>
                    </a:p>
                  </a:txBody>
                  <a:tcPr anchor="ctr"/>
                </a:tc>
                <a:tc>
                  <a:txBody>
                    <a:bodyPr/>
                    <a:lstStyle/>
                    <a:p>
                      <a:pPr algn="ctr"/>
                      <a:r>
                        <a:rPr lang="en-US" sz="1400" dirty="0"/>
                        <a:t>DIBL</a:t>
                      </a:r>
                    </a:p>
                  </a:txBody>
                  <a:tcPr anchor="ctr"/>
                </a:tc>
                <a:tc>
                  <a:txBody>
                    <a:bodyPr/>
                    <a:lstStyle/>
                    <a:p>
                      <a:pPr algn="ctr"/>
                      <a:r>
                        <a:rPr lang="en-US" sz="1400" dirty="0"/>
                        <a:t>Ieff</a:t>
                      </a:r>
                    </a:p>
                  </a:txBody>
                  <a:tcPr anchor="ctr"/>
                </a:tc>
                <a:tc>
                  <a:txBody>
                    <a:bodyPr/>
                    <a:lstStyle/>
                    <a:p>
                      <a:pPr algn="ctr"/>
                      <a:r>
                        <a:rPr lang="en-US" sz="1400" dirty="0"/>
                        <a:t>Ioff</a:t>
                      </a:r>
                    </a:p>
                  </a:txBody>
                  <a:tcPr anchor="ctr"/>
                </a:tc>
                <a:extLst>
                  <a:ext uri="{0D108BD9-81ED-4DB2-BD59-A6C34878D82A}">
                    <a16:rowId xmlns:a16="http://schemas.microsoft.com/office/drawing/2014/main" val="236664074"/>
                  </a:ext>
                </a:extLst>
              </a:tr>
              <a:tr h="527130">
                <a:tc>
                  <a:txBody>
                    <a:bodyPr/>
                    <a:lstStyle/>
                    <a:p>
                      <a:pPr algn="ctr"/>
                      <a:r>
                        <a:rPr lang="en-US" dirty="0"/>
                        <a:t>SLVT</a:t>
                      </a:r>
                    </a:p>
                  </a:txBody>
                  <a:tcPr anchor="ctr"/>
                </a:tc>
                <a:tc>
                  <a:txBody>
                    <a:bodyPr/>
                    <a:lstStyle/>
                    <a:p>
                      <a:pPr lvl="0" algn="ctr">
                        <a:buNone/>
                      </a:pPr>
                      <a:r>
                        <a:rPr lang="en-US" dirty="0"/>
                        <a:t>26,467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dirty="0">
                        <a:solidFill>
                          <a:srgbClr val="E6BE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dirty="0"/>
                    </a:p>
                  </a:txBody>
                  <a:tcPr anchor="ctr"/>
                </a:tc>
                <a:extLst>
                  <a:ext uri="{0D108BD9-81ED-4DB2-BD59-A6C34878D82A}">
                    <a16:rowId xmlns:a16="http://schemas.microsoft.com/office/drawing/2014/main" val="3733310063"/>
                  </a:ext>
                </a:extLst>
              </a:tr>
              <a:tr h="471642">
                <a:tc>
                  <a:txBody>
                    <a:bodyPr/>
                    <a:lstStyle/>
                    <a:p>
                      <a:pPr lvl="0" algn="ctr">
                        <a:buNone/>
                      </a:pPr>
                      <a:r>
                        <a:rPr lang="en-US" sz="1600" b="0" i="0" u="none" strike="noStrike" noProof="0" dirty="0">
                          <a:latin typeface="Arial"/>
                        </a:rPr>
                        <a:t>LVT</a:t>
                      </a:r>
                      <a:endParaRPr lang="en-US" dirty="0"/>
                    </a:p>
                  </a:txBody>
                  <a:tcPr anchor="ctr"/>
                </a:tc>
                <a:tc>
                  <a:txBody>
                    <a:bodyPr/>
                    <a:lstStyle/>
                    <a:p>
                      <a:pPr lvl="0" algn="ctr">
                        <a:buNone/>
                      </a:pPr>
                      <a:r>
                        <a:rPr lang="en-US" dirty="0"/>
                        <a:t>142,176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4156383611"/>
                  </a:ext>
                </a:extLst>
              </a:tr>
              <a:tr h="471642">
                <a:tc>
                  <a:txBody>
                    <a:bodyPr/>
                    <a:lstStyle/>
                    <a:p>
                      <a:pPr algn="ctr"/>
                      <a:r>
                        <a:rPr lang="en-US" dirty="0"/>
                        <a:t>RVT</a:t>
                      </a:r>
                    </a:p>
                  </a:txBody>
                  <a:tcPr anchor="ctr"/>
                </a:tc>
                <a:tc>
                  <a:txBody>
                    <a:bodyPr/>
                    <a:lstStyle/>
                    <a:p>
                      <a:pPr lvl="0" algn="ctr">
                        <a:buNone/>
                      </a:pPr>
                      <a:r>
                        <a:rPr lang="en-US" sz="1600" b="0" i="0" u="none" strike="noStrike" noProof="0" dirty="0"/>
                        <a:t>27,000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1370224012"/>
                  </a:ext>
                </a:extLst>
              </a:tr>
              <a:tr h="471642">
                <a:tc>
                  <a:txBody>
                    <a:bodyPr/>
                    <a:lstStyle/>
                    <a:p>
                      <a:pPr algn="ctr"/>
                      <a:r>
                        <a:rPr lang="en-US" dirty="0"/>
                        <a:t>HVT</a:t>
                      </a:r>
                    </a:p>
                  </a:txBody>
                  <a:tcPr anchor="ctr"/>
                </a:tc>
                <a:tc>
                  <a:txBody>
                    <a:bodyPr/>
                    <a:lstStyle/>
                    <a:p>
                      <a:pPr lvl="0" algn="ctr">
                        <a:buNone/>
                      </a:pPr>
                      <a:r>
                        <a:rPr lang="en-US" sz="1600" b="0" i="0" u="none" strike="noStrike" noProof="0" dirty="0"/>
                        <a:t>18,766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3407638535"/>
                  </a:ext>
                </a:extLst>
              </a:tr>
            </a:tbl>
          </a:graphicData>
        </a:graphic>
      </p:graphicFrame>
    </p:spTree>
    <p:extLst>
      <p:ext uri="{BB962C8B-B14F-4D97-AF65-F5344CB8AC3E}">
        <p14:creationId xmlns:p14="http://schemas.microsoft.com/office/powerpoint/2010/main" val="462218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Intro – Part 1</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p:txBody>
          <a:bodyPr/>
          <a:lstStyle/>
          <a:p>
            <a:pPr marL="0" indent="0">
              <a:buNone/>
            </a:pPr>
            <a:r>
              <a:rPr lang="en-US" sz="1400" dirty="0"/>
              <a:t>What is an Artificial Neural Network ?</a:t>
            </a:r>
          </a:p>
          <a:p>
            <a:pPr marL="0" indent="0">
              <a:buNone/>
            </a:pPr>
            <a:r>
              <a:rPr lang="en-US" sz="1200" dirty="0"/>
              <a:t>An ANN is a series of algorithm which seeks to understand</a:t>
            </a:r>
          </a:p>
          <a:p>
            <a:pPr marL="0" indent="0">
              <a:buNone/>
            </a:pPr>
            <a:r>
              <a:rPr lang="en-US" sz="1200" dirty="0"/>
              <a:t>the patterns and relationships in a set of data. It follows</a:t>
            </a:r>
          </a:p>
          <a:p>
            <a:pPr marL="0" indent="0">
              <a:buNone/>
            </a:pPr>
            <a:r>
              <a:rPr lang="en-US" sz="1200" dirty="0"/>
              <a:t>the behavior of human brain (neural network).</a:t>
            </a:r>
          </a:p>
          <a:p>
            <a:pPr marL="0" indent="0">
              <a:buNone/>
            </a:pPr>
            <a:endParaRPr lang="en-US" sz="1200" dirty="0"/>
          </a:p>
          <a:p>
            <a:r>
              <a:rPr lang="en-US" sz="1200" dirty="0"/>
              <a:t>Structure of the neural network comprises an input layer,</a:t>
            </a:r>
          </a:p>
          <a:p>
            <a:pPr marL="0" indent="0">
              <a:buNone/>
            </a:pPr>
            <a:r>
              <a:rPr lang="en-US" sz="1200" dirty="0"/>
              <a:t>    a series of hidden layers and an output layer.</a:t>
            </a:r>
          </a:p>
          <a:p>
            <a:r>
              <a:rPr lang="en-US" sz="1200" dirty="0"/>
              <a:t>Hidden layers with their neurons and activation function</a:t>
            </a:r>
          </a:p>
          <a:p>
            <a:pPr marL="0" indent="0">
              <a:buNone/>
            </a:pPr>
            <a:r>
              <a:rPr lang="en-US" sz="1200" dirty="0"/>
              <a:t>    make up the main body/ computation power of NN</a:t>
            </a:r>
          </a:p>
          <a:p>
            <a:r>
              <a:rPr lang="en-US" sz="1200" dirty="0"/>
              <a:t>More is not necessarily better – both model accuracy and runtime </a:t>
            </a:r>
          </a:p>
          <a:p>
            <a:pPr marL="0" indent="0">
              <a:buNone/>
            </a:pPr>
            <a:r>
              <a:rPr lang="en-US" sz="1200" dirty="0"/>
              <a:t>   can be optimized, and this optimum differs for different problems.</a:t>
            </a:r>
          </a:p>
          <a:p>
            <a:pPr marL="0" indent="0">
              <a:buNone/>
            </a:pPr>
            <a:r>
              <a:rPr lang="en-US" sz="1200" dirty="0">
                <a:solidFill>
                  <a:srgbClr val="FF0000"/>
                </a:solidFill>
              </a:rPr>
              <a:t>    </a:t>
            </a:r>
            <a:r>
              <a:rPr lang="en-US" sz="1200" dirty="0">
                <a:sym typeface="Wingdings" panose="05000000000000000000" pitchFamily="2" charset="2"/>
              </a:rPr>
              <a:t> This is the point of this work – finding an optimum structure</a:t>
            </a:r>
            <a:endParaRPr lang="en-US" sz="1200" dirty="0"/>
          </a:p>
          <a:p>
            <a:pPr marL="0" indent="0">
              <a:buNone/>
            </a:pPr>
            <a:endParaRPr lang="en-US" sz="1600" dirty="0"/>
          </a:p>
          <a:p>
            <a:pPr marL="0" indent="0">
              <a:buNone/>
            </a:pPr>
            <a:endParaRPr lang="en-US"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2</a:t>
            </a:fld>
            <a:endParaRPr lang="en-US"/>
          </a:p>
        </p:txBody>
      </p:sp>
      <p:pic>
        <p:nvPicPr>
          <p:cNvPr id="8" name="Content Placeholder 5" descr="Chart, bubble chart&#10;&#10;Description automatically generated">
            <a:extLst>
              <a:ext uri="{FF2B5EF4-FFF2-40B4-BE49-F238E27FC236}">
                <a16:creationId xmlns:a16="http://schemas.microsoft.com/office/drawing/2014/main" id="{F9484983-BD1F-4B19-B6B3-A939DE01F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487" y="1655950"/>
            <a:ext cx="3391245" cy="4040188"/>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821D9DC3-D0E9-47EC-BBEE-02017E0832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5732" y="1655951"/>
            <a:ext cx="1857239" cy="4040188"/>
          </a:xfrm>
          <a:prstGeom prst="rect">
            <a:avLst/>
          </a:prstGeom>
        </p:spPr>
      </p:pic>
    </p:spTree>
    <p:extLst>
      <p:ext uri="{BB962C8B-B14F-4D97-AF65-F5344CB8AC3E}">
        <p14:creationId xmlns:p14="http://schemas.microsoft.com/office/powerpoint/2010/main" val="383831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Chart, scatter chart&#10;&#10;Description automatically generated">
            <a:extLst>
              <a:ext uri="{FF2B5EF4-FFF2-40B4-BE49-F238E27FC236}">
                <a16:creationId xmlns:a16="http://schemas.microsoft.com/office/drawing/2014/main" id="{D5DAAD77-5961-4C9A-B1D6-51E880CDE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55074"/>
            <a:ext cx="4038600" cy="1930466"/>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337352" y="188056"/>
            <a:ext cx="10804124" cy="567296"/>
          </a:xfrm>
        </p:spPr>
        <p:txBody>
          <a:bodyPr/>
          <a:lstStyle/>
          <a:p>
            <a:r>
              <a:rPr lang="en-US" sz="3200" dirty="0"/>
              <a:t>RVT TCAD Simulations Threshold Evaluation</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20</a:t>
            </a:fld>
            <a:endParaRPr lang="en-US"/>
          </a:p>
        </p:txBody>
      </p:sp>
      <p:graphicFrame>
        <p:nvGraphicFramePr>
          <p:cNvPr id="9" name="Table 9">
            <a:extLst>
              <a:ext uri="{FF2B5EF4-FFF2-40B4-BE49-F238E27FC236}">
                <a16:creationId xmlns:a16="http://schemas.microsoft.com/office/drawing/2014/main" id="{F6190F78-DE4E-4CE7-82C0-3AABF51F7C3A}"/>
              </a:ext>
            </a:extLst>
          </p:cNvPr>
          <p:cNvGraphicFramePr>
            <a:graphicFrameLocks noGrp="1"/>
          </p:cNvGraphicFramePr>
          <p:nvPr>
            <p:extLst>
              <p:ext uri="{D42A27DB-BD31-4B8C-83A1-F6EECF244321}">
                <p14:modId xmlns:p14="http://schemas.microsoft.com/office/powerpoint/2010/main" val="351960541"/>
              </p:ext>
            </p:extLst>
          </p:nvPr>
        </p:nvGraphicFramePr>
        <p:xfrm>
          <a:off x="337352" y="3749040"/>
          <a:ext cx="7847859" cy="3108960"/>
        </p:xfrm>
        <a:graphic>
          <a:graphicData uri="http://schemas.openxmlformats.org/drawingml/2006/table">
            <a:tbl>
              <a:tblPr firstRow="1" bandRow="1">
                <a:tableStyleId>{D7AC3CCA-C797-4891-BE02-D94E43425B78}</a:tableStyleId>
              </a:tblPr>
              <a:tblGrid>
                <a:gridCol w="1325941">
                  <a:extLst>
                    <a:ext uri="{9D8B030D-6E8A-4147-A177-3AD203B41FA5}">
                      <a16:colId xmlns:a16="http://schemas.microsoft.com/office/drawing/2014/main" val="1909301420"/>
                    </a:ext>
                  </a:extLst>
                </a:gridCol>
                <a:gridCol w="866038">
                  <a:extLst>
                    <a:ext uri="{9D8B030D-6E8A-4147-A177-3AD203B41FA5}">
                      <a16:colId xmlns:a16="http://schemas.microsoft.com/office/drawing/2014/main" val="1379551836"/>
                    </a:ext>
                  </a:extLst>
                </a:gridCol>
                <a:gridCol w="626648">
                  <a:extLst>
                    <a:ext uri="{9D8B030D-6E8A-4147-A177-3AD203B41FA5}">
                      <a16:colId xmlns:a16="http://schemas.microsoft.com/office/drawing/2014/main" val="3638770240"/>
                    </a:ext>
                  </a:extLst>
                </a:gridCol>
                <a:gridCol w="626648">
                  <a:extLst>
                    <a:ext uri="{9D8B030D-6E8A-4147-A177-3AD203B41FA5}">
                      <a16:colId xmlns:a16="http://schemas.microsoft.com/office/drawing/2014/main" val="127994933"/>
                    </a:ext>
                  </a:extLst>
                </a:gridCol>
                <a:gridCol w="659219">
                  <a:extLst>
                    <a:ext uri="{9D8B030D-6E8A-4147-A177-3AD203B41FA5}">
                      <a16:colId xmlns:a16="http://schemas.microsoft.com/office/drawing/2014/main" val="1346472104"/>
                    </a:ext>
                  </a:extLst>
                </a:gridCol>
                <a:gridCol w="748673">
                  <a:extLst>
                    <a:ext uri="{9D8B030D-6E8A-4147-A177-3AD203B41FA5}">
                      <a16:colId xmlns:a16="http://schemas.microsoft.com/office/drawing/2014/main" val="821794399"/>
                    </a:ext>
                  </a:extLst>
                </a:gridCol>
                <a:gridCol w="748673">
                  <a:extLst>
                    <a:ext uri="{9D8B030D-6E8A-4147-A177-3AD203B41FA5}">
                      <a16:colId xmlns:a16="http://schemas.microsoft.com/office/drawing/2014/main" val="2967297733"/>
                    </a:ext>
                  </a:extLst>
                </a:gridCol>
                <a:gridCol w="748673">
                  <a:extLst>
                    <a:ext uri="{9D8B030D-6E8A-4147-A177-3AD203B41FA5}">
                      <a16:colId xmlns:a16="http://schemas.microsoft.com/office/drawing/2014/main" val="819842319"/>
                    </a:ext>
                  </a:extLst>
                </a:gridCol>
                <a:gridCol w="748673">
                  <a:extLst>
                    <a:ext uri="{9D8B030D-6E8A-4147-A177-3AD203B41FA5}">
                      <a16:colId xmlns:a16="http://schemas.microsoft.com/office/drawing/2014/main" val="3671821342"/>
                    </a:ext>
                  </a:extLst>
                </a:gridCol>
                <a:gridCol w="748673">
                  <a:extLst>
                    <a:ext uri="{9D8B030D-6E8A-4147-A177-3AD203B41FA5}">
                      <a16:colId xmlns:a16="http://schemas.microsoft.com/office/drawing/2014/main" val="2555683178"/>
                    </a:ext>
                  </a:extLst>
                </a:gridCol>
              </a:tblGrid>
              <a:tr h="418936">
                <a:tc>
                  <a:txBody>
                    <a:bodyPr/>
                    <a:lstStyle/>
                    <a:p>
                      <a:pPr algn="ctr"/>
                      <a:r>
                        <a:rPr lang="en-US" sz="1400" dirty="0"/>
                        <a:t>TCAD Simulations</a:t>
                      </a:r>
                    </a:p>
                  </a:txBody>
                  <a:tcPr anchor="ctr"/>
                </a:tc>
                <a:tc>
                  <a:txBody>
                    <a:bodyPr/>
                    <a:lstStyle/>
                    <a:p>
                      <a:pPr algn="ctr"/>
                      <a:r>
                        <a:rPr lang="en-US" sz="1400" dirty="0"/>
                        <a:t>Norm MAE</a:t>
                      </a:r>
                    </a:p>
                  </a:txBody>
                  <a:tcPr anchor="ctr"/>
                </a:tc>
                <a:tc>
                  <a:txBody>
                    <a:bodyPr/>
                    <a:lstStyle/>
                    <a:p>
                      <a:pPr algn="ctr"/>
                      <a:r>
                        <a:rPr lang="en-US" sz="1400" dirty="0"/>
                        <a:t>Vtsat %</a:t>
                      </a:r>
                    </a:p>
                  </a:txBody>
                  <a:tcPr anchor="ctr"/>
                </a:tc>
                <a:tc>
                  <a:txBody>
                    <a:bodyPr/>
                    <a:lstStyle/>
                    <a:p>
                      <a:pPr algn="ctr"/>
                      <a:r>
                        <a:rPr lang="en-US" sz="1400" dirty="0"/>
                        <a:t>Idsat</a:t>
                      </a:r>
                    </a:p>
                  </a:txBody>
                  <a:tcPr anchor="ctr"/>
                </a:tc>
                <a:tc>
                  <a:txBody>
                    <a:bodyPr/>
                    <a:lstStyle/>
                    <a:p>
                      <a:pPr algn="ctr"/>
                      <a:r>
                        <a:rPr lang="en-US" sz="1400" dirty="0"/>
                        <a:t>Idlin</a:t>
                      </a:r>
                    </a:p>
                  </a:txBody>
                  <a:tcPr anchor="ctr"/>
                </a:tc>
                <a:tc>
                  <a:txBody>
                    <a:bodyPr/>
                    <a:lstStyle/>
                    <a:p>
                      <a:pPr algn="ctr"/>
                      <a:r>
                        <a:rPr lang="en-US" sz="1400" dirty="0"/>
                        <a:t>Vtsat</a:t>
                      </a:r>
                    </a:p>
                  </a:txBody>
                  <a:tcPr anchor="ctr"/>
                </a:tc>
                <a:tc>
                  <a:txBody>
                    <a:bodyPr/>
                    <a:lstStyle/>
                    <a:p>
                      <a:pPr algn="ctr"/>
                      <a:r>
                        <a:rPr lang="en-US" sz="1400" dirty="0"/>
                        <a:t>Vtlin</a:t>
                      </a:r>
                    </a:p>
                  </a:txBody>
                  <a:tcPr anchor="ctr"/>
                </a:tc>
                <a:tc>
                  <a:txBody>
                    <a:bodyPr/>
                    <a:lstStyle/>
                    <a:p>
                      <a:pPr algn="ctr"/>
                      <a:r>
                        <a:rPr lang="en-US" sz="1400" dirty="0"/>
                        <a:t>DIBL</a:t>
                      </a:r>
                    </a:p>
                  </a:txBody>
                  <a:tcPr anchor="ctr"/>
                </a:tc>
                <a:tc>
                  <a:txBody>
                    <a:bodyPr/>
                    <a:lstStyle/>
                    <a:p>
                      <a:pPr algn="ctr"/>
                      <a:r>
                        <a:rPr lang="en-US" sz="1400" dirty="0"/>
                        <a:t>Ieff</a:t>
                      </a:r>
                    </a:p>
                  </a:txBody>
                  <a:tcPr anchor="ctr"/>
                </a:tc>
                <a:tc>
                  <a:txBody>
                    <a:bodyPr/>
                    <a:lstStyle/>
                    <a:p>
                      <a:pPr algn="ctr"/>
                      <a:r>
                        <a:rPr lang="en-US" sz="1400" dirty="0"/>
                        <a:t>Ioff</a:t>
                      </a:r>
                    </a:p>
                  </a:txBody>
                  <a:tcPr anchor="ctr"/>
                </a:tc>
                <a:extLst>
                  <a:ext uri="{0D108BD9-81ED-4DB2-BD59-A6C34878D82A}">
                    <a16:rowId xmlns:a16="http://schemas.microsoft.com/office/drawing/2014/main" val="236664074"/>
                  </a:ext>
                </a:extLst>
              </a:tr>
              <a:tr h="438736">
                <a:tc>
                  <a:txBody>
                    <a:bodyPr/>
                    <a:lstStyle/>
                    <a:p>
                      <a:pPr lvl="0" algn="ctr">
                        <a:buNone/>
                      </a:pPr>
                      <a:r>
                        <a:rPr lang="en-US" dirty="0"/>
                        <a:t>1300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0.091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763248312"/>
                  </a:ext>
                </a:extLst>
              </a:tr>
              <a:tr h="438736">
                <a:tc>
                  <a:txBody>
                    <a:bodyPr/>
                    <a:lstStyle/>
                    <a:p>
                      <a:pPr lvl="0" algn="ctr">
                        <a:buNone/>
                      </a:pPr>
                      <a:r>
                        <a:rPr lang="en-US" dirty="0"/>
                        <a:t>1800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4156383611"/>
                  </a:ext>
                </a:extLst>
              </a:tr>
              <a:tr h="335504">
                <a:tc>
                  <a:txBody>
                    <a:bodyPr/>
                    <a:lstStyle/>
                    <a:p>
                      <a:pPr lvl="0" algn="ctr">
                        <a:buNone/>
                      </a:pPr>
                      <a:r>
                        <a:rPr lang="en-US" sz="1600" b="0" i="0" u="none" strike="noStrike" noProof="0" dirty="0"/>
                        <a:t>2500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0.08</a:t>
                      </a:r>
                      <a:endParaRPr lang="en-US" sz="1600" b="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4140555990"/>
                  </a:ext>
                </a:extLst>
              </a:tr>
              <a:tr h="335504">
                <a:tc>
                  <a:txBody>
                    <a:bodyPr/>
                    <a:lstStyle/>
                    <a:p>
                      <a:pPr lvl="0" algn="ctr">
                        <a:buNone/>
                      </a:pPr>
                      <a:r>
                        <a:rPr lang="en-US" sz="1600" b="0" i="0" u="none" strike="noStrike" noProof="0" dirty="0"/>
                        <a:t>3000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0.073</a:t>
                      </a:r>
                      <a:endParaRPr lang="en-US" sz="1600" b="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241443002"/>
                  </a:ext>
                </a:extLst>
              </a:tr>
              <a:tr h="335504">
                <a:tc>
                  <a:txBody>
                    <a:bodyPr/>
                    <a:lstStyle/>
                    <a:p>
                      <a:pPr lvl="0" algn="ctr">
                        <a:buNone/>
                      </a:pPr>
                      <a:r>
                        <a:rPr lang="en-US" dirty="0"/>
                        <a:t>4000</a:t>
                      </a:r>
                      <a:endParaRPr lang="en-US" sz="1600" b="0" i="0" u="none" strike="noStrike" noProof="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0.065</a:t>
                      </a:r>
                      <a:endParaRPr lang="en-US" sz="1600" b="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3407638535"/>
                  </a:ext>
                </a:extLst>
              </a:tr>
            </a:tbl>
          </a:graphicData>
        </a:graphic>
      </p:graphicFrame>
      <p:pic>
        <p:nvPicPr>
          <p:cNvPr id="3" name="Picture 2" descr="Table&#10;&#10;Description automatically generated">
            <a:extLst>
              <a:ext uri="{FF2B5EF4-FFF2-40B4-BE49-F238E27FC236}">
                <a16:creationId xmlns:a16="http://schemas.microsoft.com/office/drawing/2014/main" id="{1F4DB68F-50E5-409E-AC04-A085151F7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51" y="689450"/>
            <a:ext cx="4776186" cy="2993076"/>
          </a:xfrm>
          <a:prstGeom prst="rect">
            <a:avLst/>
          </a:prstGeom>
        </p:spPr>
      </p:pic>
      <p:sp>
        <p:nvSpPr>
          <p:cNvPr id="2" name="TextBox 1">
            <a:extLst>
              <a:ext uri="{FF2B5EF4-FFF2-40B4-BE49-F238E27FC236}">
                <a16:creationId xmlns:a16="http://schemas.microsoft.com/office/drawing/2014/main" id="{C5B5DC1D-D923-40B6-98DA-0BAFA01DD40B}"/>
              </a:ext>
            </a:extLst>
          </p:cNvPr>
          <p:cNvSpPr txBox="1"/>
          <p:nvPr/>
        </p:nvSpPr>
        <p:spPr>
          <a:xfrm>
            <a:off x="5113537" y="2369269"/>
            <a:ext cx="6288628" cy="954107"/>
          </a:xfrm>
          <a:prstGeom prst="rect">
            <a:avLst/>
          </a:prstGeom>
          <a:noFill/>
        </p:spPr>
        <p:txBody>
          <a:bodyPr wrap="square" rtlCol="0">
            <a:spAutoFit/>
          </a:bodyPr>
          <a:lstStyle/>
          <a:p>
            <a:pPr algn="l"/>
            <a:r>
              <a:rPr lang="en-US" sz="1400" dirty="0"/>
              <a:t>Training data for these ML models initially includes </a:t>
            </a:r>
            <a:r>
              <a:rPr lang="en-US" sz="1400" u="sng" dirty="0">
                <a:solidFill>
                  <a:schemeClr val="accent2">
                    <a:lumMod val="75000"/>
                  </a:schemeClr>
                </a:solidFill>
              </a:rPr>
              <a:t>axial and feature pairwise corner samples</a:t>
            </a:r>
            <a:r>
              <a:rPr lang="en-US" sz="1400" dirty="0"/>
              <a:t>. Additional TCAD simulations are then added into the training data till the evaluation criteria is satisfied. Testing data for evaluation consists of all available TCAD simulations apart from the ones used as training data.</a:t>
            </a:r>
          </a:p>
        </p:txBody>
      </p:sp>
      <p:sp>
        <p:nvSpPr>
          <p:cNvPr id="4" name="Rectangle 3">
            <a:extLst>
              <a:ext uri="{FF2B5EF4-FFF2-40B4-BE49-F238E27FC236}">
                <a16:creationId xmlns:a16="http://schemas.microsoft.com/office/drawing/2014/main" id="{2D9827B3-4FF3-45E2-A5A3-7EA0A394E4FB}"/>
              </a:ext>
            </a:extLst>
          </p:cNvPr>
          <p:cNvSpPr/>
          <p:nvPr/>
        </p:nvSpPr>
        <p:spPr>
          <a:xfrm>
            <a:off x="337351" y="4267200"/>
            <a:ext cx="7847860" cy="509588"/>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4" name="Rectangle: Rounded Corners 13">
            <a:extLst>
              <a:ext uri="{FF2B5EF4-FFF2-40B4-BE49-F238E27FC236}">
                <a16:creationId xmlns:a16="http://schemas.microsoft.com/office/drawing/2014/main" id="{4FC340EF-250D-42FD-9D2E-1ACC4B0411B0}"/>
              </a:ext>
            </a:extLst>
          </p:cNvPr>
          <p:cNvSpPr/>
          <p:nvPr/>
        </p:nvSpPr>
        <p:spPr>
          <a:xfrm>
            <a:off x="8856053" y="3644411"/>
            <a:ext cx="2050742" cy="518772"/>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Using Transfer Learning HVT </a:t>
            </a:r>
            <a:r>
              <a:rPr lang="en-US" sz="1200" dirty="0">
                <a:solidFill>
                  <a:schemeClr val="tx1">
                    <a:lumMod val="75000"/>
                    <a:lumOff val="25000"/>
                  </a:schemeClr>
                </a:solidFill>
                <a:sym typeface="Wingdings" panose="05000000000000000000" pitchFamily="2" charset="2"/>
              </a:rPr>
              <a:t> RVT</a:t>
            </a:r>
            <a:endParaRPr lang="en-US" sz="1200" dirty="0">
              <a:solidFill>
                <a:schemeClr val="tx1">
                  <a:lumMod val="75000"/>
                  <a:lumOff val="25000"/>
                </a:schemeClr>
              </a:solidFill>
            </a:endParaRPr>
          </a:p>
        </p:txBody>
      </p:sp>
      <p:cxnSp>
        <p:nvCxnSpPr>
          <p:cNvPr id="16" name="Straight Arrow Connector 15">
            <a:extLst>
              <a:ext uri="{FF2B5EF4-FFF2-40B4-BE49-F238E27FC236}">
                <a16:creationId xmlns:a16="http://schemas.microsoft.com/office/drawing/2014/main" id="{5B3F4299-399E-46B0-AEE3-8C4737CD13F0}"/>
              </a:ext>
            </a:extLst>
          </p:cNvPr>
          <p:cNvCxnSpPr>
            <a:cxnSpLocks/>
            <a:stCxn id="14" idx="1"/>
          </p:cNvCxnSpPr>
          <p:nvPr/>
        </p:nvCxnSpPr>
        <p:spPr>
          <a:xfrm flipH="1">
            <a:off x="8185211" y="3903797"/>
            <a:ext cx="670842" cy="618197"/>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ED50CAD6-9411-406C-BC61-C2447C6DD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5301" y="4521386"/>
            <a:ext cx="3354048" cy="1876540"/>
          </a:xfrm>
          <a:prstGeom prst="rect">
            <a:avLst/>
          </a:prstGeom>
        </p:spPr>
      </p:pic>
      <p:cxnSp>
        <p:nvCxnSpPr>
          <p:cNvPr id="26" name="Connector: Elbow 25">
            <a:extLst>
              <a:ext uri="{FF2B5EF4-FFF2-40B4-BE49-F238E27FC236}">
                <a16:creationId xmlns:a16="http://schemas.microsoft.com/office/drawing/2014/main" id="{07D8E0C9-E631-4B0A-9375-7C57CB5134B5}"/>
              </a:ext>
            </a:extLst>
          </p:cNvPr>
          <p:cNvCxnSpPr>
            <a:cxnSpLocks/>
            <a:endCxn id="24" idx="3"/>
          </p:cNvCxnSpPr>
          <p:nvPr/>
        </p:nvCxnSpPr>
        <p:spPr>
          <a:xfrm rot="16200000" flipV="1">
            <a:off x="9924676" y="1730232"/>
            <a:ext cx="800851" cy="381002"/>
          </a:xfrm>
          <a:prstGeom prst="bentConnector2">
            <a:avLst/>
          </a:prstGeom>
          <a:ln w="95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18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hart, scatter chart&#10;&#10;Description automatically generated">
            <a:extLst>
              <a:ext uri="{FF2B5EF4-FFF2-40B4-BE49-F238E27FC236}">
                <a16:creationId xmlns:a16="http://schemas.microsoft.com/office/drawing/2014/main" id="{336D4144-3ED0-4FA7-8C00-0AE1885EC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55074"/>
            <a:ext cx="4038600" cy="1930466"/>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337352" y="188056"/>
            <a:ext cx="10804124" cy="567296"/>
          </a:xfrm>
        </p:spPr>
        <p:txBody>
          <a:bodyPr/>
          <a:lstStyle/>
          <a:p>
            <a:r>
              <a:rPr lang="en-US" sz="3200" dirty="0"/>
              <a:t>HVT TCAD Simulations Threshold Evaluation</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a:xfrm>
            <a:off x="9156558" y="6446133"/>
            <a:ext cx="2421080" cy="365125"/>
          </a:xfrm>
        </p:spPr>
        <p:txBody>
          <a:bodyPr/>
          <a:lstStyle/>
          <a:p>
            <a:r>
              <a:rPr lang="en-US" dirty="0"/>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21</a:t>
            </a:fld>
            <a:endParaRPr lang="en-US"/>
          </a:p>
        </p:txBody>
      </p:sp>
      <p:graphicFrame>
        <p:nvGraphicFramePr>
          <p:cNvPr id="9" name="Table 9">
            <a:extLst>
              <a:ext uri="{FF2B5EF4-FFF2-40B4-BE49-F238E27FC236}">
                <a16:creationId xmlns:a16="http://schemas.microsoft.com/office/drawing/2014/main" id="{F6190F78-DE4E-4CE7-82C0-3AABF51F7C3A}"/>
              </a:ext>
            </a:extLst>
          </p:cNvPr>
          <p:cNvGraphicFramePr>
            <a:graphicFrameLocks noGrp="1"/>
          </p:cNvGraphicFramePr>
          <p:nvPr>
            <p:extLst>
              <p:ext uri="{D42A27DB-BD31-4B8C-83A1-F6EECF244321}">
                <p14:modId xmlns:p14="http://schemas.microsoft.com/office/powerpoint/2010/main" val="3912365923"/>
              </p:ext>
            </p:extLst>
          </p:nvPr>
        </p:nvGraphicFramePr>
        <p:xfrm>
          <a:off x="337352" y="3749040"/>
          <a:ext cx="7847859" cy="3108960"/>
        </p:xfrm>
        <a:graphic>
          <a:graphicData uri="http://schemas.openxmlformats.org/drawingml/2006/table">
            <a:tbl>
              <a:tblPr firstRow="1" bandRow="1">
                <a:tableStyleId>{D7AC3CCA-C797-4891-BE02-D94E43425B78}</a:tableStyleId>
              </a:tblPr>
              <a:tblGrid>
                <a:gridCol w="1325941">
                  <a:extLst>
                    <a:ext uri="{9D8B030D-6E8A-4147-A177-3AD203B41FA5}">
                      <a16:colId xmlns:a16="http://schemas.microsoft.com/office/drawing/2014/main" val="1909301420"/>
                    </a:ext>
                  </a:extLst>
                </a:gridCol>
                <a:gridCol w="866038">
                  <a:extLst>
                    <a:ext uri="{9D8B030D-6E8A-4147-A177-3AD203B41FA5}">
                      <a16:colId xmlns:a16="http://schemas.microsoft.com/office/drawing/2014/main" val="1379551836"/>
                    </a:ext>
                  </a:extLst>
                </a:gridCol>
                <a:gridCol w="626648">
                  <a:extLst>
                    <a:ext uri="{9D8B030D-6E8A-4147-A177-3AD203B41FA5}">
                      <a16:colId xmlns:a16="http://schemas.microsoft.com/office/drawing/2014/main" val="3638770240"/>
                    </a:ext>
                  </a:extLst>
                </a:gridCol>
                <a:gridCol w="626648">
                  <a:extLst>
                    <a:ext uri="{9D8B030D-6E8A-4147-A177-3AD203B41FA5}">
                      <a16:colId xmlns:a16="http://schemas.microsoft.com/office/drawing/2014/main" val="127994933"/>
                    </a:ext>
                  </a:extLst>
                </a:gridCol>
                <a:gridCol w="659219">
                  <a:extLst>
                    <a:ext uri="{9D8B030D-6E8A-4147-A177-3AD203B41FA5}">
                      <a16:colId xmlns:a16="http://schemas.microsoft.com/office/drawing/2014/main" val="1346472104"/>
                    </a:ext>
                  </a:extLst>
                </a:gridCol>
                <a:gridCol w="748673">
                  <a:extLst>
                    <a:ext uri="{9D8B030D-6E8A-4147-A177-3AD203B41FA5}">
                      <a16:colId xmlns:a16="http://schemas.microsoft.com/office/drawing/2014/main" val="821794399"/>
                    </a:ext>
                  </a:extLst>
                </a:gridCol>
                <a:gridCol w="748673">
                  <a:extLst>
                    <a:ext uri="{9D8B030D-6E8A-4147-A177-3AD203B41FA5}">
                      <a16:colId xmlns:a16="http://schemas.microsoft.com/office/drawing/2014/main" val="2967297733"/>
                    </a:ext>
                  </a:extLst>
                </a:gridCol>
                <a:gridCol w="748673">
                  <a:extLst>
                    <a:ext uri="{9D8B030D-6E8A-4147-A177-3AD203B41FA5}">
                      <a16:colId xmlns:a16="http://schemas.microsoft.com/office/drawing/2014/main" val="819842319"/>
                    </a:ext>
                  </a:extLst>
                </a:gridCol>
                <a:gridCol w="748673">
                  <a:extLst>
                    <a:ext uri="{9D8B030D-6E8A-4147-A177-3AD203B41FA5}">
                      <a16:colId xmlns:a16="http://schemas.microsoft.com/office/drawing/2014/main" val="3671821342"/>
                    </a:ext>
                  </a:extLst>
                </a:gridCol>
                <a:gridCol w="748673">
                  <a:extLst>
                    <a:ext uri="{9D8B030D-6E8A-4147-A177-3AD203B41FA5}">
                      <a16:colId xmlns:a16="http://schemas.microsoft.com/office/drawing/2014/main" val="2555683178"/>
                    </a:ext>
                  </a:extLst>
                </a:gridCol>
              </a:tblGrid>
              <a:tr h="418936">
                <a:tc>
                  <a:txBody>
                    <a:bodyPr/>
                    <a:lstStyle/>
                    <a:p>
                      <a:pPr algn="ctr"/>
                      <a:r>
                        <a:rPr lang="en-US" sz="1400" dirty="0"/>
                        <a:t>TCAD Simulations</a:t>
                      </a:r>
                    </a:p>
                  </a:txBody>
                  <a:tcPr anchor="ctr"/>
                </a:tc>
                <a:tc>
                  <a:txBody>
                    <a:bodyPr/>
                    <a:lstStyle/>
                    <a:p>
                      <a:pPr algn="ctr"/>
                      <a:r>
                        <a:rPr lang="en-US" sz="1400" dirty="0"/>
                        <a:t>Norm MAE</a:t>
                      </a:r>
                    </a:p>
                  </a:txBody>
                  <a:tcPr anchor="ctr"/>
                </a:tc>
                <a:tc>
                  <a:txBody>
                    <a:bodyPr/>
                    <a:lstStyle/>
                    <a:p>
                      <a:pPr algn="ctr"/>
                      <a:r>
                        <a:rPr lang="en-US" sz="1400" dirty="0"/>
                        <a:t>Vtsat %</a:t>
                      </a:r>
                    </a:p>
                  </a:txBody>
                  <a:tcPr anchor="ctr"/>
                </a:tc>
                <a:tc>
                  <a:txBody>
                    <a:bodyPr/>
                    <a:lstStyle/>
                    <a:p>
                      <a:pPr algn="ctr"/>
                      <a:r>
                        <a:rPr lang="en-US" sz="1400" dirty="0"/>
                        <a:t>Idsat</a:t>
                      </a:r>
                    </a:p>
                  </a:txBody>
                  <a:tcPr anchor="ctr"/>
                </a:tc>
                <a:tc>
                  <a:txBody>
                    <a:bodyPr/>
                    <a:lstStyle/>
                    <a:p>
                      <a:pPr algn="ctr"/>
                      <a:r>
                        <a:rPr lang="en-US" sz="1400" dirty="0"/>
                        <a:t>Idlin</a:t>
                      </a:r>
                    </a:p>
                  </a:txBody>
                  <a:tcPr anchor="ctr"/>
                </a:tc>
                <a:tc>
                  <a:txBody>
                    <a:bodyPr/>
                    <a:lstStyle/>
                    <a:p>
                      <a:pPr algn="ctr"/>
                      <a:r>
                        <a:rPr lang="en-US" sz="1400" dirty="0"/>
                        <a:t>Vtsat</a:t>
                      </a:r>
                    </a:p>
                  </a:txBody>
                  <a:tcPr anchor="ctr"/>
                </a:tc>
                <a:tc>
                  <a:txBody>
                    <a:bodyPr/>
                    <a:lstStyle/>
                    <a:p>
                      <a:pPr algn="ctr"/>
                      <a:r>
                        <a:rPr lang="en-US" sz="1400" dirty="0"/>
                        <a:t>Vtlin</a:t>
                      </a:r>
                    </a:p>
                  </a:txBody>
                  <a:tcPr anchor="ctr"/>
                </a:tc>
                <a:tc>
                  <a:txBody>
                    <a:bodyPr/>
                    <a:lstStyle/>
                    <a:p>
                      <a:pPr algn="ctr"/>
                      <a:r>
                        <a:rPr lang="en-US" sz="1400" dirty="0"/>
                        <a:t>DIBL</a:t>
                      </a:r>
                    </a:p>
                  </a:txBody>
                  <a:tcPr anchor="ctr"/>
                </a:tc>
                <a:tc>
                  <a:txBody>
                    <a:bodyPr/>
                    <a:lstStyle/>
                    <a:p>
                      <a:pPr algn="ctr"/>
                      <a:r>
                        <a:rPr lang="en-US" sz="1400" dirty="0"/>
                        <a:t>Ieff</a:t>
                      </a:r>
                    </a:p>
                  </a:txBody>
                  <a:tcPr anchor="ctr"/>
                </a:tc>
                <a:tc>
                  <a:txBody>
                    <a:bodyPr/>
                    <a:lstStyle/>
                    <a:p>
                      <a:pPr algn="ctr"/>
                      <a:r>
                        <a:rPr lang="en-US" sz="1400" dirty="0"/>
                        <a:t>Ioff</a:t>
                      </a:r>
                    </a:p>
                  </a:txBody>
                  <a:tcPr anchor="ctr"/>
                </a:tc>
                <a:extLst>
                  <a:ext uri="{0D108BD9-81ED-4DB2-BD59-A6C34878D82A}">
                    <a16:rowId xmlns:a16="http://schemas.microsoft.com/office/drawing/2014/main" val="236664074"/>
                  </a:ext>
                </a:extLst>
              </a:tr>
              <a:tr h="438736">
                <a:tc>
                  <a:txBody>
                    <a:bodyPr/>
                    <a:lstStyle/>
                    <a:p>
                      <a:pPr lvl="0" algn="ctr">
                        <a:buNone/>
                      </a:pPr>
                      <a:r>
                        <a:rPr lang="en-US" dirty="0"/>
                        <a:t>700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0.061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763248312"/>
                  </a:ext>
                </a:extLst>
              </a:tr>
              <a:tr h="438736">
                <a:tc>
                  <a:txBody>
                    <a:bodyPr/>
                    <a:lstStyle/>
                    <a:p>
                      <a:pPr lvl="0" algn="ctr">
                        <a:buNone/>
                      </a:pPr>
                      <a:r>
                        <a:rPr lang="en-US" dirty="0"/>
                        <a:t>1500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4156383611"/>
                  </a:ext>
                </a:extLst>
              </a:tr>
              <a:tr h="335504">
                <a:tc>
                  <a:txBody>
                    <a:bodyPr/>
                    <a:lstStyle/>
                    <a:p>
                      <a:pPr lvl="0" algn="ctr">
                        <a:buNone/>
                      </a:pPr>
                      <a:r>
                        <a:rPr lang="en-US" sz="1600" b="0" i="0" u="none" strike="noStrike" noProof="0" dirty="0"/>
                        <a:t>1800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0.058</a:t>
                      </a:r>
                      <a:endParaRPr lang="en-US" sz="1600" b="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4140555990"/>
                  </a:ext>
                </a:extLst>
              </a:tr>
              <a:tr h="335504">
                <a:tc>
                  <a:txBody>
                    <a:bodyPr/>
                    <a:lstStyle/>
                    <a:p>
                      <a:pPr lvl="0" algn="ctr">
                        <a:buNone/>
                      </a:pPr>
                      <a:r>
                        <a:rPr lang="en-US" sz="1600" b="0" i="0" u="none" strike="noStrike" noProof="0" dirty="0"/>
                        <a:t>2000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0.057</a:t>
                      </a:r>
                      <a:endParaRPr lang="en-US" sz="1600" b="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241443002"/>
                  </a:ext>
                </a:extLst>
              </a:tr>
              <a:tr h="335504">
                <a:tc>
                  <a:txBody>
                    <a:bodyPr/>
                    <a:lstStyle/>
                    <a:p>
                      <a:pPr lvl="0" algn="ctr">
                        <a:buNone/>
                      </a:pPr>
                      <a:r>
                        <a:rPr lang="en-US" dirty="0"/>
                        <a:t>3000</a:t>
                      </a:r>
                      <a:endParaRPr lang="en-US" sz="1600" b="0" i="0" u="none" strike="noStrike" noProof="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0.052</a:t>
                      </a:r>
                      <a:endParaRPr lang="en-US" sz="1600" b="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3407638535"/>
                  </a:ext>
                </a:extLst>
              </a:tr>
            </a:tbl>
          </a:graphicData>
        </a:graphic>
      </p:graphicFrame>
      <p:pic>
        <p:nvPicPr>
          <p:cNvPr id="3" name="Picture 2" descr="Table&#10;&#10;Description automatically generated">
            <a:extLst>
              <a:ext uri="{FF2B5EF4-FFF2-40B4-BE49-F238E27FC236}">
                <a16:creationId xmlns:a16="http://schemas.microsoft.com/office/drawing/2014/main" id="{1F4DB68F-50E5-409E-AC04-A085151F7E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351" y="689450"/>
            <a:ext cx="4776186" cy="2993076"/>
          </a:xfrm>
          <a:prstGeom prst="rect">
            <a:avLst/>
          </a:prstGeom>
        </p:spPr>
      </p:pic>
      <p:sp>
        <p:nvSpPr>
          <p:cNvPr id="4" name="Rectangle 3">
            <a:extLst>
              <a:ext uri="{FF2B5EF4-FFF2-40B4-BE49-F238E27FC236}">
                <a16:creationId xmlns:a16="http://schemas.microsoft.com/office/drawing/2014/main" id="{2D9827B3-4FF3-45E2-A5A3-7EA0A394E4FB}"/>
              </a:ext>
            </a:extLst>
          </p:cNvPr>
          <p:cNvSpPr/>
          <p:nvPr/>
        </p:nvSpPr>
        <p:spPr>
          <a:xfrm>
            <a:off x="337351" y="4267200"/>
            <a:ext cx="7847860" cy="509588"/>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4" name="Rectangle: Rounded Corners 13">
            <a:extLst>
              <a:ext uri="{FF2B5EF4-FFF2-40B4-BE49-F238E27FC236}">
                <a16:creationId xmlns:a16="http://schemas.microsoft.com/office/drawing/2014/main" id="{4FC340EF-250D-42FD-9D2E-1ACC4B0411B0}"/>
              </a:ext>
            </a:extLst>
          </p:cNvPr>
          <p:cNvSpPr/>
          <p:nvPr/>
        </p:nvSpPr>
        <p:spPr>
          <a:xfrm>
            <a:off x="8856053" y="3644411"/>
            <a:ext cx="2050742" cy="518772"/>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Using Transfer Learning RVT </a:t>
            </a:r>
            <a:r>
              <a:rPr lang="en-US" sz="1200" dirty="0">
                <a:solidFill>
                  <a:schemeClr val="tx1">
                    <a:lumMod val="75000"/>
                    <a:lumOff val="25000"/>
                  </a:schemeClr>
                </a:solidFill>
                <a:sym typeface="Wingdings" panose="05000000000000000000" pitchFamily="2" charset="2"/>
              </a:rPr>
              <a:t> HVT</a:t>
            </a:r>
            <a:endParaRPr lang="en-US" sz="1200" dirty="0">
              <a:solidFill>
                <a:schemeClr val="tx1">
                  <a:lumMod val="75000"/>
                  <a:lumOff val="25000"/>
                </a:schemeClr>
              </a:solidFill>
            </a:endParaRPr>
          </a:p>
        </p:txBody>
      </p:sp>
      <p:cxnSp>
        <p:nvCxnSpPr>
          <p:cNvPr id="16" name="Straight Arrow Connector 15">
            <a:extLst>
              <a:ext uri="{FF2B5EF4-FFF2-40B4-BE49-F238E27FC236}">
                <a16:creationId xmlns:a16="http://schemas.microsoft.com/office/drawing/2014/main" id="{5B3F4299-399E-46B0-AEE3-8C4737CD13F0}"/>
              </a:ext>
            </a:extLst>
          </p:cNvPr>
          <p:cNvCxnSpPr>
            <a:cxnSpLocks/>
            <a:stCxn id="14" idx="1"/>
          </p:cNvCxnSpPr>
          <p:nvPr/>
        </p:nvCxnSpPr>
        <p:spPr>
          <a:xfrm flipH="1">
            <a:off x="8185211" y="3903797"/>
            <a:ext cx="670842" cy="618197"/>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Chart, scatter chart&#10;&#10;Description automatically generated">
            <a:extLst>
              <a:ext uri="{FF2B5EF4-FFF2-40B4-BE49-F238E27FC236}">
                <a16:creationId xmlns:a16="http://schemas.microsoft.com/office/drawing/2014/main" id="{F2393D97-4104-48E6-8C6B-36FF34524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7177" y="4521994"/>
            <a:ext cx="3290461" cy="1930453"/>
          </a:xfrm>
          <a:prstGeom prst="rect">
            <a:avLst/>
          </a:prstGeom>
        </p:spPr>
      </p:pic>
      <p:sp>
        <p:nvSpPr>
          <p:cNvPr id="20" name="TextBox 19">
            <a:extLst>
              <a:ext uri="{FF2B5EF4-FFF2-40B4-BE49-F238E27FC236}">
                <a16:creationId xmlns:a16="http://schemas.microsoft.com/office/drawing/2014/main" id="{56E6F822-AC41-43CF-B538-76A4E3EE3A40}"/>
              </a:ext>
            </a:extLst>
          </p:cNvPr>
          <p:cNvSpPr txBox="1"/>
          <p:nvPr/>
        </p:nvSpPr>
        <p:spPr>
          <a:xfrm>
            <a:off x="5113537" y="2369269"/>
            <a:ext cx="6288628" cy="954107"/>
          </a:xfrm>
          <a:prstGeom prst="rect">
            <a:avLst/>
          </a:prstGeom>
          <a:noFill/>
        </p:spPr>
        <p:txBody>
          <a:bodyPr wrap="square" rtlCol="0">
            <a:spAutoFit/>
          </a:bodyPr>
          <a:lstStyle/>
          <a:p>
            <a:pPr algn="l"/>
            <a:r>
              <a:rPr lang="en-US" sz="1400" dirty="0"/>
              <a:t>Training data for these ML models initially includes </a:t>
            </a:r>
            <a:r>
              <a:rPr lang="en-US" sz="1400" u="sng" dirty="0">
                <a:solidFill>
                  <a:schemeClr val="accent2">
                    <a:lumMod val="75000"/>
                  </a:schemeClr>
                </a:solidFill>
              </a:rPr>
              <a:t>axial and feature pairwise corner samples</a:t>
            </a:r>
            <a:r>
              <a:rPr lang="en-US" sz="1400" dirty="0"/>
              <a:t>. Additional TCAD simulations are then added into the training data till the evaluation criteria is satisfied. Testing data for evaluation consists of all available TCAD simulations apart from the ones used as training data.</a:t>
            </a:r>
          </a:p>
        </p:txBody>
      </p:sp>
      <p:cxnSp>
        <p:nvCxnSpPr>
          <p:cNvPr id="21" name="Connector: Elbow 20">
            <a:extLst>
              <a:ext uri="{FF2B5EF4-FFF2-40B4-BE49-F238E27FC236}">
                <a16:creationId xmlns:a16="http://schemas.microsoft.com/office/drawing/2014/main" id="{ABABDA40-E635-4F2C-88F7-2F8CB36DAE76}"/>
              </a:ext>
            </a:extLst>
          </p:cNvPr>
          <p:cNvCxnSpPr>
            <a:cxnSpLocks/>
            <a:endCxn id="19" idx="3"/>
          </p:cNvCxnSpPr>
          <p:nvPr/>
        </p:nvCxnSpPr>
        <p:spPr>
          <a:xfrm rot="16200000" flipV="1">
            <a:off x="9924676" y="1730232"/>
            <a:ext cx="800851" cy="381002"/>
          </a:xfrm>
          <a:prstGeom prst="bentConnector2">
            <a:avLst/>
          </a:prstGeom>
          <a:ln w="95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090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scatter chart&#10;&#10;Description automatically generated">
            <a:extLst>
              <a:ext uri="{FF2B5EF4-FFF2-40B4-BE49-F238E27FC236}">
                <a16:creationId xmlns:a16="http://schemas.microsoft.com/office/drawing/2014/main" id="{C23DD4A9-2477-4695-BA61-6925550A9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45549"/>
            <a:ext cx="4038600" cy="1930466"/>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337352" y="188056"/>
            <a:ext cx="10804124" cy="567296"/>
          </a:xfrm>
        </p:spPr>
        <p:txBody>
          <a:bodyPr/>
          <a:lstStyle/>
          <a:p>
            <a:r>
              <a:rPr lang="en-US" sz="3200" dirty="0"/>
              <a:t>LVT TCAD Simulations Threshold Evaluation</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a:xfrm>
            <a:off x="9156558" y="6446133"/>
            <a:ext cx="2421080" cy="365125"/>
          </a:xfrm>
        </p:spPr>
        <p:txBody>
          <a:bodyPr/>
          <a:lstStyle/>
          <a:p>
            <a:r>
              <a:rPr lang="en-US" dirty="0"/>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22</a:t>
            </a:fld>
            <a:endParaRPr lang="en-US"/>
          </a:p>
        </p:txBody>
      </p:sp>
      <p:graphicFrame>
        <p:nvGraphicFramePr>
          <p:cNvPr id="9" name="Table 9">
            <a:extLst>
              <a:ext uri="{FF2B5EF4-FFF2-40B4-BE49-F238E27FC236}">
                <a16:creationId xmlns:a16="http://schemas.microsoft.com/office/drawing/2014/main" id="{F6190F78-DE4E-4CE7-82C0-3AABF51F7C3A}"/>
              </a:ext>
            </a:extLst>
          </p:cNvPr>
          <p:cNvGraphicFramePr>
            <a:graphicFrameLocks noGrp="1"/>
          </p:cNvGraphicFramePr>
          <p:nvPr>
            <p:extLst>
              <p:ext uri="{D42A27DB-BD31-4B8C-83A1-F6EECF244321}">
                <p14:modId xmlns:p14="http://schemas.microsoft.com/office/powerpoint/2010/main" val="4185967850"/>
              </p:ext>
            </p:extLst>
          </p:nvPr>
        </p:nvGraphicFramePr>
        <p:xfrm>
          <a:off x="337352" y="3749040"/>
          <a:ext cx="7847859" cy="3108960"/>
        </p:xfrm>
        <a:graphic>
          <a:graphicData uri="http://schemas.openxmlformats.org/drawingml/2006/table">
            <a:tbl>
              <a:tblPr firstRow="1" bandRow="1">
                <a:tableStyleId>{D7AC3CCA-C797-4891-BE02-D94E43425B78}</a:tableStyleId>
              </a:tblPr>
              <a:tblGrid>
                <a:gridCol w="1325941">
                  <a:extLst>
                    <a:ext uri="{9D8B030D-6E8A-4147-A177-3AD203B41FA5}">
                      <a16:colId xmlns:a16="http://schemas.microsoft.com/office/drawing/2014/main" val="1909301420"/>
                    </a:ext>
                  </a:extLst>
                </a:gridCol>
                <a:gridCol w="866038">
                  <a:extLst>
                    <a:ext uri="{9D8B030D-6E8A-4147-A177-3AD203B41FA5}">
                      <a16:colId xmlns:a16="http://schemas.microsoft.com/office/drawing/2014/main" val="1379551836"/>
                    </a:ext>
                  </a:extLst>
                </a:gridCol>
                <a:gridCol w="626648">
                  <a:extLst>
                    <a:ext uri="{9D8B030D-6E8A-4147-A177-3AD203B41FA5}">
                      <a16:colId xmlns:a16="http://schemas.microsoft.com/office/drawing/2014/main" val="3638770240"/>
                    </a:ext>
                  </a:extLst>
                </a:gridCol>
                <a:gridCol w="626648">
                  <a:extLst>
                    <a:ext uri="{9D8B030D-6E8A-4147-A177-3AD203B41FA5}">
                      <a16:colId xmlns:a16="http://schemas.microsoft.com/office/drawing/2014/main" val="127994933"/>
                    </a:ext>
                  </a:extLst>
                </a:gridCol>
                <a:gridCol w="659219">
                  <a:extLst>
                    <a:ext uri="{9D8B030D-6E8A-4147-A177-3AD203B41FA5}">
                      <a16:colId xmlns:a16="http://schemas.microsoft.com/office/drawing/2014/main" val="1346472104"/>
                    </a:ext>
                  </a:extLst>
                </a:gridCol>
                <a:gridCol w="748673">
                  <a:extLst>
                    <a:ext uri="{9D8B030D-6E8A-4147-A177-3AD203B41FA5}">
                      <a16:colId xmlns:a16="http://schemas.microsoft.com/office/drawing/2014/main" val="821794399"/>
                    </a:ext>
                  </a:extLst>
                </a:gridCol>
                <a:gridCol w="748673">
                  <a:extLst>
                    <a:ext uri="{9D8B030D-6E8A-4147-A177-3AD203B41FA5}">
                      <a16:colId xmlns:a16="http://schemas.microsoft.com/office/drawing/2014/main" val="2967297733"/>
                    </a:ext>
                  </a:extLst>
                </a:gridCol>
                <a:gridCol w="748673">
                  <a:extLst>
                    <a:ext uri="{9D8B030D-6E8A-4147-A177-3AD203B41FA5}">
                      <a16:colId xmlns:a16="http://schemas.microsoft.com/office/drawing/2014/main" val="819842319"/>
                    </a:ext>
                  </a:extLst>
                </a:gridCol>
                <a:gridCol w="748673">
                  <a:extLst>
                    <a:ext uri="{9D8B030D-6E8A-4147-A177-3AD203B41FA5}">
                      <a16:colId xmlns:a16="http://schemas.microsoft.com/office/drawing/2014/main" val="3671821342"/>
                    </a:ext>
                  </a:extLst>
                </a:gridCol>
                <a:gridCol w="748673">
                  <a:extLst>
                    <a:ext uri="{9D8B030D-6E8A-4147-A177-3AD203B41FA5}">
                      <a16:colId xmlns:a16="http://schemas.microsoft.com/office/drawing/2014/main" val="2555683178"/>
                    </a:ext>
                  </a:extLst>
                </a:gridCol>
              </a:tblGrid>
              <a:tr h="418936">
                <a:tc>
                  <a:txBody>
                    <a:bodyPr/>
                    <a:lstStyle/>
                    <a:p>
                      <a:pPr algn="ctr"/>
                      <a:r>
                        <a:rPr lang="en-US" sz="1400" dirty="0"/>
                        <a:t>TCAD Simulations</a:t>
                      </a:r>
                    </a:p>
                  </a:txBody>
                  <a:tcPr anchor="ctr"/>
                </a:tc>
                <a:tc>
                  <a:txBody>
                    <a:bodyPr/>
                    <a:lstStyle/>
                    <a:p>
                      <a:pPr algn="ctr"/>
                      <a:r>
                        <a:rPr lang="en-US" sz="1400" dirty="0"/>
                        <a:t>Norm MAE</a:t>
                      </a:r>
                    </a:p>
                  </a:txBody>
                  <a:tcPr anchor="ctr"/>
                </a:tc>
                <a:tc>
                  <a:txBody>
                    <a:bodyPr/>
                    <a:lstStyle/>
                    <a:p>
                      <a:pPr algn="ctr"/>
                      <a:r>
                        <a:rPr lang="en-US" sz="1400" dirty="0"/>
                        <a:t>Vtsat %</a:t>
                      </a:r>
                    </a:p>
                  </a:txBody>
                  <a:tcPr anchor="ctr"/>
                </a:tc>
                <a:tc>
                  <a:txBody>
                    <a:bodyPr/>
                    <a:lstStyle/>
                    <a:p>
                      <a:pPr algn="ctr"/>
                      <a:r>
                        <a:rPr lang="en-US" sz="1400" dirty="0"/>
                        <a:t>Idsat</a:t>
                      </a:r>
                    </a:p>
                  </a:txBody>
                  <a:tcPr anchor="ctr"/>
                </a:tc>
                <a:tc>
                  <a:txBody>
                    <a:bodyPr/>
                    <a:lstStyle/>
                    <a:p>
                      <a:pPr algn="ctr"/>
                      <a:r>
                        <a:rPr lang="en-US" sz="1400" dirty="0"/>
                        <a:t>Idlin</a:t>
                      </a:r>
                    </a:p>
                  </a:txBody>
                  <a:tcPr anchor="ctr"/>
                </a:tc>
                <a:tc>
                  <a:txBody>
                    <a:bodyPr/>
                    <a:lstStyle/>
                    <a:p>
                      <a:pPr algn="ctr"/>
                      <a:r>
                        <a:rPr lang="en-US" sz="1400" dirty="0"/>
                        <a:t>Vtsat</a:t>
                      </a:r>
                    </a:p>
                  </a:txBody>
                  <a:tcPr anchor="ctr"/>
                </a:tc>
                <a:tc>
                  <a:txBody>
                    <a:bodyPr/>
                    <a:lstStyle/>
                    <a:p>
                      <a:pPr algn="ctr"/>
                      <a:r>
                        <a:rPr lang="en-US" sz="1400" dirty="0"/>
                        <a:t>Vtlin</a:t>
                      </a:r>
                    </a:p>
                  </a:txBody>
                  <a:tcPr anchor="ctr"/>
                </a:tc>
                <a:tc>
                  <a:txBody>
                    <a:bodyPr/>
                    <a:lstStyle/>
                    <a:p>
                      <a:pPr algn="ctr"/>
                      <a:r>
                        <a:rPr lang="en-US" sz="1400" dirty="0"/>
                        <a:t>DIBL</a:t>
                      </a:r>
                    </a:p>
                  </a:txBody>
                  <a:tcPr anchor="ctr"/>
                </a:tc>
                <a:tc>
                  <a:txBody>
                    <a:bodyPr/>
                    <a:lstStyle/>
                    <a:p>
                      <a:pPr algn="ctr"/>
                      <a:r>
                        <a:rPr lang="en-US" sz="1400" dirty="0"/>
                        <a:t>Ieff</a:t>
                      </a:r>
                    </a:p>
                  </a:txBody>
                  <a:tcPr anchor="ctr"/>
                </a:tc>
                <a:tc>
                  <a:txBody>
                    <a:bodyPr/>
                    <a:lstStyle/>
                    <a:p>
                      <a:pPr algn="ctr"/>
                      <a:r>
                        <a:rPr lang="en-US" sz="1400" dirty="0"/>
                        <a:t>Ioff</a:t>
                      </a:r>
                    </a:p>
                  </a:txBody>
                  <a:tcPr anchor="ctr"/>
                </a:tc>
                <a:extLst>
                  <a:ext uri="{0D108BD9-81ED-4DB2-BD59-A6C34878D82A}">
                    <a16:rowId xmlns:a16="http://schemas.microsoft.com/office/drawing/2014/main" val="236664074"/>
                  </a:ext>
                </a:extLst>
              </a:tr>
              <a:tr h="438736">
                <a:tc>
                  <a:txBody>
                    <a:bodyPr/>
                    <a:lstStyle/>
                    <a:p>
                      <a:pPr lvl="0" algn="ctr">
                        <a:buNone/>
                      </a:pPr>
                      <a:r>
                        <a:rPr lang="en-US" dirty="0"/>
                        <a:t>500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0.0533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763248312"/>
                  </a:ext>
                </a:extLst>
              </a:tr>
              <a:tr h="438736">
                <a:tc>
                  <a:txBody>
                    <a:bodyPr/>
                    <a:lstStyle/>
                    <a:p>
                      <a:pPr lvl="0" algn="ctr">
                        <a:buNone/>
                      </a:pPr>
                      <a:r>
                        <a:rPr lang="en-US" dirty="0"/>
                        <a:t>1300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0.053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4156383611"/>
                  </a:ext>
                </a:extLst>
              </a:tr>
              <a:tr h="335504">
                <a:tc>
                  <a:txBody>
                    <a:bodyPr/>
                    <a:lstStyle/>
                    <a:p>
                      <a:pPr lvl="0" algn="ctr">
                        <a:buNone/>
                      </a:pPr>
                      <a:r>
                        <a:rPr lang="en-US" sz="1600" b="0" i="0" u="none" strike="noStrike" noProof="0" dirty="0"/>
                        <a:t>1500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0.052</a:t>
                      </a:r>
                      <a:endParaRPr lang="en-US" sz="1600" b="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4140555990"/>
                  </a:ext>
                </a:extLst>
              </a:tr>
              <a:tr h="335504">
                <a:tc>
                  <a:txBody>
                    <a:bodyPr/>
                    <a:lstStyle/>
                    <a:p>
                      <a:pPr lvl="0" algn="ctr">
                        <a:buNone/>
                      </a:pPr>
                      <a:r>
                        <a:rPr lang="en-US" sz="1600" b="0" i="0" u="none" strike="noStrike" noProof="0" dirty="0"/>
                        <a:t>1800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0.051</a:t>
                      </a:r>
                      <a:endParaRPr lang="en-US" sz="1600" b="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241443002"/>
                  </a:ext>
                </a:extLst>
              </a:tr>
              <a:tr h="335504">
                <a:tc>
                  <a:txBody>
                    <a:bodyPr/>
                    <a:lstStyle/>
                    <a:p>
                      <a:pPr lvl="0" algn="ctr">
                        <a:buNone/>
                      </a:pPr>
                      <a:r>
                        <a:rPr lang="en-US" dirty="0"/>
                        <a:t>4000</a:t>
                      </a:r>
                      <a:endParaRPr lang="en-US" sz="1600" b="0" i="0" u="none" strike="noStrike" noProof="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0.041</a:t>
                      </a:r>
                      <a:endParaRPr lang="en-US" sz="1600" b="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00B050"/>
                          </a:solidFill>
                          <a:sym typeface="Wingdings" panose="05000000000000000000" pitchFamily="2" charset="2"/>
                        </a:rPr>
                        <a:t></a:t>
                      </a:r>
                      <a:endParaRPr lang="en-US" sz="2800" dirty="0"/>
                    </a:p>
                  </a:txBody>
                  <a:tcPr anchor="ctr"/>
                </a:tc>
                <a:extLst>
                  <a:ext uri="{0D108BD9-81ED-4DB2-BD59-A6C34878D82A}">
                    <a16:rowId xmlns:a16="http://schemas.microsoft.com/office/drawing/2014/main" val="3407638535"/>
                  </a:ext>
                </a:extLst>
              </a:tr>
            </a:tbl>
          </a:graphicData>
        </a:graphic>
      </p:graphicFrame>
      <p:pic>
        <p:nvPicPr>
          <p:cNvPr id="3" name="Picture 2" descr="Table&#10;&#10;Description automatically generated">
            <a:extLst>
              <a:ext uri="{FF2B5EF4-FFF2-40B4-BE49-F238E27FC236}">
                <a16:creationId xmlns:a16="http://schemas.microsoft.com/office/drawing/2014/main" id="{1F4DB68F-50E5-409E-AC04-A085151F7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51" y="689450"/>
            <a:ext cx="4776186" cy="2993076"/>
          </a:xfrm>
          <a:prstGeom prst="rect">
            <a:avLst/>
          </a:prstGeom>
        </p:spPr>
      </p:pic>
      <p:sp>
        <p:nvSpPr>
          <p:cNvPr id="4" name="Rectangle 3">
            <a:extLst>
              <a:ext uri="{FF2B5EF4-FFF2-40B4-BE49-F238E27FC236}">
                <a16:creationId xmlns:a16="http://schemas.microsoft.com/office/drawing/2014/main" id="{2D9827B3-4FF3-45E2-A5A3-7EA0A394E4FB}"/>
              </a:ext>
            </a:extLst>
          </p:cNvPr>
          <p:cNvSpPr/>
          <p:nvPr/>
        </p:nvSpPr>
        <p:spPr>
          <a:xfrm>
            <a:off x="337351" y="4267200"/>
            <a:ext cx="7847860" cy="509588"/>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4" name="Rectangle: Rounded Corners 13">
            <a:extLst>
              <a:ext uri="{FF2B5EF4-FFF2-40B4-BE49-F238E27FC236}">
                <a16:creationId xmlns:a16="http://schemas.microsoft.com/office/drawing/2014/main" id="{4FC340EF-250D-42FD-9D2E-1ACC4B0411B0}"/>
              </a:ext>
            </a:extLst>
          </p:cNvPr>
          <p:cNvSpPr/>
          <p:nvPr/>
        </p:nvSpPr>
        <p:spPr>
          <a:xfrm>
            <a:off x="8856053" y="3644411"/>
            <a:ext cx="2050742" cy="518772"/>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Using Transfer Learning HVT </a:t>
            </a:r>
            <a:r>
              <a:rPr lang="en-US" sz="1200" dirty="0">
                <a:solidFill>
                  <a:schemeClr val="tx1">
                    <a:lumMod val="75000"/>
                    <a:lumOff val="25000"/>
                  </a:schemeClr>
                </a:solidFill>
                <a:sym typeface="Wingdings" panose="05000000000000000000" pitchFamily="2" charset="2"/>
              </a:rPr>
              <a:t> LVT</a:t>
            </a:r>
            <a:endParaRPr lang="en-US" sz="1200" dirty="0">
              <a:solidFill>
                <a:schemeClr val="tx1">
                  <a:lumMod val="75000"/>
                  <a:lumOff val="25000"/>
                </a:schemeClr>
              </a:solidFill>
            </a:endParaRPr>
          </a:p>
        </p:txBody>
      </p:sp>
      <p:cxnSp>
        <p:nvCxnSpPr>
          <p:cNvPr id="16" name="Straight Arrow Connector 15">
            <a:extLst>
              <a:ext uri="{FF2B5EF4-FFF2-40B4-BE49-F238E27FC236}">
                <a16:creationId xmlns:a16="http://schemas.microsoft.com/office/drawing/2014/main" id="{5B3F4299-399E-46B0-AEE3-8C4737CD13F0}"/>
              </a:ext>
            </a:extLst>
          </p:cNvPr>
          <p:cNvCxnSpPr>
            <a:cxnSpLocks/>
            <a:stCxn id="14" idx="1"/>
          </p:cNvCxnSpPr>
          <p:nvPr/>
        </p:nvCxnSpPr>
        <p:spPr>
          <a:xfrm flipH="1">
            <a:off x="8185211" y="3903797"/>
            <a:ext cx="670842" cy="618197"/>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Chart, scatter chart&#10;&#10;Description automatically generated">
            <a:extLst>
              <a:ext uri="{FF2B5EF4-FFF2-40B4-BE49-F238E27FC236}">
                <a16:creationId xmlns:a16="http://schemas.microsoft.com/office/drawing/2014/main" id="{F55BB38E-DDB9-42D2-8BB8-266BA17A3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508" y="4543282"/>
            <a:ext cx="3377181" cy="1889484"/>
          </a:xfrm>
          <a:prstGeom prst="rect">
            <a:avLst/>
          </a:prstGeom>
        </p:spPr>
      </p:pic>
      <p:sp>
        <p:nvSpPr>
          <p:cNvPr id="19" name="TextBox 18">
            <a:extLst>
              <a:ext uri="{FF2B5EF4-FFF2-40B4-BE49-F238E27FC236}">
                <a16:creationId xmlns:a16="http://schemas.microsoft.com/office/drawing/2014/main" id="{8F0D198B-AA6F-4C9F-B26F-4DBFC843BD29}"/>
              </a:ext>
            </a:extLst>
          </p:cNvPr>
          <p:cNvSpPr txBox="1"/>
          <p:nvPr/>
        </p:nvSpPr>
        <p:spPr>
          <a:xfrm>
            <a:off x="5113537" y="2369269"/>
            <a:ext cx="6288628" cy="954107"/>
          </a:xfrm>
          <a:prstGeom prst="rect">
            <a:avLst/>
          </a:prstGeom>
          <a:noFill/>
        </p:spPr>
        <p:txBody>
          <a:bodyPr wrap="square" rtlCol="0">
            <a:spAutoFit/>
          </a:bodyPr>
          <a:lstStyle/>
          <a:p>
            <a:pPr algn="l"/>
            <a:r>
              <a:rPr lang="en-US" sz="1400" dirty="0"/>
              <a:t>Training data for these ML models initially includes </a:t>
            </a:r>
            <a:r>
              <a:rPr lang="en-US" sz="1400" u="sng" dirty="0">
                <a:solidFill>
                  <a:schemeClr val="accent2">
                    <a:lumMod val="75000"/>
                  </a:schemeClr>
                </a:solidFill>
              </a:rPr>
              <a:t>axial and feature pairwise corner samples</a:t>
            </a:r>
            <a:r>
              <a:rPr lang="en-US" sz="1400" dirty="0"/>
              <a:t>. Additional TCAD simulations are then added into the training data till the evaluation criteria is satisfied. Testing data for evaluation consists of all available TCAD simulations apart from the ones used as training data.</a:t>
            </a:r>
          </a:p>
        </p:txBody>
      </p:sp>
      <p:cxnSp>
        <p:nvCxnSpPr>
          <p:cNvPr id="20" name="Connector: Elbow 19">
            <a:extLst>
              <a:ext uri="{FF2B5EF4-FFF2-40B4-BE49-F238E27FC236}">
                <a16:creationId xmlns:a16="http://schemas.microsoft.com/office/drawing/2014/main" id="{CDE2001E-1E3F-4637-8E79-9D9515C8771C}"/>
              </a:ext>
            </a:extLst>
          </p:cNvPr>
          <p:cNvCxnSpPr>
            <a:cxnSpLocks/>
            <a:endCxn id="18" idx="3"/>
          </p:cNvCxnSpPr>
          <p:nvPr/>
        </p:nvCxnSpPr>
        <p:spPr>
          <a:xfrm rot="16200000" flipV="1">
            <a:off x="9924676" y="1720707"/>
            <a:ext cx="800851" cy="381002"/>
          </a:xfrm>
          <a:prstGeom prst="bentConnector2">
            <a:avLst/>
          </a:prstGeom>
          <a:ln w="95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007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485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p:txBody>
          <a:bodyPr/>
          <a:lstStyle/>
          <a:p>
            <a:r>
              <a:rPr lang="en-US" dirty="0"/>
              <a:t>Best configs from top 30</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24</a:t>
            </a:fld>
            <a:endParaRPr lang="en-US"/>
          </a:p>
        </p:txBody>
      </p:sp>
      <p:graphicFrame>
        <p:nvGraphicFramePr>
          <p:cNvPr id="11" name="Table 9">
            <a:extLst>
              <a:ext uri="{FF2B5EF4-FFF2-40B4-BE49-F238E27FC236}">
                <a16:creationId xmlns:a16="http://schemas.microsoft.com/office/drawing/2014/main" id="{A628D8A6-911F-4693-A2AD-74913C31CFFC}"/>
              </a:ext>
            </a:extLst>
          </p:cNvPr>
          <p:cNvGraphicFramePr>
            <a:graphicFrameLocks noGrp="1"/>
          </p:cNvGraphicFramePr>
          <p:nvPr>
            <p:extLst>
              <p:ext uri="{D42A27DB-BD31-4B8C-83A1-F6EECF244321}">
                <p14:modId xmlns:p14="http://schemas.microsoft.com/office/powerpoint/2010/main" val="2197606177"/>
              </p:ext>
            </p:extLst>
          </p:nvPr>
        </p:nvGraphicFramePr>
        <p:xfrm>
          <a:off x="3474127" y="2166151"/>
          <a:ext cx="5243746" cy="2737236"/>
        </p:xfrm>
        <a:graphic>
          <a:graphicData uri="http://schemas.openxmlformats.org/drawingml/2006/table">
            <a:tbl>
              <a:tblPr firstRow="1" bandRow="1">
                <a:tableStyleId>{D7AC3CCA-C797-4891-BE02-D94E43425B78}</a:tableStyleId>
              </a:tblPr>
              <a:tblGrid>
                <a:gridCol w="1647104">
                  <a:extLst>
                    <a:ext uri="{9D8B030D-6E8A-4147-A177-3AD203B41FA5}">
                      <a16:colId xmlns:a16="http://schemas.microsoft.com/office/drawing/2014/main" val="778282908"/>
                    </a:ext>
                  </a:extLst>
                </a:gridCol>
                <a:gridCol w="2238733">
                  <a:extLst>
                    <a:ext uri="{9D8B030D-6E8A-4147-A177-3AD203B41FA5}">
                      <a16:colId xmlns:a16="http://schemas.microsoft.com/office/drawing/2014/main" val="1909301420"/>
                    </a:ext>
                  </a:extLst>
                </a:gridCol>
                <a:gridCol w="1357909">
                  <a:extLst>
                    <a:ext uri="{9D8B030D-6E8A-4147-A177-3AD203B41FA5}">
                      <a16:colId xmlns:a16="http://schemas.microsoft.com/office/drawing/2014/main" val="127994933"/>
                    </a:ext>
                  </a:extLst>
                </a:gridCol>
              </a:tblGrid>
              <a:tr h="666290">
                <a:tc>
                  <a:txBody>
                    <a:bodyPr/>
                    <a:lstStyle/>
                    <a:p>
                      <a:pPr lvl="0" algn="ctr">
                        <a:buNone/>
                      </a:pPr>
                      <a:r>
                        <a:rPr lang="en-US" sz="1400" dirty="0"/>
                        <a:t>Number of hidden layers</a:t>
                      </a:r>
                    </a:p>
                  </a:txBody>
                  <a:tcPr anchor="ctr"/>
                </a:tc>
                <a:tc>
                  <a:txBody>
                    <a:bodyPr/>
                    <a:lstStyle/>
                    <a:p>
                      <a:pPr algn="ctr"/>
                      <a:r>
                        <a:rPr lang="en-US" sz="1400" dirty="0"/>
                        <a:t>Number of neurons</a:t>
                      </a:r>
                    </a:p>
                  </a:txBody>
                  <a:tcPr anchor="ctr"/>
                </a:tc>
                <a:tc>
                  <a:txBody>
                    <a:bodyPr/>
                    <a:lstStyle/>
                    <a:p>
                      <a:pPr algn="ctr"/>
                      <a:r>
                        <a:rPr lang="en-US" sz="1400" dirty="0"/>
                        <a:t>MAE_avg</a:t>
                      </a:r>
                    </a:p>
                  </a:txBody>
                  <a:tcPr anchor="ctr"/>
                </a:tc>
                <a:extLst>
                  <a:ext uri="{0D108BD9-81ED-4DB2-BD59-A6C34878D82A}">
                    <a16:rowId xmlns:a16="http://schemas.microsoft.com/office/drawing/2014/main" val="236664074"/>
                  </a:ext>
                </a:extLst>
              </a:tr>
              <a:tr h="618549">
                <a:tc>
                  <a:txBody>
                    <a:bodyPr/>
                    <a:lstStyle/>
                    <a:p>
                      <a:pPr marL="0" algn="ctr" defTabSz="914400" rtl="0" eaLnBrk="1" fontAlgn="b" latinLnBrk="0" hangingPunct="1"/>
                      <a:r>
                        <a:rPr lang="en-US" sz="1600" kern="1200" dirty="0">
                          <a:solidFill>
                            <a:schemeClr val="dk1"/>
                          </a:solidFill>
                          <a:latin typeface="+mn-lt"/>
                          <a:ea typeface="+mn-ea"/>
                          <a:cs typeface="+mn-cs"/>
                        </a:rPr>
                        <a:t>3</a:t>
                      </a:r>
                    </a:p>
                  </a:txBody>
                  <a:tcPr marL="9525" marR="9525" marT="9525" marB="0" anchor="ctr"/>
                </a:tc>
                <a:tc>
                  <a:txBody>
                    <a:bodyPr/>
                    <a:lstStyle/>
                    <a:p>
                      <a:pPr marL="0" algn="ctr" defTabSz="914400" rtl="0" eaLnBrk="1" fontAlgn="b" latinLnBrk="0" hangingPunct="1"/>
                      <a:r>
                        <a:rPr lang="en-US" sz="1600" kern="1200">
                          <a:solidFill>
                            <a:schemeClr val="dk1"/>
                          </a:solidFill>
                          <a:latin typeface="+mn-lt"/>
                          <a:ea typeface="+mn-ea"/>
                          <a:cs typeface="+mn-cs"/>
                        </a:rPr>
                        <a:t>[41, 47, 47]</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0.0165</a:t>
                      </a:r>
                    </a:p>
                  </a:txBody>
                  <a:tcPr marL="9525" marR="9525" marT="9525" marB="0" anchor="ctr"/>
                </a:tc>
                <a:extLst>
                  <a:ext uri="{0D108BD9-81ED-4DB2-BD59-A6C34878D82A}">
                    <a16:rowId xmlns:a16="http://schemas.microsoft.com/office/drawing/2014/main" val="3733310063"/>
                  </a:ext>
                </a:extLst>
              </a:tr>
              <a:tr h="419119">
                <a:tc>
                  <a:txBody>
                    <a:bodyPr/>
                    <a:lstStyle/>
                    <a:p>
                      <a:pPr marL="0" algn="ctr" defTabSz="914400" rtl="0" eaLnBrk="1" fontAlgn="b" latinLnBrk="0" hangingPunct="1"/>
                      <a:r>
                        <a:rPr lang="en-US" sz="1600" kern="1200">
                          <a:solidFill>
                            <a:schemeClr val="dk1"/>
                          </a:solidFill>
                          <a:latin typeface="+mn-lt"/>
                          <a:ea typeface="+mn-ea"/>
                          <a:cs typeface="+mn-cs"/>
                        </a:rPr>
                        <a:t>4</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[37, 39, 45, 51]</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0.0157</a:t>
                      </a:r>
                    </a:p>
                  </a:txBody>
                  <a:tcPr marL="9525" marR="9525" marT="9525" marB="0" anchor="ctr"/>
                </a:tc>
                <a:extLst>
                  <a:ext uri="{0D108BD9-81ED-4DB2-BD59-A6C34878D82A}">
                    <a16:rowId xmlns:a16="http://schemas.microsoft.com/office/drawing/2014/main" val="4156383611"/>
                  </a:ext>
                </a:extLst>
              </a:tr>
              <a:tr h="419119">
                <a:tc>
                  <a:txBody>
                    <a:bodyPr/>
                    <a:lstStyle/>
                    <a:p>
                      <a:pPr marL="0" algn="ctr" defTabSz="914400" rtl="0" eaLnBrk="1" fontAlgn="b" latinLnBrk="0" hangingPunct="1"/>
                      <a:r>
                        <a:rPr lang="en-US" sz="1600" kern="1200">
                          <a:solidFill>
                            <a:schemeClr val="dk1"/>
                          </a:solidFill>
                          <a:latin typeface="+mn-lt"/>
                          <a:ea typeface="+mn-ea"/>
                          <a:cs typeface="+mn-cs"/>
                        </a:rPr>
                        <a:t>5</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[35, 37, 41, 39, 49]</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0.0162</a:t>
                      </a:r>
                    </a:p>
                  </a:txBody>
                  <a:tcPr marL="9525" marR="9525" marT="9525" marB="0" anchor="ctr"/>
                </a:tc>
                <a:extLst>
                  <a:ext uri="{0D108BD9-81ED-4DB2-BD59-A6C34878D82A}">
                    <a16:rowId xmlns:a16="http://schemas.microsoft.com/office/drawing/2014/main" val="1370224012"/>
                  </a:ext>
                </a:extLst>
              </a:tr>
              <a:tr h="614159">
                <a:tc>
                  <a:txBody>
                    <a:bodyPr/>
                    <a:lstStyle/>
                    <a:p>
                      <a:pPr marL="0" algn="ctr" defTabSz="914400" rtl="0" eaLnBrk="1" fontAlgn="b" latinLnBrk="0" hangingPunct="1"/>
                      <a:r>
                        <a:rPr lang="en-US" sz="1600" kern="1200">
                          <a:solidFill>
                            <a:schemeClr val="dk1"/>
                          </a:solidFill>
                          <a:latin typeface="+mn-lt"/>
                          <a:ea typeface="+mn-ea"/>
                          <a:cs typeface="+mn-cs"/>
                        </a:rPr>
                        <a:t>6</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[41, 45, 51, 41, 51, 35]</a:t>
                      </a:r>
                    </a:p>
                  </a:txBody>
                  <a:tcPr marL="9525" marR="9525" marT="9525" marB="0" anchor="ctr"/>
                </a:tc>
                <a:tc>
                  <a:txBody>
                    <a:bodyPr/>
                    <a:lstStyle/>
                    <a:p>
                      <a:pPr marL="0" algn="ctr" defTabSz="914400" rtl="0" eaLnBrk="1" fontAlgn="b" latinLnBrk="0" hangingPunct="1"/>
                      <a:r>
                        <a:rPr lang="en-US" sz="1600" kern="1200" dirty="0">
                          <a:solidFill>
                            <a:schemeClr val="dk1"/>
                          </a:solidFill>
                          <a:latin typeface="+mn-lt"/>
                          <a:ea typeface="+mn-ea"/>
                          <a:cs typeface="+mn-cs"/>
                        </a:rPr>
                        <a:t>0.01617</a:t>
                      </a:r>
                    </a:p>
                  </a:txBody>
                  <a:tcPr marL="9525" marR="9525" marT="9525" marB="0" anchor="ctr"/>
                </a:tc>
                <a:extLst>
                  <a:ext uri="{0D108BD9-81ED-4DB2-BD59-A6C34878D82A}">
                    <a16:rowId xmlns:a16="http://schemas.microsoft.com/office/drawing/2014/main" val="3407638535"/>
                  </a:ext>
                </a:extLst>
              </a:tr>
            </a:tbl>
          </a:graphicData>
        </a:graphic>
      </p:graphicFrame>
      <p:sp>
        <p:nvSpPr>
          <p:cNvPr id="15" name="Content Placeholder 6">
            <a:extLst>
              <a:ext uri="{FF2B5EF4-FFF2-40B4-BE49-F238E27FC236}">
                <a16:creationId xmlns:a16="http://schemas.microsoft.com/office/drawing/2014/main" id="{29A638A4-FCFD-4358-9CAC-94EC658B39FA}"/>
              </a:ext>
            </a:extLst>
          </p:cNvPr>
          <p:cNvSpPr txBox="1">
            <a:spLocks/>
          </p:cNvSpPr>
          <p:nvPr/>
        </p:nvSpPr>
        <p:spPr>
          <a:xfrm>
            <a:off x="824203" y="1306287"/>
            <a:ext cx="10485948" cy="859864"/>
          </a:xfrm>
          <a:prstGeom prst="rect">
            <a:avLst/>
          </a:prstGeom>
        </p:spPr>
        <p:txBody>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lvl="1"/>
            <a:r>
              <a:rPr lang="en-US" sz="1200" dirty="0"/>
              <a:t>From output of random search (~ 2000 configs), we select top 30 with best MAE scores. From these top 30, we select the best performing configuration for each of the hidden layer configs.</a:t>
            </a:r>
          </a:p>
          <a:p>
            <a:pPr marL="0" indent="0">
              <a:buFont typeface="Arial" panose="020B0604020202020204" pitchFamily="34" charset="0"/>
              <a:buNone/>
            </a:pPr>
            <a:endParaRPr lang="en-US" sz="1600" dirty="0"/>
          </a:p>
        </p:txBody>
      </p:sp>
      <p:sp>
        <p:nvSpPr>
          <p:cNvPr id="8" name="Content Placeholder 6">
            <a:extLst>
              <a:ext uri="{FF2B5EF4-FFF2-40B4-BE49-F238E27FC236}">
                <a16:creationId xmlns:a16="http://schemas.microsoft.com/office/drawing/2014/main" id="{E4F373DE-2C00-491B-A19F-3EADE8888498}"/>
              </a:ext>
            </a:extLst>
          </p:cNvPr>
          <p:cNvSpPr txBox="1">
            <a:spLocks/>
          </p:cNvSpPr>
          <p:nvPr/>
        </p:nvSpPr>
        <p:spPr>
          <a:xfrm>
            <a:off x="824203" y="5453638"/>
            <a:ext cx="10485948" cy="476645"/>
          </a:xfrm>
          <a:prstGeom prst="rect">
            <a:avLst/>
          </a:prstGeom>
        </p:spPr>
        <p:txBody>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lvl="1"/>
            <a:r>
              <a:rPr lang="en-US" sz="1200" dirty="0"/>
              <a:t>These will serve as inputs for narrow searches, using Bayesian optimization. (will be performed in parallel).</a:t>
            </a:r>
          </a:p>
          <a:p>
            <a:pPr marL="0" indent="0">
              <a:buFont typeface="Arial" panose="020B0604020202020204" pitchFamily="34" charset="0"/>
              <a:buNone/>
            </a:pPr>
            <a:endParaRPr lang="en-US" sz="1600" dirty="0"/>
          </a:p>
        </p:txBody>
      </p:sp>
    </p:spTree>
    <p:extLst>
      <p:ext uri="{BB962C8B-B14F-4D97-AF65-F5344CB8AC3E}">
        <p14:creationId xmlns:p14="http://schemas.microsoft.com/office/powerpoint/2010/main" val="84723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a:xfrm>
            <a:off x="829048" y="398497"/>
            <a:ext cx="3171451" cy="2364158"/>
          </a:xfrm>
        </p:spPr>
        <p:txBody>
          <a:bodyPr anchor="t">
            <a:normAutofit/>
          </a:bodyPr>
          <a:lstStyle/>
          <a:p>
            <a:r>
              <a:rPr lang="en-US" dirty="0"/>
              <a:t>Summary - 2</a:t>
            </a:r>
            <a:br>
              <a:rPr lang="en-US" dirty="0"/>
            </a:br>
            <a:endParaRPr lang="en-US" dirty="0"/>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sz="quarter" idx="13"/>
          </p:nvPr>
        </p:nvSpPr>
        <p:spPr>
          <a:xfrm>
            <a:off x="4786653" y="398497"/>
            <a:ext cx="6861153" cy="5747133"/>
          </a:xfrm>
        </p:spPr>
        <p:txBody>
          <a:bodyPr>
            <a:normAutofit/>
          </a:bodyPr>
          <a:lstStyle/>
          <a:p>
            <a:r>
              <a:rPr lang="en-US" sz="1800" dirty="0"/>
              <a:t>The practical problem at hand: For a given technology, we have, say, ~10 devices we’d like to model: </a:t>
            </a:r>
            <a:br>
              <a:rPr lang="en-US" sz="1800" dirty="0"/>
            </a:br>
            <a:r>
              <a:rPr lang="en-US" sz="1800" dirty="0"/>
              <a:t>   NFET &amp; PFET (Multiple Vt flavors of each), and some EG.  </a:t>
            </a:r>
          </a:p>
          <a:p>
            <a:r>
              <a:rPr lang="en-US" sz="1800" dirty="0"/>
              <a:t>These are devices similar enough that a Neural Net which is optimized (#layers, #neurons, …) for one device should be close enough to work well for the other devices.</a:t>
            </a:r>
          </a:p>
          <a:p>
            <a:r>
              <a:rPr lang="en-US" sz="1800" dirty="0"/>
              <a:t>We have found, for the SLVT SG NFET, that 5 layers, each of 35-50 neurons, provides a nice optimum of accuracy and speed.</a:t>
            </a:r>
          </a:p>
          <a:p>
            <a:r>
              <a:rPr lang="en-US" sz="1800" dirty="0"/>
              <a:t>For our other devices, we can use this same neural net and feel confident we’re getting good results.</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a:xfrm>
            <a:off x="9198269" y="6386296"/>
            <a:ext cx="2421080" cy="365125"/>
          </a:xfrm>
        </p:spPr>
        <p:txBody>
          <a:bodyPr anchor="t">
            <a:normAutofit/>
          </a:bodyPr>
          <a:lstStyle/>
          <a:p>
            <a:pPr>
              <a:spcAft>
                <a:spcPts val="600"/>
              </a:spcAft>
            </a:pPr>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a:xfrm>
            <a:off x="11577638" y="6386296"/>
            <a:ext cx="386020" cy="365125"/>
          </a:xfrm>
        </p:spPr>
        <p:txBody>
          <a:bodyPr anchor="t">
            <a:normAutofit/>
          </a:bodyPr>
          <a:lstStyle/>
          <a:p>
            <a:pPr>
              <a:spcAft>
                <a:spcPts val="600"/>
              </a:spcAft>
            </a:pPr>
            <a:fld id="{7E6ECBBE-ACC3-48EB-9F88-A771FEACBB28}" type="slidenum">
              <a:rPr lang="en-US" smtClean="0"/>
              <a:pPr>
                <a:spcAft>
                  <a:spcPts val="600"/>
                </a:spcAft>
              </a:pPr>
              <a:t>25</a:t>
            </a:fld>
            <a:endParaRPr lang="en-US"/>
          </a:p>
        </p:txBody>
      </p:sp>
    </p:spTree>
    <p:extLst>
      <p:ext uri="{BB962C8B-B14F-4D97-AF65-F5344CB8AC3E}">
        <p14:creationId xmlns:p14="http://schemas.microsoft.com/office/powerpoint/2010/main" val="3966069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a:xfrm>
            <a:off x="829048" y="398497"/>
            <a:ext cx="3146051" cy="2364158"/>
          </a:xfrm>
        </p:spPr>
        <p:txBody>
          <a:bodyPr anchor="t">
            <a:normAutofit/>
          </a:bodyPr>
          <a:lstStyle/>
          <a:p>
            <a:r>
              <a:rPr lang="en-US" dirty="0"/>
              <a:t>Summary - 2</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sz="quarter" idx="13"/>
          </p:nvPr>
        </p:nvSpPr>
        <p:spPr>
          <a:xfrm>
            <a:off x="4786653" y="398497"/>
            <a:ext cx="6861153" cy="5747133"/>
          </a:xfrm>
        </p:spPr>
        <p:txBody>
          <a:bodyPr>
            <a:normAutofit/>
          </a:bodyPr>
          <a:lstStyle/>
          <a:p>
            <a:r>
              <a:rPr lang="en-US" sz="1800" dirty="0"/>
              <a:t>Artificial Neural Networks are very powerful tools which, with their combination of algorithms, can be used for solving almost any type of statistical problem with very good results.</a:t>
            </a:r>
          </a:p>
          <a:p>
            <a:r>
              <a:rPr lang="en-US" sz="1800" dirty="0"/>
              <a:t>However, the process of setting up suitable hyper parameters for a given dataset is mostly based on hit and trial and thus can get repetitive.</a:t>
            </a:r>
          </a:p>
          <a:p>
            <a:r>
              <a:rPr lang="en-US" sz="1800" dirty="0"/>
              <a:t>With the implementation of efficient parameter optimization method as shown in the previous slides, This whole process can be automated and can lead to efficient results.</a:t>
            </a:r>
          </a:p>
          <a:p>
            <a:pPr marL="0" indent="0">
              <a:buNone/>
            </a:pPr>
            <a:r>
              <a:rPr lang="en-US" u="sng" dirty="0"/>
              <a:t>Further steps</a:t>
            </a:r>
          </a:p>
          <a:p>
            <a:pPr marL="0" indent="0">
              <a:buNone/>
            </a:pPr>
            <a:r>
              <a:rPr lang="en-US" sz="1800" dirty="0"/>
              <a:t>Constructing a right neural model can be of much use as it can give a lot of information related to the importance and level of contribution of each one of the inputs to the respective outputs. Which is one of the next steps, known as feature importance.</a:t>
            </a:r>
          </a:p>
          <a:p>
            <a:pPr marL="0" indent="0">
              <a:buNone/>
            </a:pPr>
            <a:endParaRPr lang="en-US"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a:xfrm>
            <a:off x="9198269" y="6386296"/>
            <a:ext cx="2421080" cy="365125"/>
          </a:xfrm>
        </p:spPr>
        <p:txBody>
          <a:bodyPr anchor="t">
            <a:normAutofit/>
          </a:bodyPr>
          <a:lstStyle/>
          <a:p>
            <a:pPr>
              <a:spcAft>
                <a:spcPts val="600"/>
              </a:spcAft>
            </a:pPr>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a:xfrm>
            <a:off x="11577638" y="6386296"/>
            <a:ext cx="386020" cy="365125"/>
          </a:xfrm>
        </p:spPr>
        <p:txBody>
          <a:bodyPr anchor="t">
            <a:normAutofit/>
          </a:bodyPr>
          <a:lstStyle/>
          <a:p>
            <a:pPr>
              <a:spcAft>
                <a:spcPts val="600"/>
              </a:spcAft>
            </a:pPr>
            <a:fld id="{7E6ECBBE-ACC3-48EB-9F88-A771FEACBB28}" type="slidenum">
              <a:rPr lang="en-US" smtClean="0"/>
              <a:pPr>
                <a:spcAft>
                  <a:spcPts val="600"/>
                </a:spcAft>
              </a:pPr>
              <a:t>26</a:t>
            </a:fld>
            <a:endParaRPr lang="en-US"/>
          </a:p>
        </p:txBody>
      </p:sp>
    </p:spTree>
    <p:extLst>
      <p:ext uri="{BB962C8B-B14F-4D97-AF65-F5344CB8AC3E}">
        <p14:creationId xmlns:p14="http://schemas.microsoft.com/office/powerpoint/2010/main" val="1927793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a:xfrm>
            <a:off x="829048" y="398497"/>
            <a:ext cx="3171451" cy="2364158"/>
          </a:xfrm>
        </p:spPr>
        <p:txBody>
          <a:bodyPr anchor="t">
            <a:normAutofit/>
          </a:bodyPr>
          <a:lstStyle/>
          <a:p>
            <a:r>
              <a:rPr lang="en-US" dirty="0"/>
              <a:t>Evaluation Measure</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sz="quarter" idx="13"/>
          </p:nvPr>
        </p:nvSpPr>
        <p:spPr>
          <a:xfrm>
            <a:off x="4909495" y="555433"/>
            <a:ext cx="6861153" cy="5747133"/>
          </a:xfrm>
        </p:spPr>
        <p:txBody>
          <a:bodyPr>
            <a:normAutofit/>
          </a:bodyPr>
          <a:lstStyle/>
          <a:p>
            <a:r>
              <a:rPr lang="en-US" sz="1800" dirty="0"/>
              <a:t>Finding threshold for number of simulations based on MAE,MSE scores and mean &amp; stds of predicted outputs/labels.</a:t>
            </a:r>
          </a:p>
          <a:p>
            <a:pPr marL="0" indent="0">
              <a:buNone/>
            </a:pPr>
            <a:endParaRPr lang="en-US" sz="1800" dirty="0"/>
          </a:p>
          <a:p>
            <a:pPr marL="0" indent="0">
              <a:buNone/>
            </a:pPr>
            <a:endParaRPr lang="en-US" sz="1800" dirty="0"/>
          </a:p>
          <a:p>
            <a:endParaRPr lang="en-US" sz="1800"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a:xfrm>
            <a:off x="9198269" y="6386296"/>
            <a:ext cx="2421080" cy="365125"/>
          </a:xfrm>
        </p:spPr>
        <p:txBody>
          <a:bodyPr anchor="t">
            <a:normAutofit/>
          </a:bodyPr>
          <a:lstStyle/>
          <a:p>
            <a:pPr>
              <a:spcAft>
                <a:spcPts val="600"/>
              </a:spcAft>
            </a:pPr>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a:xfrm>
            <a:off x="11577638" y="6386296"/>
            <a:ext cx="386020" cy="365125"/>
          </a:xfrm>
        </p:spPr>
        <p:txBody>
          <a:bodyPr anchor="t">
            <a:normAutofit/>
          </a:bodyPr>
          <a:lstStyle/>
          <a:p>
            <a:pPr>
              <a:spcAft>
                <a:spcPts val="600"/>
              </a:spcAft>
            </a:pPr>
            <a:fld id="{7E6ECBBE-ACC3-48EB-9F88-A771FEACBB28}" type="slidenum">
              <a:rPr lang="en-US" smtClean="0"/>
              <a:pPr>
                <a:spcAft>
                  <a:spcPts val="600"/>
                </a:spcAft>
              </a:pPr>
              <a:t>27</a:t>
            </a:fld>
            <a:endParaRPr lang="en-US"/>
          </a:p>
        </p:txBody>
      </p:sp>
    </p:spTree>
    <p:extLst>
      <p:ext uri="{BB962C8B-B14F-4D97-AF65-F5344CB8AC3E}">
        <p14:creationId xmlns:p14="http://schemas.microsoft.com/office/powerpoint/2010/main" val="72163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 scatter chart&#10;&#10;Description automatically generated">
            <a:extLst>
              <a:ext uri="{FF2B5EF4-FFF2-40B4-BE49-F238E27FC236}">
                <a16:creationId xmlns:a16="http://schemas.microsoft.com/office/drawing/2014/main" id="{EBF6C8F4-038A-4D51-AFB9-F199BF789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64" y="874864"/>
            <a:ext cx="11282387" cy="5721461"/>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p:txBody>
          <a:bodyPr/>
          <a:lstStyle/>
          <a:p>
            <a:r>
              <a:rPr lang="en-US" dirty="0"/>
              <a:t>Relation b/w simulation points &amp; MAE</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28</a:t>
            </a:fld>
            <a:endParaRPr lang="en-US"/>
          </a:p>
        </p:txBody>
      </p:sp>
      <p:sp>
        <p:nvSpPr>
          <p:cNvPr id="8" name="TextBox 7">
            <a:extLst>
              <a:ext uri="{FF2B5EF4-FFF2-40B4-BE49-F238E27FC236}">
                <a16:creationId xmlns:a16="http://schemas.microsoft.com/office/drawing/2014/main" id="{CD3194D2-7591-4D23-A3F3-B30630D4DD04}"/>
              </a:ext>
            </a:extLst>
          </p:cNvPr>
          <p:cNvSpPr txBox="1"/>
          <p:nvPr/>
        </p:nvSpPr>
        <p:spPr>
          <a:xfrm>
            <a:off x="629056" y="1180550"/>
            <a:ext cx="5375817" cy="523220"/>
          </a:xfrm>
          <a:prstGeom prst="rect">
            <a:avLst/>
          </a:prstGeom>
          <a:noFill/>
        </p:spPr>
        <p:txBody>
          <a:bodyPr wrap="square" rtlCol="0">
            <a:spAutoFit/>
          </a:bodyPr>
          <a:lstStyle/>
          <a:p>
            <a:pPr marL="342900" indent="-342900" algn="l">
              <a:buClr>
                <a:srgbClr val="FF0000"/>
              </a:buClr>
              <a:buFont typeface="Wingdings" panose="05000000000000000000" pitchFamily="2" charset="2"/>
              <a:buChar char="Ø"/>
            </a:pPr>
            <a:r>
              <a:rPr lang="en-US" sz="1400" dirty="0"/>
              <a:t>Using ~ 25k simulations as training data for the model, with 4-6 hidden layer configurations, generates good results.</a:t>
            </a:r>
          </a:p>
        </p:txBody>
      </p:sp>
    </p:spTree>
    <p:extLst>
      <p:ext uri="{BB962C8B-B14F-4D97-AF65-F5344CB8AC3E}">
        <p14:creationId xmlns:p14="http://schemas.microsoft.com/office/powerpoint/2010/main" val="470782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p:txBody>
          <a:bodyPr/>
          <a:lstStyle/>
          <a:p>
            <a:r>
              <a:rPr lang="en-US" dirty="0"/>
              <a:t>Output table</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29</a:t>
            </a:fld>
            <a:endParaRPr lang="en-US"/>
          </a:p>
        </p:txBody>
      </p:sp>
      <p:sp>
        <p:nvSpPr>
          <p:cNvPr id="10" name="TextBox 9">
            <a:extLst>
              <a:ext uri="{FF2B5EF4-FFF2-40B4-BE49-F238E27FC236}">
                <a16:creationId xmlns:a16="http://schemas.microsoft.com/office/drawing/2014/main" id="{12A5CF7F-34B0-EBC8-BADF-7345039E2F4E}"/>
              </a:ext>
            </a:extLst>
          </p:cNvPr>
          <p:cNvSpPr txBox="1"/>
          <p:nvPr/>
        </p:nvSpPr>
        <p:spPr>
          <a:xfrm>
            <a:off x="4503290" y="5225094"/>
            <a:ext cx="274320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a:t>
            </a:r>
            <a:endParaRPr lang="en-US" sz="2800" dirty="0">
              <a:cs typeface="Arial"/>
            </a:endParaRPr>
          </a:p>
          <a:p>
            <a:pPr algn="ctr"/>
            <a:r>
              <a:rPr lang="en-US" sz="2800" dirty="0">
                <a:cs typeface="Arial"/>
              </a:rPr>
              <a:t>.</a:t>
            </a:r>
          </a:p>
          <a:p>
            <a:pPr algn="ctr"/>
            <a:r>
              <a:rPr lang="en-US" sz="2800" dirty="0">
                <a:cs typeface="Arial"/>
              </a:rPr>
              <a:t>.</a:t>
            </a:r>
          </a:p>
          <a:p>
            <a:pPr algn="ctr"/>
            <a:r>
              <a:rPr lang="en-US" sz="2800" dirty="0">
                <a:cs typeface="Arial"/>
              </a:rPr>
              <a:t>.</a:t>
            </a:r>
          </a:p>
        </p:txBody>
      </p:sp>
      <p:graphicFrame>
        <p:nvGraphicFramePr>
          <p:cNvPr id="11" name="Table 9">
            <a:extLst>
              <a:ext uri="{FF2B5EF4-FFF2-40B4-BE49-F238E27FC236}">
                <a16:creationId xmlns:a16="http://schemas.microsoft.com/office/drawing/2014/main" id="{A628D8A6-911F-4693-A2AD-74913C31CFFC}"/>
              </a:ext>
            </a:extLst>
          </p:cNvPr>
          <p:cNvGraphicFramePr>
            <a:graphicFrameLocks noGrp="1"/>
          </p:cNvGraphicFramePr>
          <p:nvPr>
            <p:extLst>
              <p:ext uri="{D42A27DB-BD31-4B8C-83A1-F6EECF244321}">
                <p14:modId xmlns:p14="http://schemas.microsoft.com/office/powerpoint/2010/main" val="4176999613"/>
              </p:ext>
            </p:extLst>
          </p:nvPr>
        </p:nvGraphicFramePr>
        <p:xfrm>
          <a:off x="1082282" y="950741"/>
          <a:ext cx="9117522" cy="4929033"/>
        </p:xfrm>
        <a:graphic>
          <a:graphicData uri="http://schemas.openxmlformats.org/drawingml/2006/table">
            <a:tbl>
              <a:tblPr firstRow="1" bandRow="1">
                <a:tableStyleId>{D7AC3CCA-C797-4891-BE02-D94E43425B78}</a:tableStyleId>
              </a:tblPr>
              <a:tblGrid>
                <a:gridCol w="1428510">
                  <a:extLst>
                    <a:ext uri="{9D8B030D-6E8A-4147-A177-3AD203B41FA5}">
                      <a16:colId xmlns:a16="http://schemas.microsoft.com/office/drawing/2014/main" val="778282908"/>
                    </a:ext>
                  </a:extLst>
                </a:gridCol>
                <a:gridCol w="1236727">
                  <a:extLst>
                    <a:ext uri="{9D8B030D-6E8A-4147-A177-3AD203B41FA5}">
                      <a16:colId xmlns:a16="http://schemas.microsoft.com/office/drawing/2014/main" val="1909301420"/>
                    </a:ext>
                  </a:extLst>
                </a:gridCol>
                <a:gridCol w="931369">
                  <a:extLst>
                    <a:ext uri="{9D8B030D-6E8A-4147-A177-3AD203B41FA5}">
                      <a16:colId xmlns:a16="http://schemas.microsoft.com/office/drawing/2014/main" val="127994933"/>
                    </a:ext>
                  </a:extLst>
                </a:gridCol>
                <a:gridCol w="1196396">
                  <a:extLst>
                    <a:ext uri="{9D8B030D-6E8A-4147-A177-3AD203B41FA5}">
                      <a16:colId xmlns:a16="http://schemas.microsoft.com/office/drawing/2014/main" val="1687553867"/>
                    </a:ext>
                  </a:extLst>
                </a:gridCol>
                <a:gridCol w="1180216">
                  <a:extLst>
                    <a:ext uri="{9D8B030D-6E8A-4147-A177-3AD203B41FA5}">
                      <a16:colId xmlns:a16="http://schemas.microsoft.com/office/drawing/2014/main" val="3408086134"/>
                    </a:ext>
                  </a:extLst>
                </a:gridCol>
                <a:gridCol w="1594172">
                  <a:extLst>
                    <a:ext uri="{9D8B030D-6E8A-4147-A177-3AD203B41FA5}">
                      <a16:colId xmlns:a16="http://schemas.microsoft.com/office/drawing/2014/main" val="2404213449"/>
                    </a:ext>
                  </a:extLst>
                </a:gridCol>
                <a:gridCol w="1550132">
                  <a:extLst>
                    <a:ext uri="{9D8B030D-6E8A-4147-A177-3AD203B41FA5}">
                      <a16:colId xmlns:a16="http://schemas.microsoft.com/office/drawing/2014/main" val="1140616049"/>
                    </a:ext>
                  </a:extLst>
                </a:gridCol>
              </a:tblGrid>
              <a:tr h="446362">
                <a:tc>
                  <a:txBody>
                    <a:bodyPr/>
                    <a:lstStyle/>
                    <a:p>
                      <a:pPr lvl="0" algn="ctr">
                        <a:buNone/>
                      </a:pPr>
                      <a:r>
                        <a:rPr lang="en-US" sz="1400" dirty="0"/>
                        <a:t>Data ranges</a:t>
                      </a:r>
                    </a:p>
                  </a:txBody>
                  <a:tcPr anchor="ctr"/>
                </a:tc>
                <a:tc>
                  <a:txBody>
                    <a:bodyPr/>
                    <a:lstStyle/>
                    <a:p>
                      <a:pPr algn="ctr"/>
                      <a:r>
                        <a:rPr lang="en-US" sz="1400" dirty="0"/>
                        <a:t>MAE</a:t>
                      </a:r>
                    </a:p>
                  </a:txBody>
                  <a:tcPr anchor="ctr"/>
                </a:tc>
                <a:tc>
                  <a:txBody>
                    <a:bodyPr/>
                    <a:lstStyle/>
                    <a:p>
                      <a:pPr algn="ctr"/>
                      <a:r>
                        <a:rPr lang="en-US" sz="1400" dirty="0"/>
                        <a:t>MSE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Idsat_mean</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Idsat_std</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Idlin_mean</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Idlin_std</a:t>
                      </a:r>
                      <a:endParaRPr lang="en-US" sz="1400" dirty="0"/>
                    </a:p>
                  </a:txBody>
                  <a:tcPr anchor="ctr"/>
                </a:tc>
                <a:extLst>
                  <a:ext uri="{0D108BD9-81ED-4DB2-BD59-A6C34878D82A}">
                    <a16:rowId xmlns:a16="http://schemas.microsoft.com/office/drawing/2014/main" val="236664074"/>
                  </a:ext>
                </a:extLst>
              </a:tr>
              <a:tr h="414379">
                <a:tc>
                  <a:txBody>
                    <a:bodyPr/>
                    <a:lstStyle/>
                    <a:p>
                      <a:pPr algn="ctr"/>
                      <a:r>
                        <a:rPr lang="en-US" dirty="0"/>
                        <a:t>2k points</a:t>
                      </a:r>
                    </a:p>
                  </a:txBody>
                  <a:tcPr anchor="ctr"/>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0.041</a:t>
                      </a:r>
                    </a:p>
                  </a:txBody>
                  <a:tcPr marL="7620" marR="7620" marT="7620" marB="0" anchor="ctr"/>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0.0061</a:t>
                      </a:r>
                    </a:p>
                  </a:txBody>
                  <a:tcPr marL="7620" marR="7620" marT="7620" marB="0" anchor="ctr"/>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861.6</a:t>
                      </a:r>
                    </a:p>
                  </a:txBody>
                  <a:tcPr marL="7620" marR="7620" marT="7620" marB="0" anchor="ctr"/>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86.925</a:t>
                      </a:r>
                    </a:p>
                  </a:txBody>
                  <a:tcPr marL="7620" marR="7620" marT="7620" marB="0" anchor="ctr"/>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179.34</a:t>
                      </a:r>
                    </a:p>
                  </a:txBody>
                  <a:tcPr marL="7620" marR="7620" marT="7620" marB="0" anchor="ctr"/>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14.154</a:t>
                      </a:r>
                    </a:p>
                  </a:txBody>
                  <a:tcPr marL="7620" marR="7620" marT="7620" marB="0" anchor="ctr"/>
                </a:tc>
                <a:extLst>
                  <a:ext uri="{0D108BD9-81ED-4DB2-BD59-A6C34878D82A}">
                    <a16:rowId xmlns:a16="http://schemas.microsoft.com/office/drawing/2014/main" val="1552384156"/>
                  </a:ext>
                </a:extLst>
              </a:tr>
              <a:tr h="414379">
                <a:tc>
                  <a:txBody>
                    <a:bodyPr/>
                    <a:lstStyle/>
                    <a:p>
                      <a:pPr algn="ctr"/>
                      <a:r>
                        <a:rPr lang="en-US" dirty="0"/>
                        <a:t>5k points</a:t>
                      </a:r>
                    </a:p>
                  </a:txBody>
                  <a:tcPr anchor="ctr"/>
                </a:tc>
                <a:tc>
                  <a:txBody>
                    <a:bodyPr/>
                    <a:lstStyle/>
                    <a:p>
                      <a:pPr lvl="0" algn="ctr">
                        <a:buNone/>
                      </a:pPr>
                      <a:r>
                        <a:rPr lang="en-US" sz="1600" b="0" i="0" u="none" strike="noStrike" noProof="0" dirty="0"/>
                        <a:t>0.031</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t>0.0035</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863.4</a:t>
                      </a:r>
                      <a:endParaRPr lang="en-US" sz="1600" b="0" i="0" u="none" strike="noStrike" noProof="0" dirty="0">
                        <a:latin typeface="Arial"/>
                      </a:endParaRPr>
                    </a:p>
                  </a:txBody>
                  <a:tcPr anchor="ctr"/>
                </a:tc>
                <a:tc>
                  <a:txBody>
                    <a:bodyPr/>
                    <a:lstStyle/>
                    <a:p>
                      <a:pPr lvl="0" algn="ctr">
                        <a:buNone/>
                      </a:pPr>
                      <a:r>
                        <a:rPr lang="en-US" dirty="0"/>
                        <a:t>87.44</a:t>
                      </a:r>
                      <a:endParaRPr lang="en-US" sz="1600" b="0" i="0" u="none" strike="noStrike" noProof="0" dirty="0">
                        <a:latin typeface="Arial"/>
                      </a:endParaRPr>
                    </a:p>
                  </a:txBody>
                  <a:tcPr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179.73</a:t>
                      </a:r>
                    </a:p>
                  </a:txBody>
                  <a:tcPr marL="7620" marR="7620" marT="7620" marB="0"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14.28</a:t>
                      </a:r>
                    </a:p>
                  </a:txBody>
                  <a:tcPr marL="7620" marR="7620" marT="7620" marB="0" anchor="ctr"/>
                </a:tc>
                <a:extLst>
                  <a:ext uri="{0D108BD9-81ED-4DB2-BD59-A6C34878D82A}">
                    <a16:rowId xmlns:a16="http://schemas.microsoft.com/office/drawing/2014/main" val="3733310063"/>
                  </a:ext>
                </a:extLst>
              </a:tr>
              <a:tr h="297883">
                <a:tc>
                  <a:txBody>
                    <a:bodyPr/>
                    <a:lstStyle/>
                    <a:p>
                      <a:pPr lvl="0" algn="ctr">
                        <a:buNone/>
                      </a:pPr>
                      <a:r>
                        <a:rPr lang="en-US" dirty="0"/>
                        <a:t>10k points</a:t>
                      </a:r>
                    </a:p>
                  </a:txBody>
                  <a:tcPr anchor="ctr"/>
                </a:tc>
                <a:tc>
                  <a:txBody>
                    <a:bodyPr/>
                    <a:lstStyle/>
                    <a:p>
                      <a:pPr lvl="0" algn="ctr">
                        <a:buNone/>
                      </a:pPr>
                      <a:r>
                        <a:rPr lang="en-US" sz="1600" b="0" i="0" u="none" strike="noStrike" noProof="0" dirty="0"/>
                        <a:t>0.020</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t>0.00133</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863.5</a:t>
                      </a:r>
                      <a:endParaRPr lang="en-US" sz="1600" b="0" i="0" u="none" strike="noStrike" noProof="0" dirty="0">
                        <a:latin typeface="Arial"/>
                      </a:endParaRPr>
                    </a:p>
                  </a:txBody>
                  <a:tcPr anchor="ctr"/>
                </a:tc>
                <a:tc>
                  <a:txBody>
                    <a:bodyPr/>
                    <a:lstStyle/>
                    <a:p>
                      <a:pPr lvl="0" algn="ctr">
                        <a:buNone/>
                      </a:pPr>
                      <a:r>
                        <a:rPr lang="en-US" dirty="0"/>
                        <a:t>86.73</a:t>
                      </a:r>
                      <a:endParaRPr lang="en-US" sz="1600" b="0" i="0" u="none" strike="noStrike" noProof="0" dirty="0">
                        <a:latin typeface="Arial"/>
                      </a:endParaRPr>
                    </a:p>
                  </a:txBody>
                  <a:tcPr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179.63</a:t>
                      </a:r>
                    </a:p>
                  </a:txBody>
                  <a:tcPr marL="7620" marR="7620" marT="7620" marB="0"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14.28</a:t>
                      </a:r>
                    </a:p>
                  </a:txBody>
                  <a:tcPr marL="7620" marR="7620" marT="7620" marB="0" anchor="ctr"/>
                </a:tc>
                <a:extLst>
                  <a:ext uri="{0D108BD9-81ED-4DB2-BD59-A6C34878D82A}">
                    <a16:rowId xmlns:a16="http://schemas.microsoft.com/office/drawing/2014/main" val="4156383611"/>
                  </a:ext>
                </a:extLst>
              </a:tr>
              <a:tr h="297883">
                <a:tc>
                  <a:txBody>
                    <a:bodyPr/>
                    <a:lstStyle/>
                    <a:p>
                      <a:pPr algn="ctr"/>
                      <a:r>
                        <a:rPr lang="en-US" dirty="0"/>
                        <a:t>15k points</a:t>
                      </a:r>
                    </a:p>
                  </a:txBody>
                  <a:tcPr anchor="ctr"/>
                </a:tc>
                <a:tc>
                  <a:txBody>
                    <a:bodyPr/>
                    <a:lstStyle/>
                    <a:p>
                      <a:pPr lvl="0" algn="ctr">
                        <a:buNone/>
                      </a:pPr>
                      <a:r>
                        <a:rPr lang="en-US" sz="1600" b="0" i="0" u="none" strike="noStrike" noProof="0" dirty="0"/>
                        <a:t>0.0191</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t>0.00122</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863.81</a:t>
                      </a:r>
                      <a:endParaRPr lang="en-US" sz="1600" b="0" i="0" u="none" strike="noStrike" noProof="0" dirty="0">
                        <a:latin typeface="Arial"/>
                      </a:endParaRPr>
                    </a:p>
                  </a:txBody>
                  <a:tcPr anchor="ctr"/>
                </a:tc>
                <a:tc>
                  <a:txBody>
                    <a:bodyPr/>
                    <a:lstStyle/>
                    <a:p>
                      <a:pPr lvl="0" algn="ctr">
                        <a:buNone/>
                      </a:pPr>
                      <a:r>
                        <a:rPr lang="en-US" dirty="0"/>
                        <a:t>87.29</a:t>
                      </a:r>
                      <a:endParaRPr lang="en-US" sz="1600" b="0" i="0" u="none" strike="noStrike" noProof="0" dirty="0">
                        <a:latin typeface="Arial"/>
                      </a:endParaRPr>
                    </a:p>
                  </a:txBody>
                  <a:tcPr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179.64</a:t>
                      </a:r>
                    </a:p>
                  </a:txBody>
                  <a:tcPr marL="7620" marR="7620" marT="7620" marB="0"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14.25</a:t>
                      </a:r>
                    </a:p>
                  </a:txBody>
                  <a:tcPr marL="7620" marR="7620" marT="7620" marB="0" anchor="ctr"/>
                </a:tc>
                <a:extLst>
                  <a:ext uri="{0D108BD9-81ED-4DB2-BD59-A6C34878D82A}">
                    <a16:rowId xmlns:a16="http://schemas.microsoft.com/office/drawing/2014/main" val="1370224012"/>
                  </a:ext>
                </a:extLst>
              </a:tr>
              <a:tr h="411437">
                <a:tc>
                  <a:txBody>
                    <a:bodyPr/>
                    <a:lstStyle/>
                    <a:p>
                      <a:pPr algn="ctr"/>
                      <a:r>
                        <a:rPr lang="en-US" dirty="0"/>
                        <a:t>20k points</a:t>
                      </a:r>
                    </a:p>
                  </a:txBody>
                  <a:tcPr anchor="ctr"/>
                </a:tc>
                <a:tc>
                  <a:txBody>
                    <a:bodyPr/>
                    <a:lstStyle/>
                    <a:p>
                      <a:pPr lvl="0" algn="ctr">
                        <a:buNone/>
                      </a:pPr>
                      <a:r>
                        <a:rPr lang="en-US" sz="1600" b="0" i="0" u="none" strike="noStrike" noProof="0" dirty="0"/>
                        <a:t>0.0171</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t>0.00089</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863.75</a:t>
                      </a:r>
                      <a:endParaRPr lang="en-US" sz="1600" b="0" i="0" u="none" strike="noStrike" noProof="0" dirty="0">
                        <a:latin typeface="Arial"/>
                      </a:endParaRPr>
                    </a:p>
                  </a:txBody>
                  <a:tcPr anchor="ctr"/>
                </a:tc>
                <a:tc>
                  <a:txBody>
                    <a:bodyPr/>
                    <a:lstStyle/>
                    <a:p>
                      <a:pPr lvl="0" algn="ctr">
                        <a:buNone/>
                      </a:pPr>
                      <a:r>
                        <a:rPr lang="en-US" dirty="0"/>
                        <a:t>86.95</a:t>
                      </a:r>
                      <a:endParaRPr lang="en-US" sz="1600" b="0" i="0" u="none" strike="noStrike" noProof="0" dirty="0">
                        <a:latin typeface="Arial"/>
                      </a:endParaRPr>
                    </a:p>
                  </a:txBody>
                  <a:tcPr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179.72</a:t>
                      </a:r>
                    </a:p>
                  </a:txBody>
                  <a:tcPr marL="7620" marR="7620" marT="7620" marB="0"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14.35</a:t>
                      </a:r>
                    </a:p>
                  </a:txBody>
                  <a:tcPr marL="7620" marR="7620" marT="7620" marB="0" anchor="ctr"/>
                </a:tc>
                <a:extLst>
                  <a:ext uri="{0D108BD9-81ED-4DB2-BD59-A6C34878D82A}">
                    <a16:rowId xmlns:a16="http://schemas.microsoft.com/office/drawing/2014/main" val="3407638535"/>
                  </a:ext>
                </a:extLst>
              </a:tr>
              <a:tr h="297883">
                <a:tc>
                  <a:txBody>
                    <a:bodyPr/>
                    <a:lstStyle/>
                    <a:p>
                      <a:pPr algn="ctr"/>
                      <a:r>
                        <a:rPr lang="en-US" dirty="0"/>
                        <a:t>25k points</a:t>
                      </a:r>
                    </a:p>
                  </a:txBody>
                  <a:tcPr anchor="ctr"/>
                </a:tc>
                <a:tc>
                  <a:txBody>
                    <a:bodyPr/>
                    <a:lstStyle/>
                    <a:p>
                      <a:pPr lvl="0" algn="ctr">
                        <a:buNone/>
                      </a:pPr>
                      <a:r>
                        <a:rPr lang="en-US" sz="1600" b="0" i="0" u="none" strike="noStrike" noProof="0" dirty="0"/>
                        <a:t>0.0179</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t>0.00095</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862.96</a:t>
                      </a:r>
                      <a:endParaRPr lang="en-US" sz="1600" b="0" i="0" u="none" strike="noStrike" noProof="0" dirty="0">
                        <a:latin typeface="Arial"/>
                      </a:endParaRPr>
                    </a:p>
                  </a:txBody>
                  <a:tcPr anchor="ctr"/>
                </a:tc>
                <a:tc>
                  <a:txBody>
                    <a:bodyPr/>
                    <a:lstStyle/>
                    <a:p>
                      <a:pPr lvl="0" algn="ctr">
                        <a:buNone/>
                      </a:pPr>
                      <a:r>
                        <a:rPr lang="en-US" dirty="0"/>
                        <a:t>87.11</a:t>
                      </a:r>
                      <a:endParaRPr lang="en-US" sz="1600" b="0" i="0" u="none" strike="noStrike" noProof="0" dirty="0">
                        <a:latin typeface="Arial"/>
                      </a:endParaRPr>
                    </a:p>
                  </a:txBody>
                  <a:tcPr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179.67</a:t>
                      </a:r>
                    </a:p>
                  </a:txBody>
                  <a:tcPr marL="7620" marR="7620" marT="7620" marB="0"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14.41</a:t>
                      </a:r>
                    </a:p>
                  </a:txBody>
                  <a:tcPr marL="7620" marR="7620" marT="7620" marB="0" anchor="ctr"/>
                </a:tc>
                <a:extLst>
                  <a:ext uri="{0D108BD9-81ED-4DB2-BD59-A6C34878D82A}">
                    <a16:rowId xmlns:a16="http://schemas.microsoft.com/office/drawing/2014/main" val="2135839457"/>
                  </a:ext>
                </a:extLst>
              </a:tr>
              <a:tr h="414379">
                <a:tc>
                  <a:txBody>
                    <a:bodyPr/>
                    <a:lstStyle/>
                    <a:p>
                      <a:pPr algn="ctr"/>
                      <a:r>
                        <a:rPr lang="en-US" dirty="0"/>
                        <a:t>30k points</a:t>
                      </a:r>
                    </a:p>
                  </a:txBody>
                  <a:tcPr anchor="ctr"/>
                </a:tc>
                <a:tc>
                  <a:txBody>
                    <a:bodyPr/>
                    <a:lstStyle/>
                    <a:p>
                      <a:pPr lvl="0" algn="ctr">
                        <a:buNone/>
                      </a:pPr>
                      <a:r>
                        <a:rPr lang="en-US" sz="1600" b="0" i="0" u="none" strike="noStrike" noProof="0" dirty="0"/>
                        <a:t>0.018</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t>0.00096</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864.16</a:t>
                      </a:r>
                      <a:endParaRPr lang="en-US" sz="1600" b="0" i="0" u="none" strike="noStrike" noProof="0" dirty="0">
                        <a:latin typeface="Arial"/>
                      </a:endParaRPr>
                    </a:p>
                  </a:txBody>
                  <a:tcPr anchor="ctr"/>
                </a:tc>
                <a:tc>
                  <a:txBody>
                    <a:bodyPr/>
                    <a:lstStyle/>
                    <a:p>
                      <a:pPr lvl="0" algn="ctr">
                        <a:buNone/>
                      </a:pPr>
                      <a:r>
                        <a:rPr lang="en-US" dirty="0"/>
                        <a:t>86.82</a:t>
                      </a:r>
                      <a:endParaRPr lang="en-US" sz="1600" b="0" i="0" u="none" strike="noStrike" noProof="0" dirty="0">
                        <a:latin typeface="Arial"/>
                      </a:endParaRPr>
                    </a:p>
                  </a:txBody>
                  <a:tcPr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179.78</a:t>
                      </a:r>
                    </a:p>
                  </a:txBody>
                  <a:tcPr marL="7620" marR="7620" marT="7620" marB="0"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14.26</a:t>
                      </a:r>
                    </a:p>
                  </a:txBody>
                  <a:tcPr marL="7620" marR="7620" marT="7620" marB="0" anchor="ctr"/>
                </a:tc>
                <a:extLst>
                  <a:ext uri="{0D108BD9-81ED-4DB2-BD59-A6C34878D82A}">
                    <a16:rowId xmlns:a16="http://schemas.microsoft.com/office/drawing/2014/main" val="4180337203"/>
                  </a:ext>
                </a:extLst>
              </a:tr>
              <a:tr h="3972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35k points</a:t>
                      </a:r>
                    </a:p>
                    <a:p>
                      <a:pPr algn="ctr"/>
                      <a:endParaRPr lang="en-US" dirty="0"/>
                    </a:p>
                  </a:txBody>
                  <a:tcPr anchor="b"/>
                </a:tc>
                <a:tc>
                  <a:txBody>
                    <a:bodyPr/>
                    <a:lstStyle/>
                    <a:p>
                      <a:pPr lvl="0" algn="ctr">
                        <a:buNone/>
                      </a:pPr>
                      <a:r>
                        <a:rPr lang="en-US" sz="1600" b="0" i="0" u="none" strike="noStrike" noProof="0" dirty="0"/>
                        <a:t>0.0163</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t>0.00084</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863.35</a:t>
                      </a:r>
                      <a:endParaRPr lang="en-US" sz="1600" b="0" i="0" u="none" strike="noStrike" noProof="0" dirty="0">
                        <a:latin typeface="Arial"/>
                      </a:endParaRPr>
                    </a:p>
                  </a:txBody>
                  <a:tcPr anchor="ctr"/>
                </a:tc>
                <a:tc>
                  <a:txBody>
                    <a:bodyPr/>
                    <a:lstStyle/>
                    <a:p>
                      <a:pPr lvl="0" algn="ctr">
                        <a:buNone/>
                      </a:pPr>
                      <a:r>
                        <a:rPr lang="en-US" dirty="0"/>
                        <a:t>87.33</a:t>
                      </a:r>
                      <a:endParaRPr lang="en-US" sz="1600" b="0" i="0" u="none" strike="noStrike" noProof="0" dirty="0">
                        <a:latin typeface="Arial"/>
                      </a:endParaRPr>
                    </a:p>
                  </a:txBody>
                  <a:tcPr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179.66</a:t>
                      </a:r>
                    </a:p>
                  </a:txBody>
                  <a:tcPr marL="7620" marR="7620" marT="7620" marB="0" anchor="ctr"/>
                </a:tc>
                <a:tc>
                  <a:txBody>
                    <a:bodyPr/>
                    <a:lstStyle/>
                    <a:p>
                      <a:pPr marL="0" lvl="0" algn="ctr" defTabSz="914400" rtl="0" eaLnBrk="1" fontAlgn="b" latinLnBrk="0" hangingPunct="1">
                        <a:buNone/>
                      </a:pPr>
                      <a:r>
                        <a:rPr lang="en-US" sz="1600" kern="1200" dirty="0">
                          <a:solidFill>
                            <a:schemeClr val="dk1"/>
                          </a:solidFill>
                          <a:latin typeface="+mn-lt"/>
                          <a:ea typeface="+mn-ea"/>
                          <a:cs typeface="+mn-cs"/>
                        </a:rPr>
                        <a:t>14.45</a:t>
                      </a:r>
                    </a:p>
                  </a:txBody>
                  <a:tcPr marL="7620" marR="7620" marT="7620" marB="0" anchor="ctr"/>
                </a:tc>
                <a:extLst>
                  <a:ext uri="{0D108BD9-81ED-4DB2-BD59-A6C34878D82A}">
                    <a16:rowId xmlns:a16="http://schemas.microsoft.com/office/drawing/2014/main" val="761390667"/>
                  </a:ext>
                </a:extLst>
              </a:tr>
              <a:tr h="414379">
                <a:tc>
                  <a:txBody>
                    <a:bodyPr/>
                    <a:lstStyle/>
                    <a:p>
                      <a:pPr algn="ctr"/>
                      <a:r>
                        <a:rPr lang="en-US" dirty="0"/>
                        <a:t>40k points</a:t>
                      </a:r>
                    </a:p>
                  </a:txBody>
                  <a:tcPr anchor="ctr"/>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0.017</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0.00088</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864.21</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87.34</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179.62</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14.26</a:t>
                      </a:r>
                    </a:p>
                  </a:txBody>
                  <a:tcPr marL="7620" marR="7620" marT="7620" marB="0" anchor="b"/>
                </a:tc>
                <a:extLst>
                  <a:ext uri="{0D108BD9-81ED-4DB2-BD59-A6C34878D82A}">
                    <a16:rowId xmlns:a16="http://schemas.microsoft.com/office/drawing/2014/main" val="3961644768"/>
                  </a:ext>
                </a:extLst>
              </a:tr>
              <a:tr h="414379">
                <a:tc>
                  <a:txBody>
                    <a:bodyPr/>
                    <a:lstStyle/>
                    <a:p>
                      <a:pPr algn="ctr"/>
                      <a:r>
                        <a:rPr lang="en-US" dirty="0"/>
                        <a:t>45k points</a:t>
                      </a:r>
                    </a:p>
                  </a:txBody>
                  <a:tcPr anchor="ctr"/>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0.0171</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0.00090</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862.97</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87.029</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179.62</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14.28</a:t>
                      </a:r>
                    </a:p>
                  </a:txBody>
                  <a:tcPr marL="7620" marR="7620" marT="7620" marB="0" anchor="b"/>
                </a:tc>
                <a:extLst>
                  <a:ext uri="{0D108BD9-81ED-4DB2-BD59-A6C34878D82A}">
                    <a16:rowId xmlns:a16="http://schemas.microsoft.com/office/drawing/2014/main" val="2611128262"/>
                  </a:ext>
                </a:extLst>
              </a:tr>
              <a:tr h="414379">
                <a:tc>
                  <a:txBody>
                    <a:bodyPr/>
                    <a:lstStyle/>
                    <a:p>
                      <a:pPr algn="ctr"/>
                      <a:r>
                        <a:rPr lang="en-US" dirty="0"/>
                        <a:t>50k points</a:t>
                      </a:r>
                    </a:p>
                  </a:txBody>
                  <a:tcPr anchor="ctr"/>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0.01789</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0.000915</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863.12</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87.86</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179.67</a:t>
                      </a:r>
                    </a:p>
                  </a:txBody>
                  <a:tcPr marL="7620" marR="7620" marT="7620" marB="0" anchor="b"/>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14.38</a:t>
                      </a:r>
                    </a:p>
                  </a:txBody>
                  <a:tcPr marL="7620" marR="7620" marT="7620" marB="0" anchor="b"/>
                </a:tc>
                <a:extLst>
                  <a:ext uri="{0D108BD9-81ED-4DB2-BD59-A6C34878D82A}">
                    <a16:rowId xmlns:a16="http://schemas.microsoft.com/office/drawing/2014/main" val="24788467"/>
                  </a:ext>
                </a:extLst>
              </a:tr>
            </a:tbl>
          </a:graphicData>
        </a:graphic>
      </p:graphicFrame>
      <p:sp>
        <p:nvSpPr>
          <p:cNvPr id="9" name="TextBox 8">
            <a:extLst>
              <a:ext uri="{FF2B5EF4-FFF2-40B4-BE49-F238E27FC236}">
                <a16:creationId xmlns:a16="http://schemas.microsoft.com/office/drawing/2014/main" id="{39CFECA2-E6B0-484E-9537-12463C72D812}"/>
              </a:ext>
            </a:extLst>
          </p:cNvPr>
          <p:cNvSpPr txBox="1"/>
          <p:nvPr/>
        </p:nvSpPr>
        <p:spPr>
          <a:xfrm>
            <a:off x="9549132" y="2660381"/>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800" dirty="0">
              <a:cs typeface="Arial"/>
            </a:endParaRPr>
          </a:p>
          <a:p>
            <a:pPr algn="ctr"/>
            <a:r>
              <a:rPr lang="en-US" sz="3200" dirty="0">
                <a:cs typeface="Arial"/>
              </a:rPr>
              <a:t> . . . . .</a:t>
            </a:r>
          </a:p>
        </p:txBody>
      </p:sp>
    </p:spTree>
    <p:extLst>
      <p:ext uri="{BB962C8B-B14F-4D97-AF65-F5344CB8AC3E}">
        <p14:creationId xmlns:p14="http://schemas.microsoft.com/office/powerpoint/2010/main" val="3742974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Intro – Part 2</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p:txBody>
          <a:bodyPr/>
          <a:lstStyle/>
          <a:p>
            <a:pPr marL="0" indent="0">
              <a:buNone/>
            </a:pPr>
            <a:r>
              <a:rPr lang="en-US" sz="1400" u="sng" dirty="0"/>
              <a:t>Parameters of neural network</a:t>
            </a:r>
          </a:p>
          <a:p>
            <a:pPr marL="0" indent="0">
              <a:buNone/>
            </a:pPr>
            <a:r>
              <a:rPr lang="en-US" sz="1200" dirty="0"/>
              <a:t>Typically, weights associated with neurons are the parameters. </a:t>
            </a:r>
          </a:p>
          <a:p>
            <a:pPr marL="0" indent="0">
              <a:buNone/>
            </a:pPr>
            <a:r>
              <a:rPr lang="en-US" sz="1200" dirty="0"/>
              <a:t>These parameters are adapted during the training process,</a:t>
            </a:r>
          </a:p>
          <a:p>
            <a:pPr marL="0" indent="0">
              <a:buNone/>
            </a:pPr>
            <a:r>
              <a:rPr lang="en-US" sz="1200" dirty="0"/>
              <a:t>when model learns the patterns of the data set.</a:t>
            </a:r>
          </a:p>
          <a:p>
            <a:pPr marL="0" indent="0">
              <a:buNone/>
            </a:pPr>
            <a:r>
              <a:rPr lang="en-US" sz="1400" u="sng" dirty="0"/>
              <a:t>Hyper parameters of neural network</a:t>
            </a:r>
          </a:p>
          <a:p>
            <a:pPr marL="0" indent="0">
              <a:buNone/>
            </a:pPr>
            <a:r>
              <a:rPr lang="en-US" sz="1200" dirty="0"/>
              <a:t>Hyper parameters are the variables which determine the structure of NN</a:t>
            </a:r>
          </a:p>
          <a:p>
            <a:pPr marL="0" indent="0">
              <a:buNone/>
            </a:pPr>
            <a:r>
              <a:rPr lang="en-US" sz="1200" dirty="0"/>
              <a:t>They also constitute of external parameters which affect its performance.</a:t>
            </a:r>
          </a:p>
          <a:p>
            <a:pPr marL="0" indent="0">
              <a:buNone/>
            </a:pPr>
            <a:r>
              <a:rPr lang="en-US" sz="1200" dirty="0"/>
              <a:t>Some examples of hyper parameters:</a:t>
            </a:r>
          </a:p>
          <a:p>
            <a:pPr marL="0" indent="0">
              <a:buNone/>
            </a:pPr>
            <a:r>
              <a:rPr lang="en-US" sz="1200" dirty="0"/>
              <a:t>Number of hidden layers, number of neurons within each layer, </a:t>
            </a:r>
          </a:p>
          <a:p>
            <a:pPr marL="0" indent="0">
              <a:buNone/>
            </a:pPr>
            <a:r>
              <a:rPr lang="en-US" sz="1200" dirty="0"/>
              <a:t>Epochs (Training steps).</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3</a:t>
            </a:fld>
            <a:endParaRPr lang="en-US"/>
          </a:p>
        </p:txBody>
      </p:sp>
      <p:pic>
        <p:nvPicPr>
          <p:cNvPr id="3" name="Picture 2" descr="Diagram&#10;&#10;Description automatically generated">
            <a:extLst>
              <a:ext uri="{FF2B5EF4-FFF2-40B4-BE49-F238E27FC236}">
                <a16:creationId xmlns:a16="http://schemas.microsoft.com/office/drawing/2014/main" id="{54436236-EF72-41A1-AE58-21F137AFA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9619" y="1880725"/>
            <a:ext cx="4743450" cy="2847975"/>
          </a:xfrm>
          <a:prstGeom prst="rect">
            <a:avLst/>
          </a:prstGeom>
        </p:spPr>
      </p:pic>
    </p:spTree>
    <p:extLst>
      <p:ext uri="{BB962C8B-B14F-4D97-AF65-F5344CB8AC3E}">
        <p14:creationId xmlns:p14="http://schemas.microsoft.com/office/powerpoint/2010/main" val="497249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C99EFA38-5086-4488-A46E-A03BBBB7D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2522" y="921080"/>
            <a:ext cx="3787067" cy="2840300"/>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33726" y="406952"/>
            <a:ext cx="10091683" cy="567296"/>
          </a:xfrm>
        </p:spPr>
        <p:txBody>
          <a:bodyPr/>
          <a:lstStyle/>
          <a:p>
            <a:r>
              <a:rPr lang="en-US" dirty="0"/>
              <a:t>Idsat vs Vtsat plots, part-1</a:t>
            </a:r>
          </a:p>
        </p:txBody>
      </p:sp>
      <p:sp>
        <p:nvSpPr>
          <p:cNvPr id="30" name="Date Placeholder 4">
            <a:extLst>
              <a:ext uri="{FF2B5EF4-FFF2-40B4-BE49-F238E27FC236}">
                <a16:creationId xmlns:a16="http://schemas.microsoft.com/office/drawing/2014/main" id="{AEE016D6-708D-EFB9-6B51-D3DD41AE5AE3}"/>
              </a:ext>
            </a:extLst>
          </p:cNvPr>
          <p:cNvSpPr>
            <a:spLocks noGrp="1"/>
          </p:cNvSpPr>
          <p:nvPr>
            <p:ph type="dt" sz="half" idx="28"/>
          </p:nvPr>
        </p:nvSpPr>
        <p:spPr>
          <a:xfrm>
            <a:off x="9198269" y="6568858"/>
            <a:ext cx="2421080" cy="182563"/>
          </a:xfrm>
        </p:spPr>
        <p:txBody>
          <a:bodyPr/>
          <a:lstStyle/>
          <a:p>
            <a:r>
              <a:rPr lang="en-US" dirty="0"/>
              <a:t>GlobalFoundries © 2022 All Rights Reserved</a:t>
            </a:r>
          </a:p>
        </p:txBody>
      </p:sp>
      <p:sp>
        <p:nvSpPr>
          <p:cNvPr id="31" name="Slide Number Placeholder 5">
            <a:extLst>
              <a:ext uri="{FF2B5EF4-FFF2-40B4-BE49-F238E27FC236}">
                <a16:creationId xmlns:a16="http://schemas.microsoft.com/office/drawing/2014/main" id="{76908937-CCF1-5F71-9938-BCC390798DC7}"/>
              </a:ext>
            </a:extLst>
          </p:cNvPr>
          <p:cNvSpPr>
            <a:spLocks noGrp="1"/>
          </p:cNvSpPr>
          <p:nvPr>
            <p:ph type="sldNum" sz="quarter" idx="30"/>
          </p:nvPr>
        </p:nvSpPr>
        <p:spPr>
          <a:xfrm>
            <a:off x="11577638" y="6386296"/>
            <a:ext cx="386020" cy="365125"/>
          </a:xfrm>
        </p:spPr>
        <p:txBody>
          <a:bodyPr/>
          <a:lstStyle/>
          <a:p>
            <a:fld id="{7E6ECBBE-ACC3-48EB-9F88-A771FEACBB28}" type="slidenum">
              <a:rPr lang="en-US" smtClean="0"/>
              <a:pPr/>
              <a:t>30</a:t>
            </a:fld>
            <a:endParaRPr lang="en-US"/>
          </a:p>
        </p:txBody>
      </p:sp>
      <p:sp>
        <p:nvSpPr>
          <p:cNvPr id="2" name="Oval 1">
            <a:extLst>
              <a:ext uri="{FF2B5EF4-FFF2-40B4-BE49-F238E27FC236}">
                <a16:creationId xmlns:a16="http://schemas.microsoft.com/office/drawing/2014/main" id="{BC0FDD97-12D3-420F-9B09-7BBF2D2D6E3B}"/>
              </a:ext>
            </a:extLst>
          </p:cNvPr>
          <p:cNvSpPr/>
          <p:nvPr/>
        </p:nvSpPr>
        <p:spPr>
          <a:xfrm>
            <a:off x="1278384" y="5140171"/>
            <a:ext cx="1251752" cy="12461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4" name="Picture 3" descr="Chart, scatter chart&#10;&#10;Description automatically generated">
            <a:extLst>
              <a:ext uri="{FF2B5EF4-FFF2-40B4-BE49-F238E27FC236}">
                <a16:creationId xmlns:a16="http://schemas.microsoft.com/office/drawing/2014/main" id="{8BB99FB3-D3BA-4150-A7C0-9633BAEEB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62" y="893932"/>
            <a:ext cx="3859460" cy="2894595"/>
          </a:xfrm>
          <a:prstGeom prst="rect">
            <a:avLst/>
          </a:prstGeom>
        </p:spPr>
      </p:pic>
      <p:pic>
        <p:nvPicPr>
          <p:cNvPr id="10" name="Picture 9" descr="Chart, scatter chart&#10;&#10;Description automatically generated">
            <a:extLst>
              <a:ext uri="{FF2B5EF4-FFF2-40B4-BE49-F238E27FC236}">
                <a16:creationId xmlns:a16="http://schemas.microsoft.com/office/drawing/2014/main" id="{36AE1A32-5A26-4EDD-BCA9-1D43EF4353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3612" y="886307"/>
            <a:ext cx="3882561" cy="2911921"/>
          </a:xfrm>
          <a:prstGeom prst="rect">
            <a:avLst/>
          </a:prstGeom>
        </p:spPr>
      </p:pic>
      <p:pic>
        <p:nvPicPr>
          <p:cNvPr id="14" name="Picture 13" descr="Chart, scatter chart&#10;&#10;Description automatically generated">
            <a:extLst>
              <a:ext uri="{FF2B5EF4-FFF2-40B4-BE49-F238E27FC236}">
                <a16:creationId xmlns:a16="http://schemas.microsoft.com/office/drawing/2014/main" id="{5F06C5DE-F369-4F82-AAE3-C30D258831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431" y="3905353"/>
            <a:ext cx="3940280" cy="2955210"/>
          </a:xfrm>
          <a:prstGeom prst="rect">
            <a:avLst/>
          </a:prstGeom>
        </p:spPr>
      </p:pic>
      <p:pic>
        <p:nvPicPr>
          <p:cNvPr id="18" name="Picture 17" descr="Chart, scatter chart&#10;&#10;Description automatically generated">
            <a:extLst>
              <a:ext uri="{FF2B5EF4-FFF2-40B4-BE49-F238E27FC236}">
                <a16:creationId xmlns:a16="http://schemas.microsoft.com/office/drawing/2014/main" id="{899B4DE0-F137-4BA1-861E-FC5C0650EE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2522" y="3942201"/>
            <a:ext cx="3859460" cy="2894595"/>
          </a:xfrm>
          <a:prstGeom prst="rect">
            <a:avLst/>
          </a:prstGeom>
        </p:spPr>
      </p:pic>
      <p:pic>
        <p:nvPicPr>
          <p:cNvPr id="21" name="Picture 20" descr="Chart, scatter chart&#10;&#10;Description automatically generated">
            <a:extLst>
              <a:ext uri="{FF2B5EF4-FFF2-40B4-BE49-F238E27FC236}">
                <a16:creationId xmlns:a16="http://schemas.microsoft.com/office/drawing/2014/main" id="{A842AFC7-177B-4C0F-9D47-325556E0AE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0069" y="3950864"/>
            <a:ext cx="3776104" cy="2832078"/>
          </a:xfrm>
          <a:prstGeom prst="rect">
            <a:avLst/>
          </a:prstGeom>
        </p:spPr>
      </p:pic>
    </p:spTree>
    <p:extLst>
      <p:ext uri="{BB962C8B-B14F-4D97-AF65-F5344CB8AC3E}">
        <p14:creationId xmlns:p14="http://schemas.microsoft.com/office/powerpoint/2010/main" val="4282385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33726" y="406952"/>
            <a:ext cx="10091683" cy="567296"/>
          </a:xfrm>
        </p:spPr>
        <p:txBody>
          <a:bodyPr/>
          <a:lstStyle/>
          <a:p>
            <a:r>
              <a:rPr lang="en-US" dirty="0"/>
              <a:t>Idsat vs Vtsat plots, part-2</a:t>
            </a:r>
          </a:p>
        </p:txBody>
      </p:sp>
      <p:sp>
        <p:nvSpPr>
          <p:cNvPr id="30" name="Date Placeholder 4">
            <a:extLst>
              <a:ext uri="{FF2B5EF4-FFF2-40B4-BE49-F238E27FC236}">
                <a16:creationId xmlns:a16="http://schemas.microsoft.com/office/drawing/2014/main" id="{AEE016D6-708D-EFB9-6B51-D3DD41AE5AE3}"/>
              </a:ext>
            </a:extLst>
          </p:cNvPr>
          <p:cNvSpPr>
            <a:spLocks noGrp="1"/>
          </p:cNvSpPr>
          <p:nvPr>
            <p:ph type="dt" sz="half" idx="28"/>
          </p:nvPr>
        </p:nvSpPr>
        <p:spPr>
          <a:xfrm>
            <a:off x="9198269" y="6568858"/>
            <a:ext cx="2421080" cy="182563"/>
          </a:xfrm>
        </p:spPr>
        <p:txBody>
          <a:bodyPr/>
          <a:lstStyle/>
          <a:p>
            <a:r>
              <a:rPr lang="en-US" dirty="0"/>
              <a:t>GlobalFoundries © 2022 All Rights Reserved</a:t>
            </a:r>
          </a:p>
        </p:txBody>
      </p:sp>
      <p:sp>
        <p:nvSpPr>
          <p:cNvPr id="31" name="Slide Number Placeholder 5">
            <a:extLst>
              <a:ext uri="{FF2B5EF4-FFF2-40B4-BE49-F238E27FC236}">
                <a16:creationId xmlns:a16="http://schemas.microsoft.com/office/drawing/2014/main" id="{76908937-CCF1-5F71-9938-BCC390798DC7}"/>
              </a:ext>
            </a:extLst>
          </p:cNvPr>
          <p:cNvSpPr>
            <a:spLocks noGrp="1"/>
          </p:cNvSpPr>
          <p:nvPr>
            <p:ph type="sldNum" sz="quarter" idx="30"/>
          </p:nvPr>
        </p:nvSpPr>
        <p:spPr>
          <a:xfrm>
            <a:off x="11577638" y="6386296"/>
            <a:ext cx="386020" cy="365125"/>
          </a:xfrm>
        </p:spPr>
        <p:txBody>
          <a:bodyPr/>
          <a:lstStyle/>
          <a:p>
            <a:fld id="{7E6ECBBE-ACC3-48EB-9F88-A771FEACBB28}" type="slidenum">
              <a:rPr lang="en-US" smtClean="0"/>
              <a:pPr/>
              <a:t>31</a:t>
            </a:fld>
            <a:endParaRPr lang="en-US"/>
          </a:p>
        </p:txBody>
      </p:sp>
      <p:sp>
        <p:nvSpPr>
          <p:cNvPr id="2" name="Oval 1">
            <a:extLst>
              <a:ext uri="{FF2B5EF4-FFF2-40B4-BE49-F238E27FC236}">
                <a16:creationId xmlns:a16="http://schemas.microsoft.com/office/drawing/2014/main" id="{BC0FDD97-12D3-420F-9B09-7BBF2D2D6E3B}"/>
              </a:ext>
            </a:extLst>
          </p:cNvPr>
          <p:cNvSpPr/>
          <p:nvPr/>
        </p:nvSpPr>
        <p:spPr>
          <a:xfrm>
            <a:off x="1278384" y="5140171"/>
            <a:ext cx="1251752" cy="12461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5" name="Picture 4" descr="Chart, scatter chart&#10;&#10;Description automatically generated">
            <a:extLst>
              <a:ext uri="{FF2B5EF4-FFF2-40B4-BE49-F238E27FC236}">
                <a16:creationId xmlns:a16="http://schemas.microsoft.com/office/drawing/2014/main" id="{24741CC0-E8B7-4C31-9ECC-824E1F31A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841" y="920347"/>
            <a:ext cx="3859460" cy="2894595"/>
          </a:xfrm>
          <a:prstGeom prst="rect">
            <a:avLst/>
          </a:prstGeom>
        </p:spPr>
      </p:pic>
      <p:pic>
        <p:nvPicPr>
          <p:cNvPr id="9" name="Picture 8" descr="Chart, scatter chart&#10;&#10;Description automatically generated">
            <a:extLst>
              <a:ext uri="{FF2B5EF4-FFF2-40B4-BE49-F238E27FC236}">
                <a16:creationId xmlns:a16="http://schemas.microsoft.com/office/drawing/2014/main" id="{08FC5219-E0B5-4FE5-A95D-2DB13C01D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480" y="865199"/>
            <a:ext cx="3940281" cy="2955211"/>
          </a:xfrm>
          <a:prstGeom prst="rect">
            <a:avLst/>
          </a:prstGeom>
        </p:spPr>
      </p:pic>
      <p:pic>
        <p:nvPicPr>
          <p:cNvPr id="12" name="Picture 11" descr="Chart, scatter chart&#10;&#10;Description automatically generated">
            <a:extLst>
              <a:ext uri="{FF2B5EF4-FFF2-40B4-BE49-F238E27FC236}">
                <a16:creationId xmlns:a16="http://schemas.microsoft.com/office/drawing/2014/main" id="{2F49F0B0-B681-4FEE-824C-BC9185229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9878" y="836693"/>
            <a:ext cx="4016295" cy="3012221"/>
          </a:xfrm>
          <a:prstGeom prst="rect">
            <a:avLst/>
          </a:prstGeom>
        </p:spPr>
      </p:pic>
      <p:pic>
        <p:nvPicPr>
          <p:cNvPr id="15" name="Picture 14" descr="Chart, scatter chart&#10;&#10;Description automatically generated">
            <a:extLst>
              <a:ext uri="{FF2B5EF4-FFF2-40B4-BE49-F238E27FC236}">
                <a16:creationId xmlns:a16="http://schemas.microsoft.com/office/drawing/2014/main" id="{46599350-DE4A-4C12-BA8E-5F6313087F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376" y="3814942"/>
            <a:ext cx="4015141" cy="3011356"/>
          </a:xfrm>
          <a:prstGeom prst="rect">
            <a:avLst/>
          </a:prstGeom>
        </p:spPr>
      </p:pic>
      <p:pic>
        <p:nvPicPr>
          <p:cNvPr id="17" name="Picture 16" descr="Chart, scatter chart&#10;&#10;Description automatically generated">
            <a:extLst>
              <a:ext uri="{FF2B5EF4-FFF2-40B4-BE49-F238E27FC236}">
                <a16:creationId xmlns:a16="http://schemas.microsoft.com/office/drawing/2014/main" id="{C782A519-58CA-4B76-9AD5-AAF76AF6E7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9240" y="3829580"/>
            <a:ext cx="3976106" cy="2982079"/>
          </a:xfrm>
          <a:prstGeom prst="rect">
            <a:avLst/>
          </a:prstGeom>
        </p:spPr>
      </p:pic>
      <p:pic>
        <p:nvPicPr>
          <p:cNvPr id="20" name="Picture 19" descr="Chart, scatter chart&#10;&#10;Description automatically generated">
            <a:extLst>
              <a:ext uri="{FF2B5EF4-FFF2-40B4-BE49-F238E27FC236}">
                <a16:creationId xmlns:a16="http://schemas.microsoft.com/office/drawing/2014/main" id="{B14E6B87-CE7B-4930-8FBB-EDAAB693F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5241" y="3814941"/>
            <a:ext cx="3974108" cy="2980580"/>
          </a:xfrm>
          <a:prstGeom prst="rect">
            <a:avLst/>
          </a:prstGeom>
        </p:spPr>
      </p:pic>
    </p:spTree>
    <p:extLst>
      <p:ext uri="{BB962C8B-B14F-4D97-AF65-F5344CB8AC3E}">
        <p14:creationId xmlns:p14="http://schemas.microsoft.com/office/powerpoint/2010/main" val="3871845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1C1A4A9D-D80C-4F82-9440-114A821AF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73" y="251527"/>
            <a:ext cx="11010788" cy="6606473"/>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33726" y="406952"/>
            <a:ext cx="10091683" cy="567296"/>
          </a:xfrm>
        </p:spPr>
        <p:txBody>
          <a:bodyPr/>
          <a:lstStyle/>
          <a:p>
            <a:r>
              <a:rPr lang="en-US" dirty="0"/>
              <a:t>Idsat vs Vtsat plots, part-3</a:t>
            </a:r>
          </a:p>
        </p:txBody>
      </p:sp>
      <p:sp>
        <p:nvSpPr>
          <p:cNvPr id="30" name="Date Placeholder 4">
            <a:extLst>
              <a:ext uri="{FF2B5EF4-FFF2-40B4-BE49-F238E27FC236}">
                <a16:creationId xmlns:a16="http://schemas.microsoft.com/office/drawing/2014/main" id="{AEE016D6-708D-EFB9-6B51-D3DD41AE5AE3}"/>
              </a:ext>
            </a:extLst>
          </p:cNvPr>
          <p:cNvSpPr>
            <a:spLocks noGrp="1"/>
          </p:cNvSpPr>
          <p:nvPr>
            <p:ph type="dt" sz="half" idx="28"/>
          </p:nvPr>
        </p:nvSpPr>
        <p:spPr>
          <a:xfrm>
            <a:off x="9198269" y="6568858"/>
            <a:ext cx="2421080" cy="182563"/>
          </a:xfrm>
        </p:spPr>
        <p:txBody>
          <a:bodyPr/>
          <a:lstStyle/>
          <a:p>
            <a:r>
              <a:rPr lang="en-US" dirty="0"/>
              <a:t>GlobalFoundries © 2022 All Rights Reserved</a:t>
            </a:r>
          </a:p>
        </p:txBody>
      </p:sp>
      <p:sp>
        <p:nvSpPr>
          <p:cNvPr id="31" name="Slide Number Placeholder 5">
            <a:extLst>
              <a:ext uri="{FF2B5EF4-FFF2-40B4-BE49-F238E27FC236}">
                <a16:creationId xmlns:a16="http://schemas.microsoft.com/office/drawing/2014/main" id="{76908937-CCF1-5F71-9938-BCC390798DC7}"/>
              </a:ext>
            </a:extLst>
          </p:cNvPr>
          <p:cNvSpPr>
            <a:spLocks noGrp="1"/>
          </p:cNvSpPr>
          <p:nvPr>
            <p:ph type="sldNum" sz="quarter" idx="30"/>
          </p:nvPr>
        </p:nvSpPr>
        <p:spPr>
          <a:xfrm>
            <a:off x="11577638" y="6386296"/>
            <a:ext cx="386020" cy="365125"/>
          </a:xfrm>
        </p:spPr>
        <p:txBody>
          <a:bodyPr/>
          <a:lstStyle/>
          <a:p>
            <a:fld id="{7E6ECBBE-ACC3-48EB-9F88-A771FEACBB28}" type="slidenum">
              <a:rPr lang="en-US" smtClean="0"/>
              <a:pPr/>
              <a:t>32</a:t>
            </a:fld>
            <a:endParaRPr lang="en-US"/>
          </a:p>
        </p:txBody>
      </p:sp>
      <p:sp>
        <p:nvSpPr>
          <p:cNvPr id="2" name="Oval 1">
            <a:extLst>
              <a:ext uri="{FF2B5EF4-FFF2-40B4-BE49-F238E27FC236}">
                <a16:creationId xmlns:a16="http://schemas.microsoft.com/office/drawing/2014/main" id="{BC0FDD97-12D3-420F-9B09-7BBF2D2D6E3B}"/>
              </a:ext>
            </a:extLst>
          </p:cNvPr>
          <p:cNvSpPr/>
          <p:nvPr/>
        </p:nvSpPr>
        <p:spPr>
          <a:xfrm>
            <a:off x="1278384" y="5140171"/>
            <a:ext cx="1251752" cy="12461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8" name="TextBox 7">
            <a:extLst>
              <a:ext uri="{FF2B5EF4-FFF2-40B4-BE49-F238E27FC236}">
                <a16:creationId xmlns:a16="http://schemas.microsoft.com/office/drawing/2014/main" id="{6F6DFA27-AD36-4FB1-BA1E-05CB8245DB9C}"/>
              </a:ext>
            </a:extLst>
          </p:cNvPr>
          <p:cNvSpPr txBox="1"/>
          <p:nvPr/>
        </p:nvSpPr>
        <p:spPr>
          <a:xfrm>
            <a:off x="5470396" y="1129673"/>
            <a:ext cx="4080574" cy="738664"/>
          </a:xfrm>
          <a:prstGeom prst="rect">
            <a:avLst/>
          </a:prstGeom>
          <a:noFill/>
        </p:spPr>
        <p:txBody>
          <a:bodyPr wrap="square" rtlCol="0">
            <a:spAutoFit/>
          </a:bodyPr>
          <a:lstStyle/>
          <a:p>
            <a:pPr marL="342900" indent="-342900" algn="l">
              <a:buClr>
                <a:srgbClr val="FF0000"/>
              </a:buClr>
              <a:buFont typeface="Wingdings" panose="05000000000000000000" pitchFamily="2" charset="2"/>
              <a:buChar char="Ø"/>
            </a:pPr>
            <a:r>
              <a:rPr lang="en-US" sz="1400" dirty="0"/>
              <a:t>It can be seen that Idsat vs Vtsat plots, by using 5k and 120k points for training, are quite similar.</a:t>
            </a:r>
          </a:p>
        </p:txBody>
      </p:sp>
    </p:spTree>
    <p:extLst>
      <p:ext uri="{BB962C8B-B14F-4D97-AF65-F5344CB8AC3E}">
        <p14:creationId xmlns:p14="http://schemas.microsoft.com/office/powerpoint/2010/main" val="811180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a:xfrm>
            <a:off x="606338" y="611561"/>
            <a:ext cx="2962486" cy="1687756"/>
          </a:xfrm>
        </p:spPr>
        <p:txBody>
          <a:bodyPr anchor="t">
            <a:normAutofit fontScale="90000"/>
          </a:bodyPr>
          <a:lstStyle/>
          <a:p>
            <a:r>
              <a:rPr lang="en-US" dirty="0"/>
              <a:t>Feature Importance</a:t>
            </a:r>
            <a:br>
              <a:rPr lang="en-US" dirty="0"/>
            </a:br>
            <a:r>
              <a:rPr lang="en-US" dirty="0"/>
              <a:t>(Using SHAP)</a:t>
            </a:r>
            <a:br>
              <a:rPr lang="en-US" dirty="0"/>
            </a:br>
            <a:endParaRPr lang="en-US" dirty="0"/>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sz="quarter" idx="13"/>
          </p:nvPr>
        </p:nvSpPr>
        <p:spPr>
          <a:xfrm>
            <a:off x="4786653" y="398497"/>
            <a:ext cx="6861153" cy="5747133"/>
          </a:xfrm>
        </p:spPr>
        <p:txBody>
          <a:bodyPr>
            <a:normAutofit/>
          </a:bodyPr>
          <a:lstStyle/>
          <a:p>
            <a:r>
              <a:rPr lang="en-US" sz="1600" dirty="0"/>
              <a:t>Optimized Neural Networks are powerful enough to give an analysis of importance of each feature and their impact on each one of the outputs. In our case, the best model was chosen to conduct feature importance by calculating shap values.</a:t>
            </a:r>
          </a:p>
          <a:p>
            <a:r>
              <a:rPr lang="en-US" sz="1600" dirty="0"/>
              <a:t>Shap method basically fluctuates the value of each feature and measure their impact accordingly. Based on this, it assigns a shapley value to each feature. Features with large absolute shapley values are more important than the ones with lower values.</a:t>
            </a:r>
          </a:p>
          <a:p>
            <a:r>
              <a:rPr lang="en-US" sz="1600" u="sng" dirty="0"/>
              <a:t>Local feature importance</a:t>
            </a:r>
            <a:r>
              <a:rPr lang="en-US" sz="1600" dirty="0"/>
              <a:t>:  plots show shapley values of each of the features to get each label’s predicted (expected) value. shapley value of a feature correlates to its impact on predicting the output. (Higher shapley value </a:t>
            </a:r>
            <a:r>
              <a:rPr lang="en-US" sz="1600" dirty="0">
                <a:sym typeface="Wingdings" panose="05000000000000000000" pitchFamily="2" charset="2"/>
              </a:rPr>
              <a:t> higher </a:t>
            </a:r>
            <a:r>
              <a:rPr lang="en-US" sz="1600">
                <a:sym typeface="Wingdings" panose="05000000000000000000" pitchFamily="2" charset="2"/>
              </a:rPr>
              <a:t>impact on </a:t>
            </a:r>
            <a:r>
              <a:rPr lang="en-US" sz="1600" dirty="0">
                <a:sym typeface="Wingdings" panose="05000000000000000000" pitchFamily="2" charset="2"/>
              </a:rPr>
              <a:t>label’s prediction).</a:t>
            </a:r>
            <a:endParaRPr lang="en-US" sz="1600" dirty="0"/>
          </a:p>
          <a:p>
            <a:r>
              <a:rPr lang="en-US" sz="1600" u="sng" dirty="0"/>
              <a:t>Global feature importance</a:t>
            </a:r>
            <a:r>
              <a:rPr lang="en-US" sz="1600" dirty="0"/>
              <a:t>: plot shows the value of each of the features to get mean predicted (expected) value </a:t>
            </a:r>
            <a:r>
              <a:rPr lang="en-US" sz="1800" dirty="0"/>
              <a:t>of the labels.</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a:xfrm>
            <a:off x="9198269" y="6386296"/>
            <a:ext cx="2421080" cy="365125"/>
          </a:xfrm>
        </p:spPr>
        <p:txBody>
          <a:bodyPr anchor="t">
            <a:normAutofit/>
          </a:bodyPr>
          <a:lstStyle/>
          <a:p>
            <a:pPr>
              <a:spcAft>
                <a:spcPts val="600"/>
              </a:spcAft>
            </a:pPr>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a:xfrm>
            <a:off x="11577638" y="6386296"/>
            <a:ext cx="386020" cy="365125"/>
          </a:xfrm>
        </p:spPr>
        <p:txBody>
          <a:bodyPr anchor="t">
            <a:normAutofit/>
          </a:bodyPr>
          <a:lstStyle/>
          <a:p>
            <a:pPr>
              <a:spcAft>
                <a:spcPts val="600"/>
              </a:spcAft>
            </a:pPr>
            <a:fld id="{7E6ECBBE-ACC3-48EB-9F88-A771FEACBB28}" type="slidenum">
              <a:rPr lang="en-US" smtClean="0"/>
              <a:pPr>
                <a:spcAft>
                  <a:spcPts val="600"/>
                </a:spcAft>
              </a:pPr>
              <a:t>33</a:t>
            </a:fld>
            <a:endParaRPr lang="en-US"/>
          </a:p>
        </p:txBody>
      </p:sp>
    </p:spTree>
    <p:extLst>
      <p:ext uri="{BB962C8B-B14F-4D97-AF65-F5344CB8AC3E}">
        <p14:creationId xmlns:p14="http://schemas.microsoft.com/office/powerpoint/2010/main" val="735520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33726" y="406952"/>
            <a:ext cx="10091683" cy="567296"/>
          </a:xfrm>
        </p:spPr>
        <p:txBody>
          <a:bodyPr/>
          <a:lstStyle/>
          <a:p>
            <a:r>
              <a:rPr lang="en-US" dirty="0"/>
              <a:t>Local Feature Importance, part-1</a:t>
            </a:r>
          </a:p>
        </p:txBody>
      </p:sp>
      <p:sp>
        <p:nvSpPr>
          <p:cNvPr id="30" name="Date Placeholder 4">
            <a:extLst>
              <a:ext uri="{FF2B5EF4-FFF2-40B4-BE49-F238E27FC236}">
                <a16:creationId xmlns:a16="http://schemas.microsoft.com/office/drawing/2014/main" id="{AEE016D6-708D-EFB9-6B51-D3DD41AE5AE3}"/>
              </a:ext>
            </a:extLst>
          </p:cNvPr>
          <p:cNvSpPr>
            <a:spLocks noGrp="1"/>
          </p:cNvSpPr>
          <p:nvPr>
            <p:ph type="dt" sz="half" idx="28"/>
          </p:nvPr>
        </p:nvSpPr>
        <p:spPr>
          <a:xfrm>
            <a:off x="9198269" y="6568858"/>
            <a:ext cx="2421080" cy="182563"/>
          </a:xfrm>
        </p:spPr>
        <p:txBody>
          <a:bodyPr/>
          <a:lstStyle/>
          <a:p>
            <a:r>
              <a:rPr lang="en-US" dirty="0"/>
              <a:t>GlobalFoundries © 2022 All Rights Reserved</a:t>
            </a:r>
          </a:p>
        </p:txBody>
      </p:sp>
      <p:sp>
        <p:nvSpPr>
          <p:cNvPr id="31" name="Slide Number Placeholder 5">
            <a:extLst>
              <a:ext uri="{FF2B5EF4-FFF2-40B4-BE49-F238E27FC236}">
                <a16:creationId xmlns:a16="http://schemas.microsoft.com/office/drawing/2014/main" id="{76908937-CCF1-5F71-9938-BCC390798DC7}"/>
              </a:ext>
            </a:extLst>
          </p:cNvPr>
          <p:cNvSpPr>
            <a:spLocks noGrp="1"/>
          </p:cNvSpPr>
          <p:nvPr>
            <p:ph type="sldNum" sz="quarter" idx="30"/>
          </p:nvPr>
        </p:nvSpPr>
        <p:spPr>
          <a:xfrm>
            <a:off x="11577638" y="6386296"/>
            <a:ext cx="386020" cy="365125"/>
          </a:xfrm>
        </p:spPr>
        <p:txBody>
          <a:bodyPr/>
          <a:lstStyle/>
          <a:p>
            <a:fld id="{7E6ECBBE-ACC3-48EB-9F88-A771FEACBB28}" type="slidenum">
              <a:rPr lang="en-US" smtClean="0"/>
              <a:pPr/>
              <a:t>34</a:t>
            </a:fld>
            <a:endParaRPr lang="en-US"/>
          </a:p>
        </p:txBody>
      </p:sp>
      <p:sp>
        <p:nvSpPr>
          <p:cNvPr id="2" name="Oval 1">
            <a:extLst>
              <a:ext uri="{FF2B5EF4-FFF2-40B4-BE49-F238E27FC236}">
                <a16:creationId xmlns:a16="http://schemas.microsoft.com/office/drawing/2014/main" id="{BC0FDD97-12D3-420F-9B09-7BBF2D2D6E3B}"/>
              </a:ext>
            </a:extLst>
          </p:cNvPr>
          <p:cNvSpPr/>
          <p:nvPr/>
        </p:nvSpPr>
        <p:spPr>
          <a:xfrm>
            <a:off x="1278384" y="5140171"/>
            <a:ext cx="1251752" cy="12461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8" name="Picture 7" descr="Chart, bar chart&#10;&#10;Description automatically generated">
            <a:extLst>
              <a:ext uri="{FF2B5EF4-FFF2-40B4-BE49-F238E27FC236}">
                <a16:creationId xmlns:a16="http://schemas.microsoft.com/office/drawing/2014/main" id="{97CB6A27-7A09-485B-A81D-929D7137E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36" y="974248"/>
            <a:ext cx="3444903" cy="2177325"/>
          </a:xfrm>
          <a:prstGeom prst="rect">
            <a:avLst/>
          </a:prstGeom>
        </p:spPr>
      </p:pic>
      <p:pic>
        <p:nvPicPr>
          <p:cNvPr id="13" name="Picture 12" descr="Chart&#10;&#10;Description automatically generated">
            <a:extLst>
              <a:ext uri="{FF2B5EF4-FFF2-40B4-BE49-F238E27FC236}">
                <a16:creationId xmlns:a16="http://schemas.microsoft.com/office/drawing/2014/main" id="{5EDADBAA-8A40-4C7E-B913-2A604D395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7111" y="974249"/>
            <a:ext cx="3444903" cy="2177324"/>
          </a:xfrm>
          <a:prstGeom prst="rect">
            <a:avLst/>
          </a:prstGeom>
        </p:spPr>
      </p:pic>
      <p:pic>
        <p:nvPicPr>
          <p:cNvPr id="16" name="Picture 15" descr="Chart, bar chart&#10;&#10;Description automatically generated">
            <a:extLst>
              <a:ext uri="{FF2B5EF4-FFF2-40B4-BE49-F238E27FC236}">
                <a16:creationId xmlns:a16="http://schemas.microsoft.com/office/drawing/2014/main" id="{A3FA486A-D382-4166-BA4F-1C1A488E71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3787" y="878159"/>
            <a:ext cx="3748964" cy="2369503"/>
          </a:xfrm>
          <a:prstGeom prst="rect">
            <a:avLst/>
          </a:prstGeom>
        </p:spPr>
      </p:pic>
      <p:pic>
        <p:nvPicPr>
          <p:cNvPr id="21" name="Picture 20" descr="Chart, bar chart&#10;&#10;Description automatically generated">
            <a:extLst>
              <a:ext uri="{FF2B5EF4-FFF2-40B4-BE49-F238E27FC236}">
                <a16:creationId xmlns:a16="http://schemas.microsoft.com/office/drawing/2014/main" id="{DEB1C4FB-A845-44B5-AB96-AE91D40E8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88" y="3561803"/>
            <a:ext cx="3673723" cy="2321948"/>
          </a:xfrm>
          <a:prstGeom prst="rect">
            <a:avLst/>
          </a:prstGeom>
        </p:spPr>
      </p:pic>
      <p:pic>
        <p:nvPicPr>
          <p:cNvPr id="28" name="Picture 27" descr="Chart, bar chart&#10;&#10;Description automatically generated">
            <a:extLst>
              <a:ext uri="{FF2B5EF4-FFF2-40B4-BE49-F238E27FC236}">
                <a16:creationId xmlns:a16="http://schemas.microsoft.com/office/drawing/2014/main" id="{0A66CFB2-D7AF-4184-8C7D-EF371C0C8B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4417" y="3561803"/>
            <a:ext cx="3673723" cy="2321948"/>
          </a:xfrm>
          <a:prstGeom prst="rect">
            <a:avLst/>
          </a:prstGeom>
        </p:spPr>
      </p:pic>
      <p:pic>
        <p:nvPicPr>
          <p:cNvPr id="37" name="Picture 36" descr="Chart&#10;&#10;Description automatically generated">
            <a:extLst>
              <a:ext uri="{FF2B5EF4-FFF2-40B4-BE49-F238E27FC236}">
                <a16:creationId xmlns:a16="http://schemas.microsoft.com/office/drawing/2014/main" id="{71431255-535F-4A41-895B-3F230CB961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3787" y="3561803"/>
            <a:ext cx="3693160" cy="2334233"/>
          </a:xfrm>
          <a:prstGeom prst="rect">
            <a:avLst/>
          </a:prstGeom>
        </p:spPr>
      </p:pic>
    </p:spTree>
    <p:extLst>
      <p:ext uri="{BB962C8B-B14F-4D97-AF65-F5344CB8AC3E}">
        <p14:creationId xmlns:p14="http://schemas.microsoft.com/office/powerpoint/2010/main" val="2308650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33726" y="406952"/>
            <a:ext cx="10091683" cy="567296"/>
          </a:xfrm>
        </p:spPr>
        <p:txBody>
          <a:bodyPr/>
          <a:lstStyle/>
          <a:p>
            <a:r>
              <a:rPr lang="en-US" dirty="0"/>
              <a:t>Local Feature Importance, part-2</a:t>
            </a:r>
          </a:p>
        </p:txBody>
      </p:sp>
      <p:sp>
        <p:nvSpPr>
          <p:cNvPr id="30" name="Date Placeholder 4">
            <a:extLst>
              <a:ext uri="{FF2B5EF4-FFF2-40B4-BE49-F238E27FC236}">
                <a16:creationId xmlns:a16="http://schemas.microsoft.com/office/drawing/2014/main" id="{AEE016D6-708D-EFB9-6B51-D3DD41AE5AE3}"/>
              </a:ext>
            </a:extLst>
          </p:cNvPr>
          <p:cNvSpPr>
            <a:spLocks noGrp="1"/>
          </p:cNvSpPr>
          <p:nvPr>
            <p:ph type="dt" sz="half" idx="28"/>
          </p:nvPr>
        </p:nvSpPr>
        <p:spPr>
          <a:xfrm>
            <a:off x="9198269" y="6568858"/>
            <a:ext cx="2421080" cy="182563"/>
          </a:xfrm>
        </p:spPr>
        <p:txBody>
          <a:bodyPr/>
          <a:lstStyle/>
          <a:p>
            <a:r>
              <a:rPr lang="en-US" dirty="0"/>
              <a:t>GlobalFoundries © 2022 All Rights Reserved</a:t>
            </a:r>
          </a:p>
        </p:txBody>
      </p:sp>
      <p:sp>
        <p:nvSpPr>
          <p:cNvPr id="31" name="Slide Number Placeholder 5">
            <a:extLst>
              <a:ext uri="{FF2B5EF4-FFF2-40B4-BE49-F238E27FC236}">
                <a16:creationId xmlns:a16="http://schemas.microsoft.com/office/drawing/2014/main" id="{76908937-CCF1-5F71-9938-BCC390798DC7}"/>
              </a:ext>
            </a:extLst>
          </p:cNvPr>
          <p:cNvSpPr>
            <a:spLocks noGrp="1"/>
          </p:cNvSpPr>
          <p:nvPr>
            <p:ph type="sldNum" sz="quarter" idx="30"/>
          </p:nvPr>
        </p:nvSpPr>
        <p:spPr>
          <a:xfrm>
            <a:off x="11577638" y="6386296"/>
            <a:ext cx="386020" cy="365125"/>
          </a:xfrm>
        </p:spPr>
        <p:txBody>
          <a:bodyPr/>
          <a:lstStyle/>
          <a:p>
            <a:fld id="{7E6ECBBE-ACC3-48EB-9F88-A771FEACBB28}" type="slidenum">
              <a:rPr lang="en-US" smtClean="0"/>
              <a:pPr/>
              <a:t>35</a:t>
            </a:fld>
            <a:endParaRPr lang="en-US"/>
          </a:p>
        </p:txBody>
      </p:sp>
      <p:sp>
        <p:nvSpPr>
          <p:cNvPr id="2" name="Oval 1">
            <a:extLst>
              <a:ext uri="{FF2B5EF4-FFF2-40B4-BE49-F238E27FC236}">
                <a16:creationId xmlns:a16="http://schemas.microsoft.com/office/drawing/2014/main" id="{BC0FDD97-12D3-420F-9B09-7BBF2D2D6E3B}"/>
              </a:ext>
            </a:extLst>
          </p:cNvPr>
          <p:cNvSpPr/>
          <p:nvPr/>
        </p:nvSpPr>
        <p:spPr>
          <a:xfrm>
            <a:off x="1278384" y="5140171"/>
            <a:ext cx="1251752" cy="12461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4" name="Picture 3" descr="Chart, bar chart&#10;&#10;Description automatically generated">
            <a:extLst>
              <a:ext uri="{FF2B5EF4-FFF2-40B4-BE49-F238E27FC236}">
                <a16:creationId xmlns:a16="http://schemas.microsoft.com/office/drawing/2014/main" id="{3A2942C1-E420-4A87-8ED2-E0CC82102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845" y="974248"/>
            <a:ext cx="3606349" cy="2279365"/>
          </a:xfrm>
          <a:prstGeom prst="rect">
            <a:avLst/>
          </a:prstGeom>
        </p:spPr>
      </p:pic>
      <p:pic>
        <p:nvPicPr>
          <p:cNvPr id="6" name="Picture 5" descr="Chart, bar chart&#10;&#10;Description automatically generated">
            <a:extLst>
              <a:ext uri="{FF2B5EF4-FFF2-40B4-BE49-F238E27FC236}">
                <a16:creationId xmlns:a16="http://schemas.microsoft.com/office/drawing/2014/main" id="{E2C20CFA-AEE1-44D6-9DB8-1D6AAE80E8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851" y="945549"/>
            <a:ext cx="3786861" cy="2393457"/>
          </a:xfrm>
          <a:prstGeom prst="rect">
            <a:avLst/>
          </a:prstGeom>
        </p:spPr>
      </p:pic>
      <p:pic>
        <p:nvPicPr>
          <p:cNvPr id="9" name="Picture 8" descr="Chart&#10;&#10;Description automatically generated">
            <a:extLst>
              <a:ext uri="{FF2B5EF4-FFF2-40B4-BE49-F238E27FC236}">
                <a16:creationId xmlns:a16="http://schemas.microsoft.com/office/drawing/2014/main" id="{15278701-4399-4338-8676-428F908C65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2712" y="916852"/>
            <a:ext cx="3877673" cy="2450853"/>
          </a:xfrm>
          <a:prstGeom prst="rect">
            <a:avLst/>
          </a:prstGeom>
        </p:spPr>
      </p:pic>
      <p:pic>
        <p:nvPicPr>
          <p:cNvPr id="11" name="Picture 10" descr="Chart, bar chart&#10;&#10;Description automatically generated">
            <a:extLst>
              <a:ext uri="{FF2B5EF4-FFF2-40B4-BE49-F238E27FC236}">
                <a16:creationId xmlns:a16="http://schemas.microsoft.com/office/drawing/2014/main" id="{97CE7F7B-5EC5-41FA-B49D-A788520FDB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32" y="3543092"/>
            <a:ext cx="3786862" cy="2393457"/>
          </a:xfrm>
          <a:prstGeom prst="rect">
            <a:avLst/>
          </a:prstGeom>
        </p:spPr>
      </p:pic>
      <p:pic>
        <p:nvPicPr>
          <p:cNvPr id="13" name="Picture 12" descr="Background pattern&#10;&#10;Description automatically generated with medium confidence">
            <a:extLst>
              <a:ext uri="{FF2B5EF4-FFF2-40B4-BE49-F238E27FC236}">
                <a16:creationId xmlns:a16="http://schemas.microsoft.com/office/drawing/2014/main" id="{5389076E-6289-42CC-AFBD-1F7FACD90D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2194" y="3512662"/>
            <a:ext cx="3825749" cy="2418034"/>
          </a:xfrm>
          <a:prstGeom prst="rect">
            <a:avLst/>
          </a:prstGeom>
        </p:spPr>
      </p:pic>
      <p:pic>
        <p:nvPicPr>
          <p:cNvPr id="15" name="Picture 14" descr="Chart, bar chart&#10;&#10;Description automatically generated">
            <a:extLst>
              <a:ext uri="{FF2B5EF4-FFF2-40B4-BE49-F238E27FC236}">
                <a16:creationId xmlns:a16="http://schemas.microsoft.com/office/drawing/2014/main" id="{7D75060C-92D7-4C29-B9AA-2C9DE37048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9814" y="3541361"/>
            <a:ext cx="3703467" cy="2340748"/>
          </a:xfrm>
          <a:prstGeom prst="rect">
            <a:avLst/>
          </a:prstGeom>
        </p:spPr>
      </p:pic>
    </p:spTree>
    <p:extLst>
      <p:ext uri="{BB962C8B-B14F-4D97-AF65-F5344CB8AC3E}">
        <p14:creationId xmlns:p14="http://schemas.microsoft.com/office/powerpoint/2010/main" val="201659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33726" y="406952"/>
            <a:ext cx="10091683" cy="567296"/>
          </a:xfrm>
        </p:spPr>
        <p:txBody>
          <a:bodyPr/>
          <a:lstStyle/>
          <a:p>
            <a:r>
              <a:rPr lang="en-US" dirty="0"/>
              <a:t>Local Feature Importance, part-3</a:t>
            </a:r>
          </a:p>
        </p:txBody>
      </p:sp>
      <p:sp>
        <p:nvSpPr>
          <p:cNvPr id="30" name="Date Placeholder 4">
            <a:extLst>
              <a:ext uri="{FF2B5EF4-FFF2-40B4-BE49-F238E27FC236}">
                <a16:creationId xmlns:a16="http://schemas.microsoft.com/office/drawing/2014/main" id="{AEE016D6-708D-EFB9-6B51-D3DD41AE5AE3}"/>
              </a:ext>
            </a:extLst>
          </p:cNvPr>
          <p:cNvSpPr>
            <a:spLocks noGrp="1"/>
          </p:cNvSpPr>
          <p:nvPr>
            <p:ph type="dt" sz="half" idx="28"/>
          </p:nvPr>
        </p:nvSpPr>
        <p:spPr>
          <a:xfrm>
            <a:off x="9198269" y="6568858"/>
            <a:ext cx="2421080" cy="182563"/>
          </a:xfrm>
        </p:spPr>
        <p:txBody>
          <a:bodyPr/>
          <a:lstStyle/>
          <a:p>
            <a:r>
              <a:rPr lang="en-US" dirty="0"/>
              <a:t>GlobalFoundries © 2022 All Rights Reserved</a:t>
            </a:r>
          </a:p>
        </p:txBody>
      </p:sp>
      <p:sp>
        <p:nvSpPr>
          <p:cNvPr id="31" name="Slide Number Placeholder 5">
            <a:extLst>
              <a:ext uri="{FF2B5EF4-FFF2-40B4-BE49-F238E27FC236}">
                <a16:creationId xmlns:a16="http://schemas.microsoft.com/office/drawing/2014/main" id="{76908937-CCF1-5F71-9938-BCC390798DC7}"/>
              </a:ext>
            </a:extLst>
          </p:cNvPr>
          <p:cNvSpPr>
            <a:spLocks noGrp="1"/>
          </p:cNvSpPr>
          <p:nvPr>
            <p:ph type="sldNum" sz="quarter" idx="30"/>
          </p:nvPr>
        </p:nvSpPr>
        <p:spPr>
          <a:xfrm>
            <a:off x="11577638" y="6386296"/>
            <a:ext cx="386020" cy="365125"/>
          </a:xfrm>
        </p:spPr>
        <p:txBody>
          <a:bodyPr/>
          <a:lstStyle/>
          <a:p>
            <a:fld id="{7E6ECBBE-ACC3-48EB-9F88-A771FEACBB28}" type="slidenum">
              <a:rPr lang="en-US" smtClean="0"/>
              <a:pPr/>
              <a:t>36</a:t>
            </a:fld>
            <a:endParaRPr lang="en-US"/>
          </a:p>
        </p:txBody>
      </p:sp>
      <p:sp>
        <p:nvSpPr>
          <p:cNvPr id="2" name="Oval 1">
            <a:extLst>
              <a:ext uri="{FF2B5EF4-FFF2-40B4-BE49-F238E27FC236}">
                <a16:creationId xmlns:a16="http://schemas.microsoft.com/office/drawing/2014/main" id="{BC0FDD97-12D3-420F-9B09-7BBF2D2D6E3B}"/>
              </a:ext>
            </a:extLst>
          </p:cNvPr>
          <p:cNvSpPr/>
          <p:nvPr/>
        </p:nvSpPr>
        <p:spPr>
          <a:xfrm>
            <a:off x="1278384" y="5140171"/>
            <a:ext cx="1251752" cy="12461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4" name="Picture 3" descr="Chart, bar chart&#10;&#10;Description automatically generated">
            <a:extLst>
              <a:ext uri="{FF2B5EF4-FFF2-40B4-BE49-F238E27FC236}">
                <a16:creationId xmlns:a16="http://schemas.microsoft.com/office/drawing/2014/main" id="{C0F9FE21-8E41-409C-BA34-7E0F0214F6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7" y="974248"/>
            <a:ext cx="3600431" cy="2275625"/>
          </a:xfrm>
          <a:prstGeom prst="rect">
            <a:avLst/>
          </a:prstGeom>
        </p:spPr>
      </p:pic>
      <p:pic>
        <p:nvPicPr>
          <p:cNvPr id="6" name="Picture 5" descr="Chart, bar chart&#10;&#10;Description automatically generated">
            <a:extLst>
              <a:ext uri="{FF2B5EF4-FFF2-40B4-BE49-F238E27FC236}">
                <a16:creationId xmlns:a16="http://schemas.microsoft.com/office/drawing/2014/main" id="{ED5C9CB2-9314-4ED2-AC40-4B5834CE7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6478" y="952898"/>
            <a:ext cx="3804617" cy="2404679"/>
          </a:xfrm>
          <a:prstGeom prst="rect">
            <a:avLst/>
          </a:prstGeom>
        </p:spPr>
      </p:pic>
      <p:pic>
        <p:nvPicPr>
          <p:cNvPr id="9" name="Picture 8" descr="Chart&#10;&#10;Description automatically generated">
            <a:extLst>
              <a:ext uri="{FF2B5EF4-FFF2-40B4-BE49-F238E27FC236}">
                <a16:creationId xmlns:a16="http://schemas.microsoft.com/office/drawing/2014/main" id="{4E5EDBFF-0C2D-42D6-9C11-014DD30D8D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1095" y="952897"/>
            <a:ext cx="3804617" cy="2404679"/>
          </a:xfrm>
          <a:prstGeom prst="rect">
            <a:avLst/>
          </a:prstGeom>
        </p:spPr>
      </p:pic>
      <p:pic>
        <p:nvPicPr>
          <p:cNvPr id="11" name="Picture 10" descr="Chart&#10;&#10;Description automatically generated">
            <a:extLst>
              <a:ext uri="{FF2B5EF4-FFF2-40B4-BE49-F238E27FC236}">
                <a16:creationId xmlns:a16="http://schemas.microsoft.com/office/drawing/2014/main" id="{9D59287A-CABA-406F-BF27-2E0C2FF357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87608"/>
            <a:ext cx="3600431" cy="2275625"/>
          </a:xfrm>
          <a:prstGeom prst="rect">
            <a:avLst/>
          </a:prstGeom>
        </p:spPr>
      </p:pic>
      <p:pic>
        <p:nvPicPr>
          <p:cNvPr id="13" name="Picture 12" descr="Chart&#10;&#10;Description automatically generated">
            <a:extLst>
              <a:ext uri="{FF2B5EF4-FFF2-40B4-BE49-F238E27FC236}">
                <a16:creationId xmlns:a16="http://schemas.microsoft.com/office/drawing/2014/main" id="{26A88B15-D2F5-4BA1-B64A-06FF41AED3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0431" y="3310859"/>
            <a:ext cx="4159724" cy="2629121"/>
          </a:xfrm>
          <a:prstGeom prst="rect">
            <a:avLst/>
          </a:prstGeom>
        </p:spPr>
      </p:pic>
      <p:pic>
        <p:nvPicPr>
          <p:cNvPr id="15" name="Picture 14" descr="Chart&#10;&#10;Description automatically generated">
            <a:extLst>
              <a:ext uri="{FF2B5EF4-FFF2-40B4-BE49-F238E27FC236}">
                <a16:creationId xmlns:a16="http://schemas.microsoft.com/office/drawing/2014/main" id="{91894575-DF5B-4536-889F-BB30E9CFB7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36571" y="3336734"/>
            <a:ext cx="4063602" cy="2568368"/>
          </a:xfrm>
          <a:prstGeom prst="rect">
            <a:avLst/>
          </a:prstGeom>
        </p:spPr>
      </p:pic>
    </p:spTree>
    <p:extLst>
      <p:ext uri="{BB962C8B-B14F-4D97-AF65-F5344CB8AC3E}">
        <p14:creationId xmlns:p14="http://schemas.microsoft.com/office/powerpoint/2010/main" val="515084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33726" y="406952"/>
            <a:ext cx="10091683" cy="567296"/>
          </a:xfrm>
        </p:spPr>
        <p:txBody>
          <a:bodyPr/>
          <a:lstStyle/>
          <a:p>
            <a:r>
              <a:rPr lang="en-US" dirty="0"/>
              <a:t>Local Feature Importance, part-4</a:t>
            </a:r>
            <a:br>
              <a:rPr lang="en-US" dirty="0"/>
            </a:br>
            <a:endParaRPr lang="en-US" dirty="0"/>
          </a:p>
        </p:txBody>
      </p:sp>
      <p:sp>
        <p:nvSpPr>
          <p:cNvPr id="30" name="Date Placeholder 4">
            <a:extLst>
              <a:ext uri="{FF2B5EF4-FFF2-40B4-BE49-F238E27FC236}">
                <a16:creationId xmlns:a16="http://schemas.microsoft.com/office/drawing/2014/main" id="{AEE016D6-708D-EFB9-6B51-D3DD41AE5AE3}"/>
              </a:ext>
            </a:extLst>
          </p:cNvPr>
          <p:cNvSpPr>
            <a:spLocks noGrp="1"/>
          </p:cNvSpPr>
          <p:nvPr>
            <p:ph type="dt" sz="half" idx="28"/>
          </p:nvPr>
        </p:nvSpPr>
        <p:spPr>
          <a:xfrm>
            <a:off x="9198269" y="6568858"/>
            <a:ext cx="2421080" cy="182563"/>
          </a:xfrm>
        </p:spPr>
        <p:txBody>
          <a:bodyPr/>
          <a:lstStyle/>
          <a:p>
            <a:r>
              <a:rPr lang="en-US" dirty="0"/>
              <a:t>GlobalFoundries © 2022 All Rights Reserved</a:t>
            </a:r>
          </a:p>
        </p:txBody>
      </p:sp>
      <p:sp>
        <p:nvSpPr>
          <p:cNvPr id="31" name="Slide Number Placeholder 5">
            <a:extLst>
              <a:ext uri="{FF2B5EF4-FFF2-40B4-BE49-F238E27FC236}">
                <a16:creationId xmlns:a16="http://schemas.microsoft.com/office/drawing/2014/main" id="{76908937-CCF1-5F71-9938-BCC390798DC7}"/>
              </a:ext>
            </a:extLst>
          </p:cNvPr>
          <p:cNvSpPr>
            <a:spLocks noGrp="1"/>
          </p:cNvSpPr>
          <p:nvPr>
            <p:ph type="sldNum" sz="quarter" idx="30"/>
          </p:nvPr>
        </p:nvSpPr>
        <p:spPr>
          <a:xfrm>
            <a:off x="11577638" y="6386296"/>
            <a:ext cx="386020" cy="365125"/>
          </a:xfrm>
        </p:spPr>
        <p:txBody>
          <a:bodyPr/>
          <a:lstStyle/>
          <a:p>
            <a:fld id="{7E6ECBBE-ACC3-48EB-9F88-A771FEACBB28}" type="slidenum">
              <a:rPr lang="en-US" smtClean="0"/>
              <a:pPr/>
              <a:t>37</a:t>
            </a:fld>
            <a:endParaRPr lang="en-US"/>
          </a:p>
        </p:txBody>
      </p:sp>
      <p:sp>
        <p:nvSpPr>
          <p:cNvPr id="2" name="Oval 1">
            <a:extLst>
              <a:ext uri="{FF2B5EF4-FFF2-40B4-BE49-F238E27FC236}">
                <a16:creationId xmlns:a16="http://schemas.microsoft.com/office/drawing/2014/main" id="{BC0FDD97-12D3-420F-9B09-7BBF2D2D6E3B}"/>
              </a:ext>
            </a:extLst>
          </p:cNvPr>
          <p:cNvSpPr/>
          <p:nvPr/>
        </p:nvSpPr>
        <p:spPr>
          <a:xfrm>
            <a:off x="1278384" y="5140171"/>
            <a:ext cx="1251752" cy="12461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4" name="Picture 3" descr="Chart, bar chart&#10;&#10;Description automatically generated">
            <a:extLst>
              <a:ext uri="{FF2B5EF4-FFF2-40B4-BE49-F238E27FC236}">
                <a16:creationId xmlns:a16="http://schemas.microsoft.com/office/drawing/2014/main" id="{7A50877C-E386-43E5-BEA3-C99D1F03A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54" y="1043192"/>
            <a:ext cx="3606349" cy="2279365"/>
          </a:xfrm>
          <a:prstGeom prst="rect">
            <a:avLst/>
          </a:prstGeom>
        </p:spPr>
      </p:pic>
      <p:pic>
        <p:nvPicPr>
          <p:cNvPr id="6" name="Picture 5" descr="Chart, bar chart&#10;&#10;Description automatically generated">
            <a:extLst>
              <a:ext uri="{FF2B5EF4-FFF2-40B4-BE49-F238E27FC236}">
                <a16:creationId xmlns:a16="http://schemas.microsoft.com/office/drawing/2014/main" id="{9DAE9407-06E3-489C-87F9-D1ECD669B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3496" y="1043192"/>
            <a:ext cx="3606348" cy="2279365"/>
          </a:xfrm>
          <a:prstGeom prst="rect">
            <a:avLst/>
          </a:prstGeom>
        </p:spPr>
      </p:pic>
      <p:pic>
        <p:nvPicPr>
          <p:cNvPr id="9" name="Picture 8" descr="Chart, bar chart&#10;&#10;Description automatically generated">
            <a:extLst>
              <a:ext uri="{FF2B5EF4-FFF2-40B4-BE49-F238E27FC236}">
                <a16:creationId xmlns:a16="http://schemas.microsoft.com/office/drawing/2014/main" id="{EA149B8F-36D4-4618-97FD-3737A6D7B6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937" y="1043192"/>
            <a:ext cx="3606350" cy="2279365"/>
          </a:xfrm>
          <a:prstGeom prst="rect">
            <a:avLst/>
          </a:prstGeom>
        </p:spPr>
      </p:pic>
      <p:pic>
        <p:nvPicPr>
          <p:cNvPr id="11" name="Picture 10" descr="Chart, bar chart&#10;&#10;Description automatically generated">
            <a:extLst>
              <a:ext uri="{FF2B5EF4-FFF2-40B4-BE49-F238E27FC236}">
                <a16:creationId xmlns:a16="http://schemas.microsoft.com/office/drawing/2014/main" id="{367A21CC-BB45-43BA-A226-AD60C79541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054" y="3391501"/>
            <a:ext cx="3843496" cy="2429252"/>
          </a:xfrm>
          <a:prstGeom prst="rect">
            <a:avLst/>
          </a:prstGeom>
        </p:spPr>
      </p:pic>
    </p:spTree>
    <p:extLst>
      <p:ext uri="{BB962C8B-B14F-4D97-AF65-F5344CB8AC3E}">
        <p14:creationId xmlns:p14="http://schemas.microsoft.com/office/powerpoint/2010/main" val="3661234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69F99DF-C912-4408-85A8-DBE00A359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9" y="836284"/>
            <a:ext cx="11162382" cy="5550012"/>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33726" y="406952"/>
            <a:ext cx="10091683" cy="567296"/>
          </a:xfrm>
        </p:spPr>
        <p:txBody>
          <a:bodyPr/>
          <a:lstStyle/>
          <a:p>
            <a:r>
              <a:rPr lang="en-US" dirty="0"/>
              <a:t>Global Feature Importance</a:t>
            </a:r>
          </a:p>
        </p:txBody>
      </p:sp>
      <p:sp>
        <p:nvSpPr>
          <p:cNvPr id="30" name="Date Placeholder 4">
            <a:extLst>
              <a:ext uri="{FF2B5EF4-FFF2-40B4-BE49-F238E27FC236}">
                <a16:creationId xmlns:a16="http://schemas.microsoft.com/office/drawing/2014/main" id="{AEE016D6-708D-EFB9-6B51-D3DD41AE5AE3}"/>
              </a:ext>
            </a:extLst>
          </p:cNvPr>
          <p:cNvSpPr>
            <a:spLocks noGrp="1"/>
          </p:cNvSpPr>
          <p:nvPr>
            <p:ph type="dt" sz="half" idx="28"/>
          </p:nvPr>
        </p:nvSpPr>
        <p:spPr>
          <a:xfrm>
            <a:off x="9198269" y="6568858"/>
            <a:ext cx="2421080" cy="182563"/>
          </a:xfrm>
        </p:spPr>
        <p:txBody>
          <a:bodyPr/>
          <a:lstStyle/>
          <a:p>
            <a:r>
              <a:rPr lang="en-US" dirty="0"/>
              <a:t>GlobalFoundries © 2022 All Rights Reserved</a:t>
            </a:r>
          </a:p>
        </p:txBody>
      </p:sp>
      <p:sp>
        <p:nvSpPr>
          <p:cNvPr id="31" name="Slide Number Placeholder 5">
            <a:extLst>
              <a:ext uri="{FF2B5EF4-FFF2-40B4-BE49-F238E27FC236}">
                <a16:creationId xmlns:a16="http://schemas.microsoft.com/office/drawing/2014/main" id="{76908937-CCF1-5F71-9938-BCC390798DC7}"/>
              </a:ext>
            </a:extLst>
          </p:cNvPr>
          <p:cNvSpPr>
            <a:spLocks noGrp="1"/>
          </p:cNvSpPr>
          <p:nvPr>
            <p:ph type="sldNum" sz="quarter" idx="30"/>
          </p:nvPr>
        </p:nvSpPr>
        <p:spPr>
          <a:xfrm>
            <a:off x="11577638" y="6386296"/>
            <a:ext cx="386020" cy="365125"/>
          </a:xfrm>
        </p:spPr>
        <p:txBody>
          <a:bodyPr/>
          <a:lstStyle/>
          <a:p>
            <a:fld id="{7E6ECBBE-ACC3-48EB-9F88-A771FEACBB28}" type="slidenum">
              <a:rPr lang="en-US" smtClean="0"/>
              <a:pPr/>
              <a:t>38</a:t>
            </a:fld>
            <a:endParaRPr lang="en-US"/>
          </a:p>
        </p:txBody>
      </p:sp>
      <p:sp>
        <p:nvSpPr>
          <p:cNvPr id="2" name="Oval 1">
            <a:extLst>
              <a:ext uri="{FF2B5EF4-FFF2-40B4-BE49-F238E27FC236}">
                <a16:creationId xmlns:a16="http://schemas.microsoft.com/office/drawing/2014/main" id="{BC0FDD97-12D3-420F-9B09-7BBF2D2D6E3B}"/>
              </a:ext>
            </a:extLst>
          </p:cNvPr>
          <p:cNvSpPr/>
          <p:nvPr/>
        </p:nvSpPr>
        <p:spPr>
          <a:xfrm>
            <a:off x="1278384" y="5140171"/>
            <a:ext cx="1251752" cy="12461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4167350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a:xfrm>
            <a:off x="829048" y="398497"/>
            <a:ext cx="3171451" cy="2364158"/>
          </a:xfrm>
        </p:spPr>
        <p:txBody>
          <a:bodyPr anchor="t">
            <a:normAutofit/>
          </a:bodyPr>
          <a:lstStyle/>
          <a:p>
            <a:r>
              <a:rPr lang="en-US" dirty="0"/>
              <a:t>Transfer Learning</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sz="quarter" idx="13"/>
          </p:nvPr>
        </p:nvSpPr>
        <p:spPr>
          <a:xfrm>
            <a:off x="4786653" y="398497"/>
            <a:ext cx="6861153" cy="5747133"/>
          </a:xfrm>
        </p:spPr>
        <p:txBody>
          <a:bodyPr>
            <a:normAutofit/>
          </a:bodyPr>
          <a:lstStyle/>
          <a:p>
            <a:r>
              <a:rPr lang="en-US" sz="1800" dirty="0"/>
              <a:t>For a given technology, we have, say, ~10 devices we’d like to model: </a:t>
            </a:r>
            <a:br>
              <a:rPr lang="en-US" sz="1800" dirty="0"/>
            </a:br>
            <a:r>
              <a:rPr lang="en-US" sz="1800" dirty="0"/>
              <a:t>   NFET &amp; PFET (Multiple Vt flavors of each), and some EG.  </a:t>
            </a:r>
          </a:p>
          <a:p>
            <a:r>
              <a:rPr lang="en-US" sz="1800" dirty="0"/>
              <a:t>These are devices similar enough that a Neural Net which is optimized (#layers, #neurons, …) for one device can be used to aid the training process for another.</a:t>
            </a:r>
          </a:p>
          <a:p>
            <a:r>
              <a:rPr lang="en-US" sz="1800" dirty="0"/>
              <a:t>In order to implement this, we can use transfer learning.</a:t>
            </a:r>
          </a:p>
          <a:p>
            <a:r>
              <a:rPr lang="en-US" sz="1800" dirty="0"/>
              <a:t>Transfer learning stands for utilizing feature representations from a pre-trained model so that we do not have to train a new model from scratch, and it comes in handy when we do not have a huge data set. </a:t>
            </a:r>
          </a:p>
          <a:p>
            <a:r>
              <a:rPr lang="en-US" sz="1800" dirty="0"/>
              <a:t>By implementing transfer learning, we can reduce the number of simulations needed.</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a:xfrm>
            <a:off x="9198269" y="6386296"/>
            <a:ext cx="2421080" cy="365125"/>
          </a:xfrm>
        </p:spPr>
        <p:txBody>
          <a:bodyPr anchor="t">
            <a:normAutofit/>
          </a:bodyPr>
          <a:lstStyle/>
          <a:p>
            <a:pPr>
              <a:spcAft>
                <a:spcPts val="600"/>
              </a:spcAft>
            </a:pPr>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a:xfrm>
            <a:off x="11577638" y="6386296"/>
            <a:ext cx="386020" cy="365125"/>
          </a:xfrm>
        </p:spPr>
        <p:txBody>
          <a:bodyPr anchor="t">
            <a:normAutofit/>
          </a:bodyPr>
          <a:lstStyle/>
          <a:p>
            <a:pPr>
              <a:spcAft>
                <a:spcPts val="600"/>
              </a:spcAft>
            </a:pPr>
            <a:fld id="{7E6ECBBE-ACC3-48EB-9F88-A771FEACBB28}" type="slidenum">
              <a:rPr lang="en-US" smtClean="0"/>
              <a:pPr>
                <a:spcAft>
                  <a:spcPts val="600"/>
                </a:spcAft>
              </a:pPr>
              <a:t>39</a:t>
            </a:fld>
            <a:endParaRPr lang="en-US"/>
          </a:p>
        </p:txBody>
      </p:sp>
    </p:spTree>
    <p:extLst>
      <p:ext uri="{BB962C8B-B14F-4D97-AF65-F5344CB8AC3E}">
        <p14:creationId xmlns:p14="http://schemas.microsoft.com/office/powerpoint/2010/main" val="2358791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BAAFB6-F9EA-4C9A-A241-4908926EA1F9}"/>
              </a:ext>
            </a:extLst>
          </p:cNvPr>
          <p:cNvSpPr>
            <a:spLocks noGrp="1"/>
          </p:cNvSpPr>
          <p:nvPr>
            <p:ph type="title"/>
          </p:nvPr>
        </p:nvSpPr>
        <p:spPr>
          <a:xfrm>
            <a:off x="802416" y="2671181"/>
            <a:ext cx="2734056" cy="2364158"/>
          </a:xfrm>
        </p:spPr>
        <p:txBody>
          <a:bodyPr/>
          <a:lstStyle/>
          <a:p>
            <a:r>
              <a:rPr lang="en-US"/>
              <a:t>Strategy</a:t>
            </a:r>
          </a:p>
        </p:txBody>
      </p:sp>
      <p:sp>
        <p:nvSpPr>
          <p:cNvPr id="8" name="Content Placeholder 7">
            <a:extLst>
              <a:ext uri="{FF2B5EF4-FFF2-40B4-BE49-F238E27FC236}">
                <a16:creationId xmlns:a16="http://schemas.microsoft.com/office/drawing/2014/main" id="{BF76422B-B184-4775-9BAD-992BFE7C81D7}"/>
              </a:ext>
            </a:extLst>
          </p:cNvPr>
          <p:cNvSpPr>
            <a:spLocks noGrp="1"/>
          </p:cNvSpPr>
          <p:nvPr>
            <p:ph sz="quarter" idx="13"/>
          </p:nvPr>
        </p:nvSpPr>
        <p:spPr>
          <a:xfrm>
            <a:off x="5163506" y="2330658"/>
            <a:ext cx="6800152" cy="2196683"/>
          </a:xfrm>
        </p:spPr>
        <p:txBody>
          <a:bodyPr/>
          <a:lstStyle/>
          <a:p>
            <a:r>
              <a:rPr lang="en-US" dirty="0"/>
              <a:t>Instead of manually setting up hyperparameters for a neural network configuration, let the model itself select the best configuration from multiple options.</a:t>
            </a:r>
          </a:p>
          <a:p>
            <a:pPr lvl="1"/>
            <a:r>
              <a:rPr lang="en-US" dirty="0">
                <a:cs typeface="Arial"/>
              </a:rPr>
              <a:t>Training multiple networks simultaneously --&gt; Parallelization</a:t>
            </a:r>
          </a:p>
          <a:p>
            <a:pPr lvl="1"/>
            <a:r>
              <a:rPr lang="en-US" dirty="0">
                <a:cs typeface="Arial"/>
              </a:rPr>
              <a:t>Automated Process</a:t>
            </a:r>
          </a:p>
          <a:p>
            <a:pPr marL="731139" lvl="2" indent="-173355"/>
            <a:r>
              <a:rPr lang="en-US" dirty="0">
                <a:cs typeface="Arial"/>
              </a:rPr>
              <a:t>One major script that generates everything.</a:t>
            </a:r>
            <a:endParaRPr lang="en-US" dirty="0"/>
          </a:p>
          <a:p>
            <a:endParaRPr lang="en-US" dirty="0"/>
          </a:p>
        </p:txBody>
      </p:sp>
      <p:sp>
        <p:nvSpPr>
          <p:cNvPr id="4" name="Date Placeholder 3">
            <a:extLst>
              <a:ext uri="{FF2B5EF4-FFF2-40B4-BE49-F238E27FC236}">
                <a16:creationId xmlns:a16="http://schemas.microsoft.com/office/drawing/2014/main" id="{FCE28A63-90EF-45A8-904F-7A6FFF3945D3}"/>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7FCDF042-BE05-4B8B-97D8-A6830C89AEB7}"/>
              </a:ext>
            </a:extLst>
          </p:cNvPr>
          <p:cNvSpPr>
            <a:spLocks noGrp="1"/>
          </p:cNvSpPr>
          <p:nvPr>
            <p:ph type="sldNum" sz="quarter" idx="12"/>
          </p:nvPr>
        </p:nvSpPr>
        <p:spPr/>
        <p:txBody>
          <a:bodyPr/>
          <a:lstStyle/>
          <a:p>
            <a:fld id="{7E6ECBBE-ACC3-48EB-9F88-A771FEACBB28}" type="slidenum">
              <a:rPr lang="en-US" smtClean="0"/>
              <a:pPr/>
              <a:t>4</a:t>
            </a:fld>
            <a:endParaRPr lang="en-US"/>
          </a:p>
        </p:txBody>
      </p:sp>
      <p:sp>
        <p:nvSpPr>
          <p:cNvPr id="9" name="TextBox 8">
            <a:extLst>
              <a:ext uri="{FF2B5EF4-FFF2-40B4-BE49-F238E27FC236}">
                <a16:creationId xmlns:a16="http://schemas.microsoft.com/office/drawing/2014/main" id="{3A95B64A-AF0C-43BC-8EB9-8A8A4B5635E8}"/>
              </a:ext>
            </a:extLst>
          </p:cNvPr>
          <p:cNvSpPr txBox="1"/>
          <p:nvPr/>
        </p:nvSpPr>
        <p:spPr>
          <a:xfrm>
            <a:off x="7705818" y="1856713"/>
            <a:ext cx="1012055" cy="400110"/>
          </a:xfrm>
          <a:prstGeom prst="rect">
            <a:avLst/>
          </a:prstGeom>
          <a:noFill/>
          <a:ln>
            <a:solidFill>
              <a:schemeClr val="accent3">
                <a:lumMod val="75000"/>
              </a:schemeClr>
            </a:solidFill>
          </a:ln>
        </p:spPr>
        <p:txBody>
          <a:bodyPr wrap="square" rtlCol="0">
            <a:spAutoFit/>
          </a:bodyPr>
          <a:lstStyle/>
          <a:p>
            <a:pPr algn="ctr"/>
            <a:r>
              <a:rPr lang="en-US" sz="2000" dirty="0"/>
              <a:t>Goal</a:t>
            </a:r>
          </a:p>
        </p:txBody>
      </p:sp>
      <p:sp>
        <p:nvSpPr>
          <p:cNvPr id="10" name="Thought Bubble: Cloud 9">
            <a:extLst>
              <a:ext uri="{FF2B5EF4-FFF2-40B4-BE49-F238E27FC236}">
                <a16:creationId xmlns:a16="http://schemas.microsoft.com/office/drawing/2014/main" id="{DA4B85AE-386E-4C50-998B-7B051F063704}"/>
              </a:ext>
            </a:extLst>
          </p:cNvPr>
          <p:cNvSpPr/>
          <p:nvPr/>
        </p:nvSpPr>
        <p:spPr>
          <a:xfrm>
            <a:off x="8078678" y="106579"/>
            <a:ext cx="2618913" cy="1520819"/>
          </a:xfrm>
          <a:prstGeom prst="cloudCallou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1" name="TextBox 10">
            <a:extLst>
              <a:ext uri="{FF2B5EF4-FFF2-40B4-BE49-F238E27FC236}">
                <a16:creationId xmlns:a16="http://schemas.microsoft.com/office/drawing/2014/main" id="{82DF089D-3E89-470F-AF3D-2151A106E929}"/>
              </a:ext>
            </a:extLst>
          </p:cNvPr>
          <p:cNvSpPr txBox="1"/>
          <p:nvPr/>
        </p:nvSpPr>
        <p:spPr>
          <a:xfrm>
            <a:off x="8584706" y="203962"/>
            <a:ext cx="2112885" cy="1323439"/>
          </a:xfrm>
          <a:prstGeom prst="rect">
            <a:avLst/>
          </a:prstGeom>
          <a:noFill/>
        </p:spPr>
        <p:txBody>
          <a:bodyPr wrap="square" rtlCol="0">
            <a:spAutoFit/>
          </a:bodyPr>
          <a:lstStyle/>
          <a:p>
            <a:pPr algn="l"/>
            <a:r>
              <a:rPr lang="en-US" sz="2000" dirty="0">
                <a:solidFill>
                  <a:schemeClr val="tx1"/>
                </a:solidFill>
              </a:rPr>
              <a:t>Model creation shouldn’t take longer than a week</a:t>
            </a:r>
            <a:endParaRPr lang="en-US" sz="2000" dirty="0"/>
          </a:p>
        </p:txBody>
      </p:sp>
    </p:spTree>
    <p:extLst>
      <p:ext uri="{BB962C8B-B14F-4D97-AF65-F5344CB8AC3E}">
        <p14:creationId xmlns:p14="http://schemas.microsoft.com/office/powerpoint/2010/main" val="247942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998E2B-F869-021B-C71C-8AC4F4C20A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791" y="1217655"/>
            <a:ext cx="3327492" cy="5172372"/>
          </a:xfrm>
          <a:prstGeom prst="rect">
            <a:avLst/>
          </a:prstGeom>
        </p:spPr>
      </p:pic>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40</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Generating Base model</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707569" y="2760724"/>
            <a:ext cx="4750976" cy="825855"/>
          </a:xfrm>
        </p:spPr>
        <p:txBody>
          <a:bodyPr/>
          <a:lstStyle/>
          <a:p>
            <a:r>
              <a:rPr lang="en-US" sz="1400" dirty="0"/>
              <a:t>We will select the most optimal pre-trained models from the previous flavor (RVT) and use it as our base model.</a:t>
            </a:r>
          </a:p>
          <a:p>
            <a:pPr marL="0" indent="0">
              <a:buNone/>
            </a:pPr>
            <a:endParaRPr lang="en-US" sz="1600" dirty="0"/>
          </a:p>
          <a:p>
            <a:pPr marL="0" indent="0">
              <a:buNone/>
            </a:pPr>
            <a:endParaRPr lang="en-US" dirty="0"/>
          </a:p>
        </p:txBody>
      </p:sp>
      <p:graphicFrame>
        <p:nvGraphicFramePr>
          <p:cNvPr id="16" name="Table 15">
            <a:extLst>
              <a:ext uri="{FF2B5EF4-FFF2-40B4-BE49-F238E27FC236}">
                <a16:creationId xmlns:a16="http://schemas.microsoft.com/office/drawing/2014/main" id="{8A5C30AF-FC36-4BC3-A9F3-B889C7481C57}"/>
              </a:ext>
            </a:extLst>
          </p:cNvPr>
          <p:cNvGraphicFramePr>
            <a:graphicFrameLocks noGrp="1"/>
          </p:cNvGraphicFramePr>
          <p:nvPr>
            <p:extLst>
              <p:ext uri="{D42A27DB-BD31-4B8C-83A1-F6EECF244321}">
                <p14:modId xmlns:p14="http://schemas.microsoft.com/office/powerpoint/2010/main" val="4136592000"/>
              </p:ext>
            </p:extLst>
          </p:nvPr>
        </p:nvGraphicFramePr>
        <p:xfrm>
          <a:off x="3406627" y="1693745"/>
          <a:ext cx="2051918" cy="640080"/>
        </p:xfrm>
        <a:graphic>
          <a:graphicData uri="http://schemas.openxmlformats.org/drawingml/2006/table">
            <a:tbl>
              <a:tblPr firstRow="1" bandRow="1">
                <a:tableStyleId>{D7AC3CCA-C797-4891-BE02-D94E43425B78}</a:tableStyleId>
              </a:tblPr>
              <a:tblGrid>
                <a:gridCol w="1440860">
                  <a:extLst>
                    <a:ext uri="{9D8B030D-6E8A-4147-A177-3AD203B41FA5}">
                      <a16:colId xmlns:a16="http://schemas.microsoft.com/office/drawing/2014/main" val="1007079343"/>
                    </a:ext>
                  </a:extLst>
                </a:gridCol>
                <a:gridCol w="611058">
                  <a:extLst>
                    <a:ext uri="{9D8B030D-6E8A-4147-A177-3AD203B41FA5}">
                      <a16:colId xmlns:a16="http://schemas.microsoft.com/office/drawing/2014/main" val="2483402942"/>
                    </a:ext>
                  </a:extLst>
                </a:gridCol>
              </a:tblGrid>
              <a:tr h="122858">
                <a:tc>
                  <a:txBody>
                    <a:bodyPr/>
                    <a:lstStyle/>
                    <a:p>
                      <a:pPr algn="ctr"/>
                      <a:r>
                        <a:rPr lang="en-US" sz="1000"/>
                        <a:t>Number of neurons</a:t>
                      </a:r>
                    </a:p>
                  </a:txBody>
                  <a:tcPr/>
                </a:tc>
                <a:tc>
                  <a:txBody>
                    <a:bodyPr/>
                    <a:lstStyle/>
                    <a:p>
                      <a:pPr algn="ctr"/>
                      <a:r>
                        <a:rPr lang="en-US" sz="1000" dirty="0"/>
                        <a:t>MAE</a:t>
                      </a:r>
                    </a:p>
                    <a:p>
                      <a:pPr algn="ctr"/>
                      <a:r>
                        <a:rPr lang="en-US" sz="1000" dirty="0">
                          <a:solidFill>
                            <a:schemeClr val="tx1"/>
                          </a:solidFill>
                        </a:rPr>
                        <a:t>(Error)</a:t>
                      </a:r>
                    </a:p>
                  </a:txBody>
                  <a:tcPr/>
                </a:tc>
                <a:extLst>
                  <a:ext uri="{0D108BD9-81ED-4DB2-BD59-A6C34878D82A}">
                    <a16:rowId xmlns:a16="http://schemas.microsoft.com/office/drawing/2014/main" val="3905450947"/>
                  </a:ext>
                </a:extLst>
              </a:tr>
              <a:tr h="0">
                <a:tc>
                  <a:txBody>
                    <a:bodyPr/>
                    <a:lstStyle/>
                    <a:p>
                      <a:pPr algn="ctr"/>
                      <a:r>
                        <a:rPr lang="en-US" sz="1000" dirty="0"/>
                        <a:t>[215]</a:t>
                      </a:r>
                    </a:p>
                  </a:txBody>
                  <a:tcPr/>
                </a:tc>
                <a:tc>
                  <a:txBody>
                    <a:bodyPr/>
                    <a:lstStyle/>
                    <a:p>
                      <a:pPr algn="ctr"/>
                      <a:r>
                        <a:rPr lang="en-US" sz="1000" dirty="0"/>
                        <a:t>0.056</a:t>
                      </a:r>
                    </a:p>
                  </a:txBody>
                  <a:tcPr/>
                </a:tc>
                <a:extLst>
                  <a:ext uri="{0D108BD9-81ED-4DB2-BD59-A6C34878D82A}">
                    <a16:rowId xmlns:a16="http://schemas.microsoft.com/office/drawing/2014/main" val="3388241957"/>
                  </a:ext>
                </a:extLst>
              </a:tr>
            </a:tbl>
          </a:graphicData>
        </a:graphic>
      </p:graphicFrame>
      <p:cxnSp>
        <p:nvCxnSpPr>
          <p:cNvPr id="19" name="Straight Arrow Connector 18">
            <a:extLst>
              <a:ext uri="{FF2B5EF4-FFF2-40B4-BE49-F238E27FC236}">
                <a16:creationId xmlns:a16="http://schemas.microsoft.com/office/drawing/2014/main" id="{20441135-C472-4F42-87D3-BBE4CD32E354}"/>
              </a:ext>
            </a:extLst>
          </p:cNvPr>
          <p:cNvCxnSpPr>
            <a:cxnSpLocks/>
            <a:stCxn id="16" idx="2"/>
          </p:cNvCxnSpPr>
          <p:nvPr/>
        </p:nvCxnSpPr>
        <p:spPr>
          <a:xfrm flipH="1">
            <a:off x="3939245" y="2333825"/>
            <a:ext cx="493341" cy="426900"/>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9B21412-9A0C-44E5-AF6E-C086A70E4043}"/>
              </a:ext>
            </a:extLst>
          </p:cNvPr>
          <p:cNvSpPr txBox="1"/>
          <p:nvPr/>
        </p:nvSpPr>
        <p:spPr>
          <a:xfrm>
            <a:off x="6290743" y="1708542"/>
            <a:ext cx="756279" cy="230832"/>
          </a:xfrm>
          <a:prstGeom prst="rect">
            <a:avLst/>
          </a:prstGeom>
          <a:noFill/>
          <a:ln>
            <a:solidFill>
              <a:schemeClr val="tx1"/>
            </a:solidFill>
          </a:ln>
        </p:spPr>
        <p:txBody>
          <a:bodyPr wrap="square" rtlCol="0">
            <a:spAutoFit/>
          </a:bodyPr>
          <a:lstStyle/>
          <a:p>
            <a:pPr algn="ctr"/>
            <a:r>
              <a:rPr lang="en-US" sz="900" dirty="0"/>
              <a:t>Input layer</a:t>
            </a:r>
          </a:p>
        </p:txBody>
      </p:sp>
      <p:sp>
        <p:nvSpPr>
          <p:cNvPr id="14" name="TextBox 13">
            <a:extLst>
              <a:ext uri="{FF2B5EF4-FFF2-40B4-BE49-F238E27FC236}">
                <a16:creationId xmlns:a16="http://schemas.microsoft.com/office/drawing/2014/main" id="{A1844B25-DA4C-4E64-AB83-702A2F0C40A4}"/>
              </a:ext>
            </a:extLst>
          </p:cNvPr>
          <p:cNvSpPr txBox="1"/>
          <p:nvPr/>
        </p:nvSpPr>
        <p:spPr>
          <a:xfrm>
            <a:off x="7676542" y="1011599"/>
            <a:ext cx="981989" cy="230832"/>
          </a:xfrm>
          <a:prstGeom prst="rect">
            <a:avLst/>
          </a:prstGeom>
          <a:noFill/>
          <a:ln>
            <a:solidFill>
              <a:schemeClr val="tx1"/>
            </a:solidFill>
          </a:ln>
        </p:spPr>
        <p:txBody>
          <a:bodyPr wrap="square" rtlCol="0">
            <a:spAutoFit/>
          </a:bodyPr>
          <a:lstStyle/>
          <a:p>
            <a:pPr algn="ctr"/>
            <a:r>
              <a:rPr lang="en-US" sz="900" dirty="0"/>
              <a:t>Hidden layer 1</a:t>
            </a:r>
          </a:p>
        </p:txBody>
      </p:sp>
      <p:sp>
        <p:nvSpPr>
          <p:cNvPr id="21" name="TextBox 20">
            <a:extLst>
              <a:ext uri="{FF2B5EF4-FFF2-40B4-BE49-F238E27FC236}">
                <a16:creationId xmlns:a16="http://schemas.microsoft.com/office/drawing/2014/main" id="{42D830C9-73FE-4220-9396-DFAF3186B4DD}"/>
              </a:ext>
            </a:extLst>
          </p:cNvPr>
          <p:cNvSpPr txBox="1"/>
          <p:nvPr/>
        </p:nvSpPr>
        <p:spPr>
          <a:xfrm>
            <a:off x="8993173" y="1690786"/>
            <a:ext cx="981989" cy="230832"/>
          </a:xfrm>
          <a:prstGeom prst="rect">
            <a:avLst/>
          </a:prstGeom>
          <a:noFill/>
          <a:ln>
            <a:solidFill>
              <a:schemeClr val="tx1"/>
            </a:solidFill>
          </a:ln>
        </p:spPr>
        <p:txBody>
          <a:bodyPr wrap="square" rtlCol="0">
            <a:spAutoFit/>
          </a:bodyPr>
          <a:lstStyle/>
          <a:p>
            <a:pPr algn="ctr"/>
            <a:r>
              <a:rPr lang="en-US" sz="900" dirty="0"/>
              <a:t>Output layer</a:t>
            </a:r>
          </a:p>
        </p:txBody>
      </p:sp>
    </p:spTree>
    <p:extLst>
      <p:ext uri="{BB962C8B-B14F-4D97-AF65-F5344CB8AC3E}">
        <p14:creationId xmlns:p14="http://schemas.microsoft.com/office/powerpoint/2010/main" val="249160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C392B-5EDC-4D7B-9AE9-360B626DA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3637" y="1259076"/>
            <a:ext cx="5986391" cy="3976135"/>
          </a:xfrm>
          <a:prstGeom prst="rect">
            <a:avLst/>
          </a:prstGeom>
        </p:spPr>
      </p:pic>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41</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Generating Base model</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707569" y="2760724"/>
            <a:ext cx="4750976" cy="825855"/>
          </a:xfrm>
        </p:spPr>
        <p:txBody>
          <a:bodyPr/>
          <a:lstStyle/>
          <a:p>
            <a:r>
              <a:rPr lang="en-US" sz="1400" dirty="0"/>
              <a:t>We will select the most optimal pre-trained models from the previous flavor (SLVT) and use it as our base model.</a:t>
            </a:r>
          </a:p>
          <a:p>
            <a:pPr marL="0" indent="0">
              <a:buNone/>
            </a:pPr>
            <a:endParaRPr lang="en-US" sz="1600" dirty="0"/>
          </a:p>
          <a:p>
            <a:pPr marL="0" indent="0">
              <a:buNone/>
            </a:pPr>
            <a:endParaRPr lang="en-US" dirty="0"/>
          </a:p>
        </p:txBody>
      </p:sp>
      <p:graphicFrame>
        <p:nvGraphicFramePr>
          <p:cNvPr id="16" name="Table 15">
            <a:extLst>
              <a:ext uri="{FF2B5EF4-FFF2-40B4-BE49-F238E27FC236}">
                <a16:creationId xmlns:a16="http://schemas.microsoft.com/office/drawing/2014/main" id="{8A5C30AF-FC36-4BC3-A9F3-B889C7481C57}"/>
              </a:ext>
            </a:extLst>
          </p:cNvPr>
          <p:cNvGraphicFramePr>
            <a:graphicFrameLocks noGrp="1"/>
          </p:cNvGraphicFramePr>
          <p:nvPr/>
        </p:nvGraphicFramePr>
        <p:xfrm>
          <a:off x="3406627" y="1693745"/>
          <a:ext cx="2051918" cy="640080"/>
        </p:xfrm>
        <a:graphic>
          <a:graphicData uri="http://schemas.openxmlformats.org/drawingml/2006/table">
            <a:tbl>
              <a:tblPr firstRow="1" bandRow="1">
                <a:tableStyleId>{D7AC3CCA-C797-4891-BE02-D94E43425B78}</a:tableStyleId>
              </a:tblPr>
              <a:tblGrid>
                <a:gridCol w="1440860">
                  <a:extLst>
                    <a:ext uri="{9D8B030D-6E8A-4147-A177-3AD203B41FA5}">
                      <a16:colId xmlns:a16="http://schemas.microsoft.com/office/drawing/2014/main" val="1007079343"/>
                    </a:ext>
                  </a:extLst>
                </a:gridCol>
                <a:gridCol w="611058">
                  <a:extLst>
                    <a:ext uri="{9D8B030D-6E8A-4147-A177-3AD203B41FA5}">
                      <a16:colId xmlns:a16="http://schemas.microsoft.com/office/drawing/2014/main" val="2483402942"/>
                    </a:ext>
                  </a:extLst>
                </a:gridCol>
              </a:tblGrid>
              <a:tr h="122858">
                <a:tc>
                  <a:txBody>
                    <a:bodyPr/>
                    <a:lstStyle/>
                    <a:p>
                      <a:pPr algn="ctr"/>
                      <a:r>
                        <a:rPr lang="en-US" sz="1000"/>
                        <a:t>Number of neurons</a:t>
                      </a:r>
                    </a:p>
                  </a:txBody>
                  <a:tcPr/>
                </a:tc>
                <a:tc>
                  <a:txBody>
                    <a:bodyPr/>
                    <a:lstStyle/>
                    <a:p>
                      <a:pPr algn="ctr"/>
                      <a:r>
                        <a:rPr lang="en-US" sz="1000" dirty="0"/>
                        <a:t>MAE</a:t>
                      </a:r>
                    </a:p>
                    <a:p>
                      <a:pPr algn="ctr"/>
                      <a:r>
                        <a:rPr lang="en-US" sz="1000" dirty="0">
                          <a:solidFill>
                            <a:schemeClr val="tx1"/>
                          </a:solidFill>
                        </a:rPr>
                        <a:t>(Error)</a:t>
                      </a:r>
                    </a:p>
                  </a:txBody>
                  <a:tcPr/>
                </a:tc>
                <a:extLst>
                  <a:ext uri="{0D108BD9-81ED-4DB2-BD59-A6C34878D82A}">
                    <a16:rowId xmlns:a16="http://schemas.microsoft.com/office/drawing/2014/main" val="3905450947"/>
                  </a:ext>
                </a:extLst>
              </a:tr>
              <a:tr h="0">
                <a:tc>
                  <a:txBody>
                    <a:bodyPr/>
                    <a:lstStyle/>
                    <a:p>
                      <a:pPr algn="ctr"/>
                      <a:r>
                        <a:rPr lang="en-US" sz="1000" dirty="0"/>
                        <a:t>[51, 45, 42, 49]</a:t>
                      </a:r>
                    </a:p>
                  </a:txBody>
                  <a:tcPr/>
                </a:tc>
                <a:tc>
                  <a:txBody>
                    <a:bodyPr/>
                    <a:lstStyle/>
                    <a:p>
                      <a:pPr algn="ctr"/>
                      <a:r>
                        <a:rPr lang="en-US" sz="1000" dirty="0"/>
                        <a:t>0.0159</a:t>
                      </a:r>
                    </a:p>
                  </a:txBody>
                  <a:tcPr/>
                </a:tc>
                <a:extLst>
                  <a:ext uri="{0D108BD9-81ED-4DB2-BD59-A6C34878D82A}">
                    <a16:rowId xmlns:a16="http://schemas.microsoft.com/office/drawing/2014/main" val="3388241957"/>
                  </a:ext>
                </a:extLst>
              </a:tr>
            </a:tbl>
          </a:graphicData>
        </a:graphic>
      </p:graphicFrame>
      <p:cxnSp>
        <p:nvCxnSpPr>
          <p:cNvPr id="19" name="Straight Arrow Connector 18">
            <a:extLst>
              <a:ext uri="{FF2B5EF4-FFF2-40B4-BE49-F238E27FC236}">
                <a16:creationId xmlns:a16="http://schemas.microsoft.com/office/drawing/2014/main" id="{20441135-C472-4F42-87D3-BBE4CD32E354}"/>
              </a:ext>
            </a:extLst>
          </p:cNvPr>
          <p:cNvCxnSpPr>
            <a:cxnSpLocks/>
            <a:stCxn id="16" idx="2"/>
          </p:cNvCxnSpPr>
          <p:nvPr/>
        </p:nvCxnSpPr>
        <p:spPr>
          <a:xfrm flipH="1">
            <a:off x="3939245" y="2333825"/>
            <a:ext cx="493341" cy="426900"/>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9B21412-9A0C-44E5-AF6E-C086A70E4043}"/>
              </a:ext>
            </a:extLst>
          </p:cNvPr>
          <p:cNvSpPr txBox="1"/>
          <p:nvPr/>
        </p:nvSpPr>
        <p:spPr>
          <a:xfrm>
            <a:off x="5715799" y="1319814"/>
            <a:ext cx="756279" cy="230832"/>
          </a:xfrm>
          <a:prstGeom prst="rect">
            <a:avLst/>
          </a:prstGeom>
          <a:noFill/>
          <a:ln>
            <a:solidFill>
              <a:schemeClr val="tx1"/>
            </a:solidFill>
          </a:ln>
        </p:spPr>
        <p:txBody>
          <a:bodyPr wrap="square" rtlCol="0">
            <a:spAutoFit/>
          </a:bodyPr>
          <a:lstStyle/>
          <a:p>
            <a:pPr algn="ctr"/>
            <a:r>
              <a:rPr lang="en-US" sz="900" dirty="0"/>
              <a:t>Input layer</a:t>
            </a:r>
          </a:p>
        </p:txBody>
      </p:sp>
      <p:sp>
        <p:nvSpPr>
          <p:cNvPr id="14" name="TextBox 13">
            <a:extLst>
              <a:ext uri="{FF2B5EF4-FFF2-40B4-BE49-F238E27FC236}">
                <a16:creationId xmlns:a16="http://schemas.microsoft.com/office/drawing/2014/main" id="{A1844B25-DA4C-4E64-AB83-702A2F0C40A4}"/>
              </a:ext>
            </a:extLst>
          </p:cNvPr>
          <p:cNvSpPr txBox="1"/>
          <p:nvPr/>
        </p:nvSpPr>
        <p:spPr>
          <a:xfrm>
            <a:off x="6524316" y="990553"/>
            <a:ext cx="981989" cy="230832"/>
          </a:xfrm>
          <a:prstGeom prst="rect">
            <a:avLst/>
          </a:prstGeom>
          <a:noFill/>
          <a:ln>
            <a:solidFill>
              <a:schemeClr val="tx1"/>
            </a:solidFill>
          </a:ln>
        </p:spPr>
        <p:txBody>
          <a:bodyPr wrap="square" rtlCol="0">
            <a:spAutoFit/>
          </a:bodyPr>
          <a:lstStyle/>
          <a:p>
            <a:pPr algn="ctr"/>
            <a:r>
              <a:rPr lang="en-US" sz="900" dirty="0"/>
              <a:t>Hidden layer 1</a:t>
            </a:r>
          </a:p>
        </p:txBody>
      </p:sp>
      <p:sp>
        <p:nvSpPr>
          <p:cNvPr id="17" name="TextBox 16">
            <a:extLst>
              <a:ext uri="{FF2B5EF4-FFF2-40B4-BE49-F238E27FC236}">
                <a16:creationId xmlns:a16="http://schemas.microsoft.com/office/drawing/2014/main" id="{79F82641-BFCE-4097-AB38-92491049AAB0}"/>
              </a:ext>
            </a:extLst>
          </p:cNvPr>
          <p:cNvSpPr txBox="1"/>
          <p:nvPr/>
        </p:nvSpPr>
        <p:spPr>
          <a:xfrm>
            <a:off x="7650705" y="990553"/>
            <a:ext cx="981989" cy="230832"/>
          </a:xfrm>
          <a:prstGeom prst="rect">
            <a:avLst/>
          </a:prstGeom>
          <a:noFill/>
          <a:ln>
            <a:solidFill>
              <a:schemeClr val="tx1"/>
            </a:solidFill>
          </a:ln>
        </p:spPr>
        <p:txBody>
          <a:bodyPr wrap="square" rtlCol="0">
            <a:spAutoFit/>
          </a:bodyPr>
          <a:lstStyle/>
          <a:p>
            <a:pPr algn="ctr"/>
            <a:r>
              <a:rPr lang="en-US" sz="900" dirty="0"/>
              <a:t>Hidden layer 2</a:t>
            </a:r>
          </a:p>
        </p:txBody>
      </p:sp>
      <p:sp>
        <p:nvSpPr>
          <p:cNvPr id="18" name="TextBox 17">
            <a:extLst>
              <a:ext uri="{FF2B5EF4-FFF2-40B4-BE49-F238E27FC236}">
                <a16:creationId xmlns:a16="http://schemas.microsoft.com/office/drawing/2014/main" id="{882C7637-3213-4A11-9D60-4B71860BAD9F}"/>
              </a:ext>
            </a:extLst>
          </p:cNvPr>
          <p:cNvSpPr txBox="1"/>
          <p:nvPr/>
        </p:nvSpPr>
        <p:spPr>
          <a:xfrm>
            <a:off x="8777094" y="990553"/>
            <a:ext cx="981989" cy="230832"/>
          </a:xfrm>
          <a:prstGeom prst="rect">
            <a:avLst/>
          </a:prstGeom>
          <a:noFill/>
          <a:ln>
            <a:solidFill>
              <a:schemeClr val="tx1"/>
            </a:solidFill>
          </a:ln>
        </p:spPr>
        <p:txBody>
          <a:bodyPr wrap="square" rtlCol="0">
            <a:spAutoFit/>
          </a:bodyPr>
          <a:lstStyle/>
          <a:p>
            <a:pPr algn="ctr"/>
            <a:r>
              <a:rPr lang="en-US" sz="900" dirty="0"/>
              <a:t>Hidden layer 3</a:t>
            </a:r>
          </a:p>
        </p:txBody>
      </p:sp>
      <p:sp>
        <p:nvSpPr>
          <p:cNvPr id="20" name="TextBox 19">
            <a:extLst>
              <a:ext uri="{FF2B5EF4-FFF2-40B4-BE49-F238E27FC236}">
                <a16:creationId xmlns:a16="http://schemas.microsoft.com/office/drawing/2014/main" id="{E8D7F0A5-6767-494F-8477-040924C27DDB}"/>
              </a:ext>
            </a:extLst>
          </p:cNvPr>
          <p:cNvSpPr txBox="1"/>
          <p:nvPr/>
        </p:nvSpPr>
        <p:spPr>
          <a:xfrm>
            <a:off x="9903483" y="990553"/>
            <a:ext cx="981989" cy="230832"/>
          </a:xfrm>
          <a:prstGeom prst="rect">
            <a:avLst/>
          </a:prstGeom>
          <a:noFill/>
          <a:ln>
            <a:solidFill>
              <a:schemeClr val="tx1"/>
            </a:solidFill>
          </a:ln>
        </p:spPr>
        <p:txBody>
          <a:bodyPr wrap="square" rtlCol="0">
            <a:spAutoFit/>
          </a:bodyPr>
          <a:lstStyle/>
          <a:p>
            <a:pPr algn="ctr"/>
            <a:r>
              <a:rPr lang="en-US" sz="900" dirty="0"/>
              <a:t>Hidden layer 4</a:t>
            </a:r>
          </a:p>
        </p:txBody>
      </p:sp>
      <p:sp>
        <p:nvSpPr>
          <p:cNvPr id="21" name="TextBox 20">
            <a:extLst>
              <a:ext uri="{FF2B5EF4-FFF2-40B4-BE49-F238E27FC236}">
                <a16:creationId xmlns:a16="http://schemas.microsoft.com/office/drawing/2014/main" id="{42D830C9-73FE-4220-9396-DFAF3186B4DD}"/>
              </a:ext>
            </a:extLst>
          </p:cNvPr>
          <p:cNvSpPr txBox="1"/>
          <p:nvPr/>
        </p:nvSpPr>
        <p:spPr>
          <a:xfrm>
            <a:off x="10644419" y="1319814"/>
            <a:ext cx="981989" cy="230832"/>
          </a:xfrm>
          <a:prstGeom prst="rect">
            <a:avLst/>
          </a:prstGeom>
          <a:noFill/>
          <a:ln>
            <a:solidFill>
              <a:schemeClr val="tx1"/>
            </a:solidFill>
          </a:ln>
        </p:spPr>
        <p:txBody>
          <a:bodyPr wrap="square" rtlCol="0">
            <a:spAutoFit/>
          </a:bodyPr>
          <a:lstStyle/>
          <a:p>
            <a:pPr algn="ctr"/>
            <a:r>
              <a:rPr lang="en-US" sz="900" dirty="0"/>
              <a:t>Output layer</a:t>
            </a:r>
          </a:p>
        </p:txBody>
      </p:sp>
    </p:spTree>
    <p:extLst>
      <p:ext uri="{BB962C8B-B14F-4D97-AF65-F5344CB8AC3E}">
        <p14:creationId xmlns:p14="http://schemas.microsoft.com/office/powerpoint/2010/main" val="3805575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C21C681-6481-E4AE-A44C-27878DBE4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4595" y="1425798"/>
            <a:ext cx="2536039" cy="3604334"/>
          </a:xfrm>
          <a:prstGeom prst="rect">
            <a:avLst/>
          </a:prstGeom>
        </p:spPr>
      </p:pic>
      <p:pic>
        <p:nvPicPr>
          <p:cNvPr id="13" name="Picture 12">
            <a:extLst>
              <a:ext uri="{FF2B5EF4-FFF2-40B4-BE49-F238E27FC236}">
                <a16:creationId xmlns:a16="http://schemas.microsoft.com/office/drawing/2014/main" id="{31EEB5AC-9C29-3178-41B0-93AF7D158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9569" y="1479771"/>
            <a:ext cx="2249297" cy="3496388"/>
          </a:xfrm>
          <a:prstGeom prst="rect">
            <a:avLst/>
          </a:prstGeom>
        </p:spPr>
      </p:pic>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42</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Generating Base model</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647866" y="2405618"/>
            <a:ext cx="4750976" cy="2663531"/>
          </a:xfrm>
        </p:spPr>
        <p:txBody>
          <a:bodyPr/>
          <a:lstStyle/>
          <a:p>
            <a:r>
              <a:rPr lang="en-US" sz="1400" dirty="0"/>
              <a:t>In case the inputs/features or outputs/electrical parameters are different for this flavor, we will have to create new input and output layers. However, a trained neural network does not allow dimensionality changes, therefore we will create a new model with the same hidden layer and nodes as base model and will then transfer the weights existing between hidden layer  (Information carrying elements), from base model to the new one.</a:t>
            </a:r>
          </a:p>
          <a:p>
            <a:r>
              <a:rPr lang="en-US" sz="1400" dirty="0"/>
              <a:t>Generating a new model gives us more flexibility e.g.: Adding/reducing features or outputs.</a:t>
            </a:r>
            <a:endParaRPr lang="en-US" sz="1200" dirty="0"/>
          </a:p>
          <a:p>
            <a:pPr marL="0" indent="0">
              <a:buNone/>
            </a:pPr>
            <a:endParaRPr lang="en-US" sz="1600" dirty="0"/>
          </a:p>
          <a:p>
            <a:pPr marL="0" indent="0">
              <a:buNone/>
            </a:pPr>
            <a:endParaRPr lang="en-US" dirty="0"/>
          </a:p>
        </p:txBody>
      </p:sp>
      <p:sp>
        <p:nvSpPr>
          <p:cNvPr id="34" name="TextBox 33">
            <a:extLst>
              <a:ext uri="{FF2B5EF4-FFF2-40B4-BE49-F238E27FC236}">
                <a16:creationId xmlns:a16="http://schemas.microsoft.com/office/drawing/2014/main" id="{A2DBCBE5-7C6A-4135-910D-1EB80CAC01A0}"/>
              </a:ext>
            </a:extLst>
          </p:cNvPr>
          <p:cNvSpPr txBox="1"/>
          <p:nvPr/>
        </p:nvSpPr>
        <p:spPr>
          <a:xfrm>
            <a:off x="8749311" y="1692675"/>
            <a:ext cx="658437" cy="200055"/>
          </a:xfrm>
          <a:prstGeom prst="rect">
            <a:avLst/>
          </a:prstGeom>
          <a:noFill/>
          <a:ln>
            <a:solidFill>
              <a:schemeClr val="tx1"/>
            </a:solidFill>
          </a:ln>
        </p:spPr>
        <p:txBody>
          <a:bodyPr wrap="square" rtlCol="0">
            <a:spAutoFit/>
          </a:bodyPr>
          <a:lstStyle/>
          <a:p>
            <a:pPr algn="ctr"/>
            <a:r>
              <a:rPr lang="en-US" sz="700" dirty="0"/>
              <a:t>Input layer</a:t>
            </a:r>
          </a:p>
        </p:txBody>
      </p:sp>
      <p:sp>
        <p:nvSpPr>
          <p:cNvPr id="35" name="TextBox 34">
            <a:extLst>
              <a:ext uri="{FF2B5EF4-FFF2-40B4-BE49-F238E27FC236}">
                <a16:creationId xmlns:a16="http://schemas.microsoft.com/office/drawing/2014/main" id="{08F41EC6-53C9-4896-9C53-6EBA77F29776}"/>
              </a:ext>
            </a:extLst>
          </p:cNvPr>
          <p:cNvSpPr txBox="1"/>
          <p:nvPr/>
        </p:nvSpPr>
        <p:spPr>
          <a:xfrm>
            <a:off x="9540250" y="1296006"/>
            <a:ext cx="744727" cy="200055"/>
          </a:xfrm>
          <a:prstGeom prst="rect">
            <a:avLst/>
          </a:prstGeom>
          <a:noFill/>
          <a:ln>
            <a:solidFill>
              <a:schemeClr val="tx1"/>
            </a:solidFill>
          </a:ln>
        </p:spPr>
        <p:txBody>
          <a:bodyPr wrap="square" rtlCol="0">
            <a:spAutoFit/>
          </a:bodyPr>
          <a:lstStyle/>
          <a:p>
            <a:pPr algn="ctr"/>
            <a:r>
              <a:rPr lang="en-US" sz="700" dirty="0"/>
              <a:t>Hidden layers</a:t>
            </a:r>
          </a:p>
        </p:txBody>
      </p:sp>
      <p:sp>
        <p:nvSpPr>
          <p:cNvPr id="36" name="TextBox 35">
            <a:extLst>
              <a:ext uri="{FF2B5EF4-FFF2-40B4-BE49-F238E27FC236}">
                <a16:creationId xmlns:a16="http://schemas.microsoft.com/office/drawing/2014/main" id="{516BB5F3-FBCA-42D4-87AD-BAD61216D6E2}"/>
              </a:ext>
            </a:extLst>
          </p:cNvPr>
          <p:cNvSpPr txBox="1"/>
          <p:nvPr/>
        </p:nvSpPr>
        <p:spPr>
          <a:xfrm>
            <a:off x="10548369" y="1692674"/>
            <a:ext cx="744726" cy="200055"/>
          </a:xfrm>
          <a:prstGeom prst="rect">
            <a:avLst/>
          </a:prstGeom>
          <a:noFill/>
          <a:ln>
            <a:solidFill>
              <a:schemeClr val="tx1"/>
            </a:solidFill>
          </a:ln>
        </p:spPr>
        <p:txBody>
          <a:bodyPr wrap="square" rtlCol="0">
            <a:spAutoFit/>
          </a:bodyPr>
          <a:lstStyle/>
          <a:p>
            <a:pPr algn="ctr"/>
            <a:r>
              <a:rPr lang="en-US" sz="700" dirty="0"/>
              <a:t>Output layer</a:t>
            </a:r>
          </a:p>
        </p:txBody>
      </p:sp>
      <p:sp>
        <p:nvSpPr>
          <p:cNvPr id="9" name="Arrow: Right 8">
            <a:extLst>
              <a:ext uri="{FF2B5EF4-FFF2-40B4-BE49-F238E27FC236}">
                <a16:creationId xmlns:a16="http://schemas.microsoft.com/office/drawing/2014/main" id="{1E4FD408-428F-435A-8879-AC5477897F1B}"/>
              </a:ext>
            </a:extLst>
          </p:cNvPr>
          <p:cNvSpPr/>
          <p:nvPr/>
        </p:nvSpPr>
        <p:spPr>
          <a:xfrm>
            <a:off x="8077470" y="3062796"/>
            <a:ext cx="553048" cy="366204"/>
          </a:xfrm>
          <a:prstGeom prst="rightArrow">
            <a:avLst/>
          </a:prstGeom>
          <a:solidFill>
            <a:srgbClr val="008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37" name="TextBox 36">
            <a:extLst>
              <a:ext uri="{FF2B5EF4-FFF2-40B4-BE49-F238E27FC236}">
                <a16:creationId xmlns:a16="http://schemas.microsoft.com/office/drawing/2014/main" id="{D58A54CC-250B-4F38-8760-B2A18DCB42A1}"/>
              </a:ext>
            </a:extLst>
          </p:cNvPr>
          <p:cNvSpPr txBox="1"/>
          <p:nvPr/>
        </p:nvSpPr>
        <p:spPr>
          <a:xfrm>
            <a:off x="6433951" y="5320860"/>
            <a:ext cx="1320532" cy="338554"/>
          </a:xfrm>
          <a:prstGeom prst="rect">
            <a:avLst/>
          </a:prstGeom>
          <a:noFill/>
          <a:ln>
            <a:solidFill>
              <a:schemeClr val="tx1"/>
            </a:solidFill>
          </a:ln>
        </p:spPr>
        <p:txBody>
          <a:bodyPr wrap="square" rtlCol="0">
            <a:spAutoFit/>
          </a:bodyPr>
          <a:lstStyle/>
          <a:p>
            <a:pPr algn="ctr"/>
            <a:r>
              <a:rPr lang="en-US" sz="1600" dirty="0"/>
              <a:t>Base model</a:t>
            </a:r>
          </a:p>
        </p:txBody>
      </p:sp>
      <p:sp>
        <p:nvSpPr>
          <p:cNvPr id="38" name="TextBox 37">
            <a:extLst>
              <a:ext uri="{FF2B5EF4-FFF2-40B4-BE49-F238E27FC236}">
                <a16:creationId xmlns:a16="http://schemas.microsoft.com/office/drawing/2014/main" id="{B4AD92CC-02AD-4AB7-8E32-DD7DAB9F209D}"/>
              </a:ext>
            </a:extLst>
          </p:cNvPr>
          <p:cNvSpPr txBox="1"/>
          <p:nvPr/>
        </p:nvSpPr>
        <p:spPr>
          <a:xfrm>
            <a:off x="9252347" y="5323996"/>
            <a:ext cx="1320532" cy="338554"/>
          </a:xfrm>
          <a:prstGeom prst="rect">
            <a:avLst/>
          </a:prstGeom>
          <a:noFill/>
          <a:ln>
            <a:solidFill>
              <a:schemeClr val="tx1"/>
            </a:solidFill>
          </a:ln>
        </p:spPr>
        <p:txBody>
          <a:bodyPr wrap="square" rtlCol="0">
            <a:spAutoFit/>
          </a:bodyPr>
          <a:lstStyle/>
          <a:p>
            <a:pPr algn="ctr"/>
            <a:r>
              <a:rPr lang="en-US" sz="1600" dirty="0"/>
              <a:t>New model</a:t>
            </a:r>
          </a:p>
        </p:txBody>
      </p:sp>
      <p:sp>
        <p:nvSpPr>
          <p:cNvPr id="18" name="TextBox 17">
            <a:extLst>
              <a:ext uri="{FF2B5EF4-FFF2-40B4-BE49-F238E27FC236}">
                <a16:creationId xmlns:a16="http://schemas.microsoft.com/office/drawing/2014/main" id="{D7E6DF2E-9201-23D0-2646-8C165BF47CE5}"/>
              </a:ext>
            </a:extLst>
          </p:cNvPr>
          <p:cNvSpPr txBox="1"/>
          <p:nvPr/>
        </p:nvSpPr>
        <p:spPr>
          <a:xfrm>
            <a:off x="5756963" y="1695121"/>
            <a:ext cx="658437" cy="200055"/>
          </a:xfrm>
          <a:prstGeom prst="rect">
            <a:avLst/>
          </a:prstGeom>
          <a:noFill/>
          <a:ln>
            <a:solidFill>
              <a:schemeClr val="tx1"/>
            </a:solidFill>
          </a:ln>
        </p:spPr>
        <p:txBody>
          <a:bodyPr wrap="square" rtlCol="0">
            <a:spAutoFit/>
          </a:bodyPr>
          <a:lstStyle/>
          <a:p>
            <a:pPr algn="ctr"/>
            <a:r>
              <a:rPr lang="en-US" sz="700" dirty="0"/>
              <a:t>Input layer</a:t>
            </a:r>
          </a:p>
        </p:txBody>
      </p:sp>
      <p:sp>
        <p:nvSpPr>
          <p:cNvPr id="19" name="TextBox 18">
            <a:extLst>
              <a:ext uri="{FF2B5EF4-FFF2-40B4-BE49-F238E27FC236}">
                <a16:creationId xmlns:a16="http://schemas.microsoft.com/office/drawing/2014/main" id="{CB0AE3D9-016E-1939-B187-BBA0C023C8F3}"/>
              </a:ext>
            </a:extLst>
          </p:cNvPr>
          <p:cNvSpPr txBox="1"/>
          <p:nvPr/>
        </p:nvSpPr>
        <p:spPr>
          <a:xfrm>
            <a:off x="6732266" y="1296006"/>
            <a:ext cx="744727" cy="200055"/>
          </a:xfrm>
          <a:prstGeom prst="rect">
            <a:avLst/>
          </a:prstGeom>
          <a:noFill/>
          <a:ln>
            <a:solidFill>
              <a:schemeClr val="tx1"/>
            </a:solidFill>
          </a:ln>
        </p:spPr>
        <p:txBody>
          <a:bodyPr wrap="square" rtlCol="0">
            <a:spAutoFit/>
          </a:bodyPr>
          <a:lstStyle/>
          <a:p>
            <a:pPr algn="ctr"/>
            <a:r>
              <a:rPr lang="en-US" sz="700" dirty="0"/>
              <a:t>Hidden layers</a:t>
            </a:r>
          </a:p>
        </p:txBody>
      </p:sp>
      <p:sp>
        <p:nvSpPr>
          <p:cNvPr id="20" name="TextBox 19">
            <a:extLst>
              <a:ext uri="{FF2B5EF4-FFF2-40B4-BE49-F238E27FC236}">
                <a16:creationId xmlns:a16="http://schemas.microsoft.com/office/drawing/2014/main" id="{D8BDE979-AD93-4F38-B566-DBBCCAFBE274}"/>
              </a:ext>
            </a:extLst>
          </p:cNvPr>
          <p:cNvSpPr txBox="1"/>
          <p:nvPr/>
        </p:nvSpPr>
        <p:spPr>
          <a:xfrm>
            <a:off x="7609268" y="1695121"/>
            <a:ext cx="744726" cy="200055"/>
          </a:xfrm>
          <a:prstGeom prst="rect">
            <a:avLst/>
          </a:prstGeom>
          <a:noFill/>
          <a:ln>
            <a:solidFill>
              <a:schemeClr val="tx1"/>
            </a:solidFill>
          </a:ln>
        </p:spPr>
        <p:txBody>
          <a:bodyPr wrap="square" rtlCol="0">
            <a:spAutoFit/>
          </a:bodyPr>
          <a:lstStyle/>
          <a:p>
            <a:pPr algn="ctr"/>
            <a:r>
              <a:rPr lang="en-US" sz="700" dirty="0"/>
              <a:t>Output layer</a:t>
            </a:r>
          </a:p>
        </p:txBody>
      </p:sp>
    </p:spTree>
    <p:extLst>
      <p:ext uri="{BB962C8B-B14F-4D97-AF65-F5344CB8AC3E}">
        <p14:creationId xmlns:p14="http://schemas.microsoft.com/office/powerpoint/2010/main" val="818870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6C392B-5EDC-4D7B-9AE9-360B626DAF4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508850" y="2405618"/>
            <a:ext cx="2568620" cy="1706066"/>
          </a:xfrm>
          <a:prstGeom prst="rect">
            <a:avLst/>
          </a:prstGeom>
        </p:spPr>
      </p:pic>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43</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Generating Base model</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647866" y="2405618"/>
            <a:ext cx="4750976" cy="2663531"/>
          </a:xfrm>
        </p:spPr>
        <p:txBody>
          <a:bodyPr/>
          <a:lstStyle/>
          <a:p>
            <a:r>
              <a:rPr lang="en-US" sz="1400" dirty="0"/>
              <a:t>In case the inputs/features or outputs/electrical parameters are different for this flavor, we will have to create new input and output layers. However, a trained neural network does not allow dimensionality changes, therefore we will create a new model with the same hidden layers and nodes as base model and will then transfer the weights existing between hidden layer  (Information carrying elements), from base model to the new one.</a:t>
            </a:r>
          </a:p>
          <a:p>
            <a:r>
              <a:rPr lang="en-US" sz="1400" dirty="0"/>
              <a:t>Generating a new model gives us more flexibility e.g.: Adding/reducing features or outputs.</a:t>
            </a:r>
            <a:endParaRPr lang="en-US" sz="1200" dirty="0"/>
          </a:p>
          <a:p>
            <a:pPr marL="0" indent="0">
              <a:buNone/>
            </a:pPr>
            <a:endParaRPr lang="en-US" sz="1600" dirty="0"/>
          </a:p>
          <a:p>
            <a:pPr marL="0" indent="0">
              <a:buNone/>
            </a:pPr>
            <a:endParaRPr lang="en-US" dirty="0"/>
          </a:p>
        </p:txBody>
      </p:sp>
      <p:pic>
        <p:nvPicPr>
          <p:cNvPr id="8" name="Picture 7">
            <a:extLst>
              <a:ext uri="{FF2B5EF4-FFF2-40B4-BE49-F238E27FC236}">
                <a16:creationId xmlns:a16="http://schemas.microsoft.com/office/drawing/2014/main" id="{3D17E534-5D74-407F-884F-FD3DBB1F61A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630518" y="2205562"/>
            <a:ext cx="2687582" cy="2044806"/>
          </a:xfrm>
          <a:prstGeom prst="rect">
            <a:avLst/>
          </a:prstGeom>
        </p:spPr>
      </p:pic>
      <p:sp>
        <p:nvSpPr>
          <p:cNvPr id="34" name="TextBox 33">
            <a:extLst>
              <a:ext uri="{FF2B5EF4-FFF2-40B4-BE49-F238E27FC236}">
                <a16:creationId xmlns:a16="http://schemas.microsoft.com/office/drawing/2014/main" id="{A2DBCBE5-7C6A-4135-910D-1EB80CAC01A0}"/>
              </a:ext>
            </a:extLst>
          </p:cNvPr>
          <p:cNvSpPr txBox="1"/>
          <p:nvPr/>
        </p:nvSpPr>
        <p:spPr>
          <a:xfrm>
            <a:off x="8431472" y="2011395"/>
            <a:ext cx="658437" cy="200055"/>
          </a:xfrm>
          <a:prstGeom prst="rect">
            <a:avLst/>
          </a:prstGeom>
          <a:noFill/>
          <a:ln>
            <a:solidFill>
              <a:schemeClr val="tx1"/>
            </a:solidFill>
          </a:ln>
        </p:spPr>
        <p:txBody>
          <a:bodyPr wrap="square" rtlCol="0">
            <a:spAutoFit/>
          </a:bodyPr>
          <a:lstStyle/>
          <a:p>
            <a:pPr algn="ctr"/>
            <a:r>
              <a:rPr lang="en-US" sz="700" dirty="0"/>
              <a:t>Input layer</a:t>
            </a:r>
          </a:p>
        </p:txBody>
      </p:sp>
      <p:sp>
        <p:nvSpPr>
          <p:cNvPr id="35" name="TextBox 34">
            <a:extLst>
              <a:ext uri="{FF2B5EF4-FFF2-40B4-BE49-F238E27FC236}">
                <a16:creationId xmlns:a16="http://schemas.microsoft.com/office/drawing/2014/main" id="{08F41EC6-53C9-4896-9C53-6EBA77F29776}"/>
              </a:ext>
            </a:extLst>
          </p:cNvPr>
          <p:cNvSpPr txBox="1"/>
          <p:nvPr/>
        </p:nvSpPr>
        <p:spPr>
          <a:xfrm>
            <a:off x="9695651" y="2011396"/>
            <a:ext cx="744727" cy="200055"/>
          </a:xfrm>
          <a:prstGeom prst="rect">
            <a:avLst/>
          </a:prstGeom>
          <a:noFill/>
          <a:ln>
            <a:solidFill>
              <a:schemeClr val="tx1"/>
            </a:solidFill>
          </a:ln>
        </p:spPr>
        <p:txBody>
          <a:bodyPr wrap="square" rtlCol="0">
            <a:spAutoFit/>
          </a:bodyPr>
          <a:lstStyle/>
          <a:p>
            <a:pPr algn="ctr"/>
            <a:r>
              <a:rPr lang="en-US" sz="700" dirty="0"/>
              <a:t>Hidden layers</a:t>
            </a:r>
          </a:p>
        </p:txBody>
      </p:sp>
      <p:sp>
        <p:nvSpPr>
          <p:cNvPr id="36" name="TextBox 35">
            <a:extLst>
              <a:ext uri="{FF2B5EF4-FFF2-40B4-BE49-F238E27FC236}">
                <a16:creationId xmlns:a16="http://schemas.microsoft.com/office/drawing/2014/main" id="{516BB5F3-FBCA-42D4-87AD-BAD61216D6E2}"/>
              </a:ext>
            </a:extLst>
          </p:cNvPr>
          <p:cNvSpPr txBox="1"/>
          <p:nvPr/>
        </p:nvSpPr>
        <p:spPr>
          <a:xfrm>
            <a:off x="10866107" y="2086093"/>
            <a:ext cx="744726" cy="200055"/>
          </a:xfrm>
          <a:prstGeom prst="rect">
            <a:avLst/>
          </a:prstGeom>
          <a:noFill/>
          <a:ln>
            <a:solidFill>
              <a:schemeClr val="tx1"/>
            </a:solidFill>
          </a:ln>
        </p:spPr>
        <p:txBody>
          <a:bodyPr wrap="square" rtlCol="0">
            <a:spAutoFit/>
          </a:bodyPr>
          <a:lstStyle/>
          <a:p>
            <a:pPr algn="ctr"/>
            <a:r>
              <a:rPr lang="en-US" sz="700" dirty="0"/>
              <a:t>Output layer</a:t>
            </a:r>
          </a:p>
        </p:txBody>
      </p:sp>
      <p:sp>
        <p:nvSpPr>
          <p:cNvPr id="9" name="Arrow: Right 8">
            <a:extLst>
              <a:ext uri="{FF2B5EF4-FFF2-40B4-BE49-F238E27FC236}">
                <a16:creationId xmlns:a16="http://schemas.microsoft.com/office/drawing/2014/main" id="{1E4FD408-428F-435A-8879-AC5477897F1B}"/>
              </a:ext>
            </a:extLst>
          </p:cNvPr>
          <p:cNvSpPr/>
          <p:nvPr/>
        </p:nvSpPr>
        <p:spPr>
          <a:xfrm>
            <a:off x="8077470" y="3062796"/>
            <a:ext cx="553048" cy="366204"/>
          </a:xfrm>
          <a:prstGeom prst="rightArrow">
            <a:avLst/>
          </a:prstGeom>
          <a:solidFill>
            <a:srgbClr val="008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37" name="TextBox 36">
            <a:extLst>
              <a:ext uri="{FF2B5EF4-FFF2-40B4-BE49-F238E27FC236}">
                <a16:creationId xmlns:a16="http://schemas.microsoft.com/office/drawing/2014/main" id="{D58A54CC-250B-4F38-8760-B2A18DCB42A1}"/>
              </a:ext>
            </a:extLst>
          </p:cNvPr>
          <p:cNvSpPr txBox="1"/>
          <p:nvPr/>
        </p:nvSpPr>
        <p:spPr>
          <a:xfrm>
            <a:off x="6420796" y="4508347"/>
            <a:ext cx="1320532" cy="338554"/>
          </a:xfrm>
          <a:prstGeom prst="rect">
            <a:avLst/>
          </a:prstGeom>
          <a:noFill/>
          <a:ln>
            <a:solidFill>
              <a:schemeClr val="tx1"/>
            </a:solidFill>
          </a:ln>
        </p:spPr>
        <p:txBody>
          <a:bodyPr wrap="square" rtlCol="0">
            <a:spAutoFit/>
          </a:bodyPr>
          <a:lstStyle/>
          <a:p>
            <a:pPr algn="ctr"/>
            <a:r>
              <a:rPr lang="en-US" sz="1600" dirty="0"/>
              <a:t>Base model</a:t>
            </a:r>
          </a:p>
        </p:txBody>
      </p:sp>
      <p:sp>
        <p:nvSpPr>
          <p:cNvPr id="38" name="TextBox 37">
            <a:extLst>
              <a:ext uri="{FF2B5EF4-FFF2-40B4-BE49-F238E27FC236}">
                <a16:creationId xmlns:a16="http://schemas.microsoft.com/office/drawing/2014/main" id="{B4AD92CC-02AD-4AB7-8E32-DD7DAB9F209D}"/>
              </a:ext>
            </a:extLst>
          </p:cNvPr>
          <p:cNvSpPr txBox="1"/>
          <p:nvPr/>
        </p:nvSpPr>
        <p:spPr>
          <a:xfrm>
            <a:off x="9422928" y="4508317"/>
            <a:ext cx="1320532" cy="338554"/>
          </a:xfrm>
          <a:prstGeom prst="rect">
            <a:avLst/>
          </a:prstGeom>
          <a:noFill/>
          <a:ln>
            <a:solidFill>
              <a:schemeClr val="tx1"/>
            </a:solidFill>
          </a:ln>
        </p:spPr>
        <p:txBody>
          <a:bodyPr wrap="square" rtlCol="0">
            <a:spAutoFit/>
          </a:bodyPr>
          <a:lstStyle/>
          <a:p>
            <a:pPr algn="ctr"/>
            <a:r>
              <a:rPr lang="en-US" sz="1600" dirty="0"/>
              <a:t>New model</a:t>
            </a:r>
          </a:p>
        </p:txBody>
      </p:sp>
      <p:sp>
        <p:nvSpPr>
          <p:cNvPr id="39" name="TextBox 38">
            <a:extLst>
              <a:ext uri="{FF2B5EF4-FFF2-40B4-BE49-F238E27FC236}">
                <a16:creationId xmlns:a16="http://schemas.microsoft.com/office/drawing/2014/main" id="{F2A99B70-4003-4FBB-AB4B-B7A361CA222F}"/>
              </a:ext>
            </a:extLst>
          </p:cNvPr>
          <p:cNvSpPr txBox="1"/>
          <p:nvPr/>
        </p:nvSpPr>
        <p:spPr>
          <a:xfrm>
            <a:off x="5291143" y="2237765"/>
            <a:ext cx="658437" cy="200055"/>
          </a:xfrm>
          <a:prstGeom prst="rect">
            <a:avLst/>
          </a:prstGeom>
          <a:noFill/>
          <a:ln>
            <a:solidFill>
              <a:schemeClr val="tx1"/>
            </a:solidFill>
          </a:ln>
        </p:spPr>
        <p:txBody>
          <a:bodyPr wrap="square" rtlCol="0">
            <a:spAutoFit/>
          </a:bodyPr>
          <a:lstStyle/>
          <a:p>
            <a:pPr algn="ctr"/>
            <a:r>
              <a:rPr lang="en-US" sz="700" dirty="0"/>
              <a:t>Input layer</a:t>
            </a:r>
          </a:p>
        </p:txBody>
      </p:sp>
      <p:sp>
        <p:nvSpPr>
          <p:cNvPr id="40" name="TextBox 39">
            <a:extLst>
              <a:ext uri="{FF2B5EF4-FFF2-40B4-BE49-F238E27FC236}">
                <a16:creationId xmlns:a16="http://schemas.microsoft.com/office/drawing/2014/main" id="{349B078B-EDE5-49E6-881C-026DA1E0C369}"/>
              </a:ext>
            </a:extLst>
          </p:cNvPr>
          <p:cNvSpPr txBox="1"/>
          <p:nvPr/>
        </p:nvSpPr>
        <p:spPr>
          <a:xfrm>
            <a:off x="6333802" y="2069911"/>
            <a:ext cx="744727" cy="200055"/>
          </a:xfrm>
          <a:prstGeom prst="rect">
            <a:avLst/>
          </a:prstGeom>
          <a:noFill/>
          <a:ln>
            <a:solidFill>
              <a:schemeClr val="tx1"/>
            </a:solidFill>
          </a:ln>
        </p:spPr>
        <p:txBody>
          <a:bodyPr wrap="square" rtlCol="0">
            <a:spAutoFit/>
          </a:bodyPr>
          <a:lstStyle/>
          <a:p>
            <a:pPr algn="ctr"/>
            <a:r>
              <a:rPr lang="en-US" sz="700" dirty="0"/>
              <a:t>Hidden layers</a:t>
            </a:r>
          </a:p>
        </p:txBody>
      </p:sp>
      <p:sp>
        <p:nvSpPr>
          <p:cNvPr id="41" name="TextBox 40">
            <a:extLst>
              <a:ext uri="{FF2B5EF4-FFF2-40B4-BE49-F238E27FC236}">
                <a16:creationId xmlns:a16="http://schemas.microsoft.com/office/drawing/2014/main" id="{A89A8C51-10EC-4B46-AC32-CBCDFEF3C3AE}"/>
              </a:ext>
            </a:extLst>
          </p:cNvPr>
          <p:cNvSpPr txBox="1"/>
          <p:nvPr/>
        </p:nvSpPr>
        <p:spPr>
          <a:xfrm>
            <a:off x="7504258" y="2144608"/>
            <a:ext cx="744726" cy="200055"/>
          </a:xfrm>
          <a:prstGeom prst="rect">
            <a:avLst/>
          </a:prstGeom>
          <a:noFill/>
          <a:ln>
            <a:solidFill>
              <a:schemeClr val="tx1"/>
            </a:solidFill>
          </a:ln>
        </p:spPr>
        <p:txBody>
          <a:bodyPr wrap="square" rtlCol="0">
            <a:spAutoFit/>
          </a:bodyPr>
          <a:lstStyle/>
          <a:p>
            <a:pPr algn="ctr"/>
            <a:r>
              <a:rPr lang="en-US" sz="700" dirty="0"/>
              <a:t>Output layer</a:t>
            </a:r>
          </a:p>
        </p:txBody>
      </p:sp>
    </p:spTree>
    <p:extLst>
      <p:ext uri="{BB962C8B-B14F-4D97-AF65-F5344CB8AC3E}">
        <p14:creationId xmlns:p14="http://schemas.microsoft.com/office/powerpoint/2010/main" val="1695937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10;&#10;Description automatically generated">
            <a:extLst>
              <a:ext uri="{FF2B5EF4-FFF2-40B4-BE49-F238E27FC236}">
                <a16:creationId xmlns:a16="http://schemas.microsoft.com/office/drawing/2014/main" id="{72AF639E-484E-EE23-B34C-2D741E687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962" y="1133482"/>
            <a:ext cx="2995334" cy="4889442"/>
          </a:xfrm>
          <a:prstGeom prst="rect">
            <a:avLst/>
          </a:prstGeom>
        </p:spPr>
      </p:pic>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44</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Adding features</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647866" y="2405619"/>
            <a:ext cx="4750976" cy="2384812"/>
          </a:xfrm>
        </p:spPr>
        <p:txBody>
          <a:bodyPr/>
          <a:lstStyle/>
          <a:p>
            <a:r>
              <a:rPr lang="en-US" sz="1400" dirty="0"/>
              <a:t>As we move from one flavor to another, we will notice that the features are slightly different. E.g.:</a:t>
            </a:r>
          </a:p>
          <a:p>
            <a:pPr lvl="1"/>
            <a:r>
              <a:rPr lang="en-US" sz="1200" dirty="0"/>
              <a:t>RVT </a:t>
            </a:r>
            <a:r>
              <a:rPr lang="en-US" sz="1200" dirty="0">
                <a:sym typeface="Wingdings" panose="05000000000000000000" pitchFamily="2" charset="2"/>
              </a:rPr>
              <a:t> 9 features.</a:t>
            </a:r>
          </a:p>
          <a:p>
            <a:pPr lvl="1"/>
            <a:r>
              <a:rPr lang="en-US" sz="1200" dirty="0"/>
              <a:t>HVT </a:t>
            </a:r>
            <a:r>
              <a:rPr lang="en-US" sz="1200" dirty="0">
                <a:sym typeface="Wingdings" panose="05000000000000000000" pitchFamily="2" charset="2"/>
              </a:rPr>
              <a:t> 10 features, BF2Dose is unique.</a:t>
            </a:r>
          </a:p>
          <a:p>
            <a:r>
              <a:rPr lang="en-US" sz="1400" dirty="0">
                <a:sym typeface="Wingdings" panose="05000000000000000000" pitchFamily="2" charset="2"/>
              </a:rPr>
              <a:t>Approach: Add a new weight vector for BF2Dose. (Consisting of random assigned start weights). Transfer weight vectors of the remining 9 similar features, from RVT to HVT’s model.</a:t>
            </a:r>
            <a:endParaRPr lang="en-US" sz="1400" dirty="0"/>
          </a:p>
          <a:p>
            <a:pPr marL="0" indent="0">
              <a:buNone/>
            </a:pPr>
            <a:endParaRPr lang="en-US" sz="1200" dirty="0"/>
          </a:p>
          <a:p>
            <a:pPr marL="0" indent="0">
              <a:buNone/>
            </a:pPr>
            <a:endParaRPr lang="en-US" sz="1600" dirty="0"/>
          </a:p>
          <a:p>
            <a:pPr marL="0" indent="0">
              <a:buNone/>
            </a:pPr>
            <a:endParaRPr lang="en-US" dirty="0"/>
          </a:p>
        </p:txBody>
      </p:sp>
      <p:sp>
        <p:nvSpPr>
          <p:cNvPr id="7" name="TextBox 6">
            <a:extLst>
              <a:ext uri="{FF2B5EF4-FFF2-40B4-BE49-F238E27FC236}">
                <a16:creationId xmlns:a16="http://schemas.microsoft.com/office/drawing/2014/main" id="{69B21412-9A0C-44E5-AF6E-C086A70E4043}"/>
              </a:ext>
            </a:extLst>
          </p:cNvPr>
          <p:cNvSpPr txBox="1"/>
          <p:nvPr/>
        </p:nvSpPr>
        <p:spPr>
          <a:xfrm>
            <a:off x="7417573" y="988989"/>
            <a:ext cx="756279" cy="230832"/>
          </a:xfrm>
          <a:prstGeom prst="rect">
            <a:avLst/>
          </a:prstGeom>
          <a:noFill/>
          <a:ln>
            <a:solidFill>
              <a:schemeClr val="tx1"/>
            </a:solidFill>
          </a:ln>
        </p:spPr>
        <p:txBody>
          <a:bodyPr wrap="square" rtlCol="0">
            <a:spAutoFit/>
          </a:bodyPr>
          <a:lstStyle/>
          <a:p>
            <a:pPr algn="ctr"/>
            <a:r>
              <a:rPr lang="en-US" sz="900" dirty="0"/>
              <a:t>Input layer</a:t>
            </a:r>
          </a:p>
        </p:txBody>
      </p:sp>
      <p:sp>
        <p:nvSpPr>
          <p:cNvPr id="14" name="TextBox 13">
            <a:extLst>
              <a:ext uri="{FF2B5EF4-FFF2-40B4-BE49-F238E27FC236}">
                <a16:creationId xmlns:a16="http://schemas.microsoft.com/office/drawing/2014/main" id="{A1844B25-DA4C-4E64-AB83-702A2F0C40A4}"/>
              </a:ext>
            </a:extLst>
          </p:cNvPr>
          <p:cNvSpPr txBox="1"/>
          <p:nvPr/>
        </p:nvSpPr>
        <p:spPr>
          <a:xfrm>
            <a:off x="8504036" y="937799"/>
            <a:ext cx="981989" cy="230832"/>
          </a:xfrm>
          <a:prstGeom prst="rect">
            <a:avLst/>
          </a:prstGeom>
          <a:noFill/>
          <a:ln>
            <a:solidFill>
              <a:schemeClr val="tx1"/>
            </a:solidFill>
          </a:ln>
        </p:spPr>
        <p:txBody>
          <a:bodyPr wrap="square" rtlCol="0">
            <a:spAutoFit/>
          </a:bodyPr>
          <a:lstStyle/>
          <a:p>
            <a:pPr algn="ctr"/>
            <a:r>
              <a:rPr lang="en-US" sz="900" dirty="0"/>
              <a:t>Hidden layer</a:t>
            </a:r>
          </a:p>
        </p:txBody>
      </p:sp>
      <p:sp>
        <p:nvSpPr>
          <p:cNvPr id="21" name="TextBox 20">
            <a:extLst>
              <a:ext uri="{FF2B5EF4-FFF2-40B4-BE49-F238E27FC236}">
                <a16:creationId xmlns:a16="http://schemas.microsoft.com/office/drawing/2014/main" id="{42D830C9-73FE-4220-9396-DFAF3186B4DD}"/>
              </a:ext>
            </a:extLst>
          </p:cNvPr>
          <p:cNvSpPr txBox="1"/>
          <p:nvPr/>
        </p:nvSpPr>
        <p:spPr>
          <a:xfrm>
            <a:off x="9852918" y="988989"/>
            <a:ext cx="981989" cy="230832"/>
          </a:xfrm>
          <a:prstGeom prst="rect">
            <a:avLst/>
          </a:prstGeom>
          <a:noFill/>
          <a:ln>
            <a:solidFill>
              <a:schemeClr val="tx1"/>
            </a:solidFill>
          </a:ln>
        </p:spPr>
        <p:txBody>
          <a:bodyPr wrap="square" rtlCol="0">
            <a:spAutoFit/>
          </a:bodyPr>
          <a:lstStyle/>
          <a:p>
            <a:pPr algn="ctr"/>
            <a:r>
              <a:rPr lang="en-US" sz="900" dirty="0"/>
              <a:t>Output layer</a:t>
            </a:r>
          </a:p>
        </p:txBody>
      </p:sp>
      <p:sp>
        <p:nvSpPr>
          <p:cNvPr id="16" name="Rectangle 15">
            <a:extLst>
              <a:ext uri="{FF2B5EF4-FFF2-40B4-BE49-F238E27FC236}">
                <a16:creationId xmlns:a16="http://schemas.microsoft.com/office/drawing/2014/main" id="{D66665DE-F82F-4015-9736-B8CB569FC49C}"/>
              </a:ext>
            </a:extLst>
          </p:cNvPr>
          <p:cNvSpPr/>
          <p:nvPr/>
        </p:nvSpPr>
        <p:spPr>
          <a:xfrm>
            <a:off x="7695519" y="1267060"/>
            <a:ext cx="1608279" cy="46460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2" name="Rectangle 11">
            <a:extLst>
              <a:ext uri="{FF2B5EF4-FFF2-40B4-BE49-F238E27FC236}">
                <a16:creationId xmlns:a16="http://schemas.microsoft.com/office/drawing/2014/main" id="{F858E732-2E8E-833D-D04F-9A1B66F506F3}"/>
              </a:ext>
            </a:extLst>
          </p:cNvPr>
          <p:cNvSpPr/>
          <p:nvPr/>
        </p:nvSpPr>
        <p:spPr>
          <a:xfrm>
            <a:off x="7628351" y="4134852"/>
            <a:ext cx="254794" cy="142875"/>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3" name="Rectangle: Rounded Corners 12">
            <a:extLst>
              <a:ext uri="{FF2B5EF4-FFF2-40B4-BE49-F238E27FC236}">
                <a16:creationId xmlns:a16="http://schemas.microsoft.com/office/drawing/2014/main" id="{3522893D-86F8-9BDB-59C3-5124CE4350B5}"/>
              </a:ext>
            </a:extLst>
          </p:cNvPr>
          <p:cNvSpPr/>
          <p:nvPr/>
        </p:nvSpPr>
        <p:spPr>
          <a:xfrm>
            <a:off x="4668272" y="4741427"/>
            <a:ext cx="2050742" cy="87758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10</a:t>
            </a:r>
            <a:r>
              <a:rPr lang="en-US" sz="1200" baseline="30000" dirty="0">
                <a:solidFill>
                  <a:schemeClr val="tx1">
                    <a:lumMod val="75000"/>
                    <a:lumOff val="25000"/>
                  </a:schemeClr>
                </a:solidFill>
              </a:rPr>
              <a:t>th</a:t>
            </a:r>
            <a:r>
              <a:rPr lang="en-US" sz="1200" dirty="0">
                <a:solidFill>
                  <a:schemeClr val="tx1">
                    <a:lumMod val="75000"/>
                    <a:lumOff val="25000"/>
                  </a:schemeClr>
                </a:solidFill>
              </a:rPr>
              <a:t> feature for HVT</a:t>
            </a:r>
          </a:p>
        </p:txBody>
      </p:sp>
      <p:cxnSp>
        <p:nvCxnSpPr>
          <p:cNvPr id="19" name="Straight Arrow Connector 18">
            <a:extLst>
              <a:ext uri="{FF2B5EF4-FFF2-40B4-BE49-F238E27FC236}">
                <a16:creationId xmlns:a16="http://schemas.microsoft.com/office/drawing/2014/main" id="{D6EDB0D6-3BB6-A4E3-B447-D98FC24B5095}"/>
              </a:ext>
            </a:extLst>
          </p:cNvPr>
          <p:cNvCxnSpPr>
            <a:cxnSpLocks/>
          </p:cNvCxnSpPr>
          <p:nvPr/>
        </p:nvCxnSpPr>
        <p:spPr>
          <a:xfrm flipV="1">
            <a:off x="6720789" y="4277727"/>
            <a:ext cx="907562" cy="909638"/>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3061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Shape&#10;&#10;Description automatically generated">
            <a:extLst>
              <a:ext uri="{FF2B5EF4-FFF2-40B4-BE49-F238E27FC236}">
                <a16:creationId xmlns:a16="http://schemas.microsoft.com/office/drawing/2014/main" id="{67F44CE2-176B-42D7-A595-323FDCD23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250" y="300047"/>
            <a:ext cx="2387819" cy="4926516"/>
          </a:xfrm>
          <a:prstGeom prst="rect">
            <a:avLst/>
          </a:prstGeom>
        </p:spPr>
      </p:pic>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45</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NN Mathematical explanation</a:t>
            </a:r>
          </a:p>
          <a:p>
            <a:endParaRPr lang="en-US"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F2C7761-0074-4E31-AFEE-2698B6F7DB9E}"/>
                  </a:ext>
                </a:extLst>
              </p:cNvPr>
              <p:cNvSpPr txBox="1"/>
              <p:nvPr/>
            </p:nvSpPr>
            <p:spPr>
              <a:xfrm>
                <a:off x="5714207" y="6082038"/>
                <a:ext cx="535483" cy="215444"/>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𝑚</m:t>
                          </m:r>
                          <m:r>
                            <a:rPr lang="en-US" sz="1400" b="0" i="1" smtClean="0">
                              <a:latin typeface="Cambria Math" panose="02040503050406030204" pitchFamily="18" charset="0"/>
                            </a:rPr>
                            <m:t>,</m:t>
                          </m:r>
                          <m:r>
                            <a:rPr lang="en-US" sz="1400" b="0" i="1" smtClean="0">
                              <a:solidFill>
                                <a:srgbClr val="00B050"/>
                              </a:solidFill>
                              <a:latin typeface="Cambria Math" panose="02040503050406030204" pitchFamily="18" charset="0"/>
                            </a:rPr>
                            <m:t>𝑛</m:t>
                          </m:r>
                        </m:e>
                      </m:d>
                    </m:oMath>
                  </m:oMathPara>
                </a14:m>
                <a:endParaRPr lang="en-US" sz="1400" dirty="0" err="1"/>
              </a:p>
            </p:txBody>
          </p:sp>
        </mc:Choice>
        <mc:Fallback xmlns="">
          <p:sp>
            <p:nvSpPr>
              <p:cNvPr id="25" name="TextBox 24">
                <a:extLst>
                  <a:ext uri="{FF2B5EF4-FFF2-40B4-BE49-F238E27FC236}">
                    <a16:creationId xmlns:a16="http://schemas.microsoft.com/office/drawing/2014/main" id="{0F2C7761-0074-4E31-AFEE-2698B6F7DB9E}"/>
                  </a:ext>
                </a:extLst>
              </p:cNvPr>
              <p:cNvSpPr txBox="1">
                <a:spLocks noRot="1" noChangeAspect="1" noMove="1" noResize="1" noEditPoints="1" noAdjustHandles="1" noChangeArrowheads="1" noChangeShapeType="1" noTextEdit="1"/>
              </p:cNvSpPr>
              <p:nvPr/>
            </p:nvSpPr>
            <p:spPr>
              <a:xfrm>
                <a:off x="5714207" y="6082038"/>
                <a:ext cx="535483" cy="215444"/>
              </a:xfrm>
              <a:prstGeom prst="rect">
                <a:avLst/>
              </a:prstGeom>
              <a:blipFill>
                <a:blip r:embed="rId4"/>
                <a:stretch>
                  <a:fillRect b="-2857"/>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0D678DF4-2A41-44EE-AFCD-84B5A64D2E7D}"/>
              </a:ext>
            </a:extLst>
          </p:cNvPr>
          <p:cNvSpPr/>
          <p:nvPr/>
        </p:nvSpPr>
        <p:spPr>
          <a:xfrm rot="12016494">
            <a:off x="5307785" y="6089343"/>
            <a:ext cx="189592" cy="1027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E485BBC-DC21-47A1-812F-AD6C65D7818C}"/>
                  </a:ext>
                </a:extLst>
              </p:cNvPr>
              <p:cNvSpPr txBox="1"/>
              <p:nvPr/>
            </p:nvSpPr>
            <p:spPr>
              <a:xfrm>
                <a:off x="1519438" y="4464027"/>
                <a:ext cx="9632271" cy="1445011"/>
              </a:xfrm>
              <a:prstGeom prst="rect">
                <a:avLst/>
              </a:prstGeom>
              <a:noFill/>
            </p:spPr>
            <p:txBody>
              <a:bodyPr wrap="square" lIns="0" tIns="0" rIns="0" bIns="0" rtlCol="0">
                <a:spAutoFit/>
              </a:bodyPr>
              <a:lstStyle/>
              <a:p>
                <a14:m>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𝑚</m:t>
                                </m:r>
                              </m:sub>
                            </m:sSub>
                          </m:e>
                        </m:eqArr>
                      </m:e>
                    </m:d>
                  </m:oMath>
                </a14:m>
                <a:r>
                  <a:rPr lang="en-US" sz="2000" dirty="0"/>
                  <a:t>          =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1</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2</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𝑊</m:t>
                                </m:r>
                              </m:e>
                              <m:sub>
                                <m:r>
                                  <a:rPr lang="en-US" sz="1200" i="1">
                                    <a:solidFill>
                                      <a:schemeClr val="tx1"/>
                                    </a:solidFill>
                                    <a:latin typeface="Cambria Math" panose="02040503050406030204" pitchFamily="18" charset="0"/>
                                  </a:rPr>
                                  <m:t>1</m:t>
                                </m:r>
                                <m:r>
                                  <a:rPr lang="en-US" sz="1200" b="0" i="1" smtClean="0">
                                    <a:solidFill>
                                      <a:schemeClr val="tx1"/>
                                    </a:solidFill>
                                    <a:latin typeface="Cambria Math" panose="02040503050406030204" pitchFamily="18" charset="0"/>
                                  </a:rPr>
                                  <m:t>𝑛</m:t>
                                </m:r>
                                <m:r>
                                  <a:rPr lang="en-US" sz="1200" b="0" i="1" smtClean="0">
                                    <a:solidFill>
                                      <a:schemeClr val="tx1"/>
                                    </a:solidFill>
                                    <a:latin typeface="Cambria Math" panose="02040503050406030204" pitchFamily="18" charset="0"/>
                                  </a:rPr>
                                  <m:t>−1 </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𝑊</m:t>
                                </m:r>
                              </m:e>
                              <m:sub>
                                <m:r>
                                  <a:rPr lang="en-US" sz="1200" i="1">
                                    <a:solidFill>
                                      <a:srgbClr val="00B050"/>
                                    </a:solidFill>
                                    <a:latin typeface="Cambria Math" panose="02040503050406030204" pitchFamily="18" charset="0"/>
                                  </a:rPr>
                                  <m:t>1</m:t>
                                </m:r>
                                <m:r>
                                  <a:rPr lang="en-US" sz="1200" i="1">
                                    <a:solidFill>
                                      <a:srgbClr val="00B050"/>
                                    </a:solidFill>
                                    <a:latin typeface="Cambria Math" panose="02040503050406030204" pitchFamily="18" charset="0"/>
                                  </a:rPr>
                                  <m:t>𝑛</m:t>
                                </m:r>
                              </m:sub>
                            </m:sSub>
                            <m:r>
                              <a:rPr lang="en-US" sz="1200" b="0" i="1" smtClean="0">
                                <a:solidFill>
                                  <a:srgbClr val="00B050"/>
                                </a:solidFill>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21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𝑊</m:t>
                                </m:r>
                              </m:e>
                              <m:sub>
                                <m:r>
                                  <a:rPr lang="en-US" sz="1200" b="0" i="1" smtClean="0">
                                    <a:solidFill>
                                      <a:schemeClr val="tx1"/>
                                    </a:solidFill>
                                    <a:latin typeface="Cambria Math" panose="02040503050406030204" pitchFamily="18" charset="0"/>
                                  </a:rPr>
                                  <m:t>2</m:t>
                                </m:r>
                                <m:r>
                                  <a:rPr lang="en-US" sz="1200" i="1">
                                    <a:solidFill>
                                      <a:schemeClr val="tx1"/>
                                    </a:solidFill>
                                    <a:latin typeface="Cambria Math" panose="02040503050406030204" pitchFamily="18" charset="0"/>
                                  </a:rPr>
                                  <m:t>𝑛</m:t>
                                </m:r>
                                <m:r>
                                  <a:rPr lang="en-US" sz="1200" i="1">
                                    <a:solidFill>
                                      <a:schemeClr val="tx1"/>
                                    </a:solidFill>
                                    <a:latin typeface="Cambria Math" panose="02040503050406030204" pitchFamily="18" charset="0"/>
                                  </a:rPr>
                                  <m:t>−1</m:t>
                                </m:r>
                              </m:sub>
                            </m:sSub>
                            <m:r>
                              <a:rPr lang="en-US" sz="1200" b="0" i="1" smtClean="0">
                                <a:solidFill>
                                  <a:srgbClr val="00B050"/>
                                </a:solidFill>
                                <a:latin typeface="Cambria Math" panose="02040503050406030204" pitchFamily="18" charset="0"/>
                              </a:rPr>
                              <m:t> </m:t>
                            </m:r>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2</m:t>
                                </m:r>
                                <m:r>
                                  <a:rPr lang="en-US" sz="1200" i="1">
                                    <a:solidFill>
                                      <a:srgbClr val="00B050"/>
                                    </a:solidFill>
                                    <a:latin typeface="Cambria Math" panose="02040503050406030204" pitchFamily="18" charset="0"/>
                                  </a:rPr>
                                  <m:t>𝑛</m:t>
                                </m:r>
                              </m:sub>
                            </m:sSub>
                            <m:r>
                              <a:rPr lang="en-US" sz="1200" i="1">
                                <a:solidFill>
                                  <a:srgbClr val="00B050"/>
                                </a:solidFill>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31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𝑊</m:t>
                                </m:r>
                              </m:e>
                              <m:sub>
                                <m:r>
                                  <a:rPr lang="en-US" sz="1200" b="0" i="1" smtClean="0">
                                    <a:solidFill>
                                      <a:schemeClr val="tx1"/>
                                    </a:solidFill>
                                    <a:latin typeface="Cambria Math" panose="02040503050406030204" pitchFamily="18" charset="0"/>
                                  </a:rPr>
                                  <m:t>3</m:t>
                                </m:r>
                                <m:r>
                                  <a:rPr lang="en-US" sz="1200" i="1">
                                    <a:solidFill>
                                      <a:schemeClr val="tx1"/>
                                    </a:solidFill>
                                    <a:latin typeface="Cambria Math" panose="02040503050406030204" pitchFamily="18" charset="0"/>
                                  </a:rPr>
                                  <m:t>𝑛</m:t>
                                </m:r>
                                <m:r>
                                  <a:rPr lang="en-US" sz="1200" i="1">
                                    <a:solidFill>
                                      <a:schemeClr val="tx1"/>
                                    </a:solidFill>
                                    <a:latin typeface="Cambria Math" panose="02040503050406030204" pitchFamily="18" charset="0"/>
                                  </a:rPr>
                                  <m:t>−1</m:t>
                                </m:r>
                              </m:sub>
                            </m:sSub>
                            <m:r>
                              <a:rPr lang="en-US" sz="1200" b="0" i="1" smtClean="0">
                                <a:solidFill>
                                  <a:srgbClr val="00B050"/>
                                </a:solidFill>
                                <a:latin typeface="Cambria Math" panose="02040503050406030204" pitchFamily="18" charset="0"/>
                              </a:rPr>
                              <m:t> </m:t>
                            </m:r>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3</m:t>
                                </m:r>
                                <m:r>
                                  <a:rPr lang="en-US" sz="1200" i="1">
                                    <a:solidFill>
                                      <a:srgbClr val="00B050"/>
                                    </a:solidFill>
                                    <a:latin typeface="Cambria Math" panose="02040503050406030204" pitchFamily="18" charset="0"/>
                                  </a:rPr>
                                  <m:t>𝑛</m:t>
                                </m:r>
                              </m:sub>
                            </m:sSub>
                            <m:r>
                              <a:rPr lang="en-US" sz="1200" i="1">
                                <a:solidFill>
                                  <a:srgbClr val="00B050"/>
                                </a:solidFill>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𝑊</m:t>
                                </m:r>
                              </m:e>
                              <m:sub>
                                <m:r>
                                  <a:rPr lang="en-US" sz="1200" b="0" i="1" smtClean="0">
                                    <a:solidFill>
                                      <a:schemeClr val="tx1"/>
                                    </a:solidFill>
                                    <a:latin typeface="Cambria Math" panose="02040503050406030204" pitchFamily="18" charset="0"/>
                                  </a:rPr>
                                  <m:t>𝑚</m:t>
                                </m:r>
                                <m:r>
                                  <a:rPr lang="en-US" sz="1200" b="0" i="1" smtClean="0">
                                    <a:solidFill>
                                      <a:schemeClr val="tx1"/>
                                    </a:solidFill>
                                    <a:latin typeface="Cambria Math" panose="02040503050406030204" pitchFamily="18" charset="0"/>
                                  </a:rPr>
                                  <m:t>−1</m:t>
                                </m:r>
                                <m:r>
                                  <a:rPr lang="en-US" sz="1200" i="1">
                                    <a:solidFill>
                                      <a:schemeClr val="tx1"/>
                                    </a:solidFill>
                                    <a:latin typeface="Cambria Math" panose="02040503050406030204" pitchFamily="18" charset="0"/>
                                  </a:rPr>
                                  <m:t>𝑛</m:t>
                                </m:r>
                                <m:r>
                                  <a:rPr lang="en-US" sz="1200" i="1">
                                    <a:solidFill>
                                      <a:schemeClr val="tx1"/>
                                    </a:solidFill>
                                    <a:latin typeface="Cambria Math" panose="02040503050406030204" pitchFamily="18" charset="0"/>
                                  </a:rPr>
                                  <m:t>−1</m:t>
                                </m:r>
                              </m:sub>
                            </m:sSub>
                            <m:r>
                              <a:rPr lang="en-US" sz="1200" b="0" i="1" smtClean="0">
                                <a:solidFill>
                                  <a:srgbClr val="00B050"/>
                                </a:solidFill>
                                <a:latin typeface="Cambria Math" panose="02040503050406030204" pitchFamily="18" charset="0"/>
                              </a:rPr>
                              <m:t> </m:t>
                            </m:r>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𝑚</m:t>
                                </m:r>
                                <m:r>
                                  <a:rPr lang="en-US" sz="1200" i="1">
                                    <a:solidFill>
                                      <a:srgbClr val="00B050"/>
                                    </a:solidFill>
                                    <a:latin typeface="Cambria Math" panose="02040503050406030204" pitchFamily="18" charset="0"/>
                                  </a:rPr>
                                  <m:t>𝑛</m:t>
                                </m:r>
                              </m:sub>
                            </m:sSub>
                            <m:r>
                              <a:rPr lang="en-US" sz="1200" i="1">
                                <a:solidFill>
                                  <a:srgbClr val="00B050"/>
                                </a:solidFill>
                                <a:latin typeface="Cambria Math" panose="02040503050406030204" pitchFamily="18" charset="0"/>
                              </a:rPr>
                              <m:t>′</m:t>
                            </m:r>
                          </m:e>
                        </m:eqArr>
                      </m:e>
                    </m:d>
                  </m:oMath>
                </a14:m>
                <a:r>
                  <a:rPr lang="en-US" sz="2000" dirty="0"/>
                  <a:t>          x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3</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𝐹</m:t>
                                </m:r>
                              </m:e>
                              <m:sub>
                                <m:r>
                                  <a:rPr lang="en-US" sz="1200" i="1">
                                    <a:solidFill>
                                      <a:schemeClr val="tx1"/>
                                    </a:solidFill>
                                    <a:latin typeface="Cambria Math" panose="02040503050406030204" pitchFamily="18" charset="0"/>
                                  </a:rPr>
                                  <m:t>𝑛</m:t>
                                </m:r>
                                <m:r>
                                  <a:rPr lang="en-US" sz="1200" i="1">
                                    <a:solidFill>
                                      <a:schemeClr val="tx1"/>
                                    </a:solidFill>
                                    <a:latin typeface="Cambria Math" panose="02040503050406030204" pitchFamily="18" charset="0"/>
                                  </a:rPr>
                                  <m:t>−1</m:t>
                                </m:r>
                              </m:sub>
                            </m:sSub>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i="1">
                                    <a:solidFill>
                                      <a:srgbClr val="00B050"/>
                                    </a:solidFill>
                                    <a:latin typeface="Cambria Math" panose="02040503050406030204" pitchFamily="18" charset="0"/>
                                  </a:rPr>
                                  <m:t>𝑛</m:t>
                                </m:r>
                              </m:sub>
                            </m:sSub>
                            <m:r>
                              <a:rPr lang="en-US" sz="1200" b="0" i="1" smtClean="0">
                                <a:solidFill>
                                  <a:srgbClr val="00B050"/>
                                </a:solidFill>
                                <a:latin typeface="Cambria Math" panose="02040503050406030204" pitchFamily="18" charset="0"/>
                              </a:rPr>
                              <m:t>′</m:t>
                            </m:r>
                          </m:e>
                        </m:eqArr>
                      </m:e>
                    </m:d>
                  </m:oMath>
                </a14:m>
                <a:endParaRPr lang="en-US" sz="1200" dirty="0"/>
              </a:p>
            </p:txBody>
          </p:sp>
        </mc:Choice>
        <mc:Fallback xmlns="">
          <p:sp>
            <p:nvSpPr>
              <p:cNvPr id="27" name="TextBox 26">
                <a:extLst>
                  <a:ext uri="{FF2B5EF4-FFF2-40B4-BE49-F238E27FC236}">
                    <a16:creationId xmlns:a16="http://schemas.microsoft.com/office/drawing/2014/main" id="{CE485BBC-DC21-47A1-812F-AD6C65D7818C}"/>
                  </a:ext>
                </a:extLst>
              </p:cNvPr>
              <p:cNvSpPr txBox="1">
                <a:spLocks noRot="1" noChangeAspect="1" noMove="1" noResize="1" noEditPoints="1" noAdjustHandles="1" noChangeArrowheads="1" noChangeShapeType="1" noTextEdit="1"/>
              </p:cNvSpPr>
              <p:nvPr/>
            </p:nvSpPr>
            <p:spPr>
              <a:xfrm>
                <a:off x="1519438" y="4464027"/>
                <a:ext cx="9632271" cy="14450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9B84E94-334D-4E5B-8B2C-6579FD92FBB3}"/>
                  </a:ext>
                </a:extLst>
              </p:cNvPr>
              <p:cNvSpPr txBox="1"/>
              <p:nvPr/>
            </p:nvSpPr>
            <p:spPr>
              <a:xfrm>
                <a:off x="1519438" y="1963087"/>
                <a:ext cx="4130361" cy="430887"/>
              </a:xfrm>
              <a:prstGeom prst="rect">
                <a:avLst/>
              </a:prstGeom>
              <a:noFill/>
              <a:ln>
                <a:solidFill>
                  <a:schemeClr val="tx1"/>
                </a:solidFill>
              </a:ln>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𝐿</m:t>
                          </m:r>
                        </m:e>
                        <m:sub>
                          <m:r>
                            <a:rPr lang="en-US" sz="2800" b="0" i="1" smtClean="0">
                              <a:latin typeface="Cambria Math" panose="02040503050406030204" pitchFamily="18" charset="0"/>
                            </a:rPr>
                            <m:t>1</m:t>
                          </m:r>
                        </m:sub>
                      </m:sSub>
                      <m:r>
                        <a:rPr lang="en-US" sz="2800" i="1" smtClean="0">
                          <a:latin typeface="Cambria Math" panose="02040503050406030204" pitchFamily="18" charset="0"/>
                        </a:rPr>
                        <m:t>=</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𝑊</m:t>
                          </m:r>
                        </m:e>
                        <m:sup>
                          <m:r>
                            <a:rPr lang="en-US" sz="2800" b="0" i="1" smtClean="0">
                              <a:latin typeface="Cambria Math" panose="02040503050406030204" pitchFamily="18" charset="0"/>
                            </a:rPr>
                            <m:t>𝑇</m:t>
                          </m:r>
                        </m:sup>
                      </m:sSup>
                      <m:r>
                        <a:rPr lang="en-US" sz="2800" b="0" i="1" smtClean="0">
                          <a:latin typeface="Cambria Math" panose="02040503050406030204" pitchFamily="18" charset="0"/>
                        </a:rPr>
                        <m:t>∗ </m:t>
                      </m:r>
                      <m:r>
                        <a:rPr lang="en-US" sz="2800" b="0" i="1" smtClean="0">
                          <a:latin typeface="Cambria Math" panose="02040503050406030204" pitchFamily="18" charset="0"/>
                        </a:rPr>
                        <m:t>𝐼𝑛𝑝𝑢𝑡</m:t>
                      </m:r>
                      <m:r>
                        <a:rPr lang="en-US" sz="2800" b="0" i="1" smtClean="0">
                          <a:latin typeface="Cambria Math" panose="02040503050406030204" pitchFamily="18" charset="0"/>
                        </a:rPr>
                        <m:t> </m:t>
                      </m:r>
                      <m:r>
                        <a:rPr lang="en-US" sz="2800" b="0" i="1" smtClean="0">
                          <a:latin typeface="Cambria Math" panose="02040503050406030204" pitchFamily="18" charset="0"/>
                        </a:rPr>
                        <m:t>𝑙𝑎𝑦𝑒𝑟</m:t>
                      </m:r>
                    </m:oMath>
                  </m:oMathPara>
                </a14:m>
                <a:endParaRPr lang="en-US" sz="2800" dirty="0" err="1"/>
              </a:p>
            </p:txBody>
          </p:sp>
        </mc:Choice>
        <mc:Fallback xmlns="">
          <p:sp>
            <p:nvSpPr>
              <p:cNvPr id="13" name="TextBox 12">
                <a:extLst>
                  <a:ext uri="{FF2B5EF4-FFF2-40B4-BE49-F238E27FC236}">
                    <a16:creationId xmlns:a16="http://schemas.microsoft.com/office/drawing/2014/main" id="{49B84E94-334D-4E5B-8B2C-6579FD92FBB3}"/>
                  </a:ext>
                </a:extLst>
              </p:cNvPr>
              <p:cNvSpPr txBox="1">
                <a:spLocks noRot="1" noChangeAspect="1" noMove="1" noResize="1" noEditPoints="1" noAdjustHandles="1" noChangeArrowheads="1" noChangeShapeType="1" noTextEdit="1"/>
              </p:cNvSpPr>
              <p:nvPr/>
            </p:nvSpPr>
            <p:spPr>
              <a:xfrm>
                <a:off x="1519438" y="1963087"/>
                <a:ext cx="4130361" cy="430887"/>
              </a:xfrm>
              <a:prstGeom prst="rect">
                <a:avLst/>
              </a:prstGeom>
              <a:blipFill>
                <a:blip r:embed="rId6"/>
                <a:stretch>
                  <a:fillRect/>
                </a:stretch>
              </a:blipFill>
              <a:ln>
                <a:solidFill>
                  <a:schemeClr val="tx1"/>
                </a:solid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B1471953-CC46-4823-94A7-592A9DB3FA4C}"/>
              </a:ext>
            </a:extLst>
          </p:cNvPr>
          <p:cNvSpPr txBox="1"/>
          <p:nvPr/>
        </p:nvSpPr>
        <p:spPr>
          <a:xfrm>
            <a:off x="898001" y="4063917"/>
            <a:ext cx="1757779" cy="338554"/>
          </a:xfrm>
          <a:prstGeom prst="rect">
            <a:avLst/>
          </a:prstGeom>
          <a:noFill/>
          <a:ln>
            <a:solidFill>
              <a:schemeClr val="tx1"/>
            </a:solidFill>
          </a:ln>
        </p:spPr>
        <p:txBody>
          <a:bodyPr wrap="square" rtlCol="0">
            <a:spAutoFit/>
          </a:bodyPr>
          <a:lstStyle/>
          <a:p>
            <a:pPr algn="ctr"/>
            <a:r>
              <a:rPr lang="en-US" sz="1600" dirty="0"/>
              <a:t>Hidden Layer #1</a:t>
            </a:r>
          </a:p>
        </p:txBody>
      </p:sp>
      <p:sp>
        <p:nvSpPr>
          <p:cNvPr id="29" name="TextBox 28">
            <a:extLst>
              <a:ext uri="{FF2B5EF4-FFF2-40B4-BE49-F238E27FC236}">
                <a16:creationId xmlns:a16="http://schemas.microsoft.com/office/drawing/2014/main" id="{6DD70E2F-6E99-45C2-B231-2453AA46C8F7}"/>
              </a:ext>
            </a:extLst>
          </p:cNvPr>
          <p:cNvSpPr txBox="1"/>
          <p:nvPr/>
        </p:nvSpPr>
        <p:spPr>
          <a:xfrm>
            <a:off x="3304790" y="4094695"/>
            <a:ext cx="2869615" cy="338554"/>
          </a:xfrm>
          <a:prstGeom prst="rect">
            <a:avLst/>
          </a:prstGeom>
          <a:noFill/>
          <a:ln>
            <a:solidFill>
              <a:schemeClr val="tx1"/>
            </a:solidFill>
          </a:ln>
        </p:spPr>
        <p:txBody>
          <a:bodyPr wrap="square" rtlCol="0">
            <a:spAutoFit/>
          </a:bodyPr>
          <a:lstStyle/>
          <a:p>
            <a:pPr algn="ctr"/>
            <a:r>
              <a:rPr lang="en-US" sz="1600" dirty="0"/>
              <a:t>Weight Matrix (Transposed)</a:t>
            </a:r>
          </a:p>
        </p:txBody>
      </p:sp>
      <p:sp>
        <p:nvSpPr>
          <p:cNvPr id="30" name="TextBox 29">
            <a:extLst>
              <a:ext uri="{FF2B5EF4-FFF2-40B4-BE49-F238E27FC236}">
                <a16:creationId xmlns:a16="http://schemas.microsoft.com/office/drawing/2014/main" id="{E1BF3C4C-C2A6-40AC-9255-466735F6793F}"/>
              </a:ext>
            </a:extLst>
          </p:cNvPr>
          <p:cNvSpPr txBox="1"/>
          <p:nvPr/>
        </p:nvSpPr>
        <p:spPr>
          <a:xfrm>
            <a:off x="6955901" y="4094695"/>
            <a:ext cx="1757779" cy="338554"/>
          </a:xfrm>
          <a:prstGeom prst="rect">
            <a:avLst/>
          </a:prstGeom>
          <a:noFill/>
          <a:ln>
            <a:solidFill>
              <a:schemeClr val="tx1"/>
            </a:solidFill>
          </a:ln>
        </p:spPr>
        <p:txBody>
          <a:bodyPr wrap="square" rtlCol="0">
            <a:spAutoFit/>
          </a:bodyPr>
          <a:lstStyle/>
          <a:p>
            <a:pPr algn="ctr"/>
            <a:r>
              <a:rPr lang="en-US" sz="1600" dirty="0"/>
              <a:t>Input layer</a:t>
            </a:r>
          </a:p>
        </p:txBody>
      </p:sp>
      <p:sp>
        <p:nvSpPr>
          <p:cNvPr id="32" name="TextBox 31">
            <a:extLst>
              <a:ext uri="{FF2B5EF4-FFF2-40B4-BE49-F238E27FC236}">
                <a16:creationId xmlns:a16="http://schemas.microsoft.com/office/drawing/2014/main" id="{46B3DAFB-24DF-4EA0-8D29-B37EC46BFC38}"/>
              </a:ext>
            </a:extLst>
          </p:cNvPr>
          <p:cNvSpPr txBox="1"/>
          <p:nvPr/>
        </p:nvSpPr>
        <p:spPr>
          <a:xfrm>
            <a:off x="8346858" y="1681724"/>
            <a:ext cx="733643" cy="230832"/>
          </a:xfrm>
          <a:prstGeom prst="rect">
            <a:avLst/>
          </a:prstGeom>
          <a:noFill/>
          <a:ln>
            <a:solidFill>
              <a:schemeClr val="tx1"/>
            </a:solidFill>
          </a:ln>
        </p:spPr>
        <p:txBody>
          <a:bodyPr wrap="square" rtlCol="0">
            <a:spAutoFit/>
          </a:bodyPr>
          <a:lstStyle/>
          <a:p>
            <a:pPr algn="ctr"/>
            <a:r>
              <a:rPr lang="en-US" sz="900" dirty="0"/>
              <a:t>Input layer</a:t>
            </a:r>
          </a:p>
        </p:txBody>
      </p:sp>
      <p:sp>
        <p:nvSpPr>
          <p:cNvPr id="33" name="TextBox 32">
            <a:extLst>
              <a:ext uri="{FF2B5EF4-FFF2-40B4-BE49-F238E27FC236}">
                <a16:creationId xmlns:a16="http://schemas.microsoft.com/office/drawing/2014/main" id="{628E6A64-C223-406E-A32B-7E0BBC667EE8}"/>
              </a:ext>
            </a:extLst>
          </p:cNvPr>
          <p:cNvSpPr txBox="1"/>
          <p:nvPr/>
        </p:nvSpPr>
        <p:spPr>
          <a:xfrm>
            <a:off x="9345810" y="225497"/>
            <a:ext cx="864990" cy="230832"/>
          </a:xfrm>
          <a:prstGeom prst="rect">
            <a:avLst/>
          </a:prstGeom>
          <a:noFill/>
          <a:ln>
            <a:solidFill>
              <a:schemeClr val="tx1"/>
            </a:solidFill>
          </a:ln>
        </p:spPr>
        <p:txBody>
          <a:bodyPr wrap="square" rtlCol="0">
            <a:spAutoFit/>
          </a:bodyPr>
          <a:lstStyle/>
          <a:p>
            <a:pPr algn="ctr"/>
            <a:r>
              <a:rPr lang="en-US" sz="900" dirty="0"/>
              <a:t>Hidden layer</a:t>
            </a:r>
          </a:p>
        </p:txBody>
      </p:sp>
      <p:sp>
        <p:nvSpPr>
          <p:cNvPr id="34" name="TextBox 33">
            <a:extLst>
              <a:ext uri="{FF2B5EF4-FFF2-40B4-BE49-F238E27FC236}">
                <a16:creationId xmlns:a16="http://schemas.microsoft.com/office/drawing/2014/main" id="{32DD5CB0-BFD1-4462-9972-30E08CED06C6}"/>
              </a:ext>
            </a:extLst>
          </p:cNvPr>
          <p:cNvSpPr txBox="1"/>
          <p:nvPr/>
        </p:nvSpPr>
        <p:spPr>
          <a:xfrm>
            <a:off x="9080501" y="1881982"/>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800" dirty="0">
              <a:cs typeface="Arial"/>
            </a:endParaRPr>
          </a:p>
          <a:p>
            <a:pPr algn="ctr"/>
            <a:r>
              <a:rPr lang="en-US" sz="3200" dirty="0">
                <a:cs typeface="Arial"/>
              </a:rPr>
              <a:t> . . . . .</a:t>
            </a:r>
          </a:p>
        </p:txBody>
      </p:sp>
    </p:spTree>
    <p:extLst>
      <p:ext uri="{BB962C8B-B14F-4D97-AF65-F5344CB8AC3E}">
        <p14:creationId xmlns:p14="http://schemas.microsoft.com/office/powerpoint/2010/main" val="4436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p:bldP spid="14" grpId="0" animBg="1"/>
      <p:bldP spid="29" grpId="0" animBg="1"/>
      <p:bldP spid="3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B711C595-A55D-490D-91E5-49FAB1CAE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717" y="4016869"/>
            <a:ext cx="1016414" cy="2734552"/>
          </a:xfrm>
          <a:prstGeom prst="rect">
            <a:avLst/>
          </a:prstGeom>
        </p:spPr>
      </p:pic>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dirty="0" err="1"/>
              <a:t>GlobalFoundries</a:t>
            </a:r>
            <a:r>
              <a:rPr lang="en-US" dirty="0"/>
              <a:t>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46</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Adding features</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605490" y="2407757"/>
            <a:ext cx="4750976" cy="2384812"/>
          </a:xfrm>
        </p:spPr>
        <p:txBody>
          <a:bodyPr/>
          <a:lstStyle/>
          <a:p>
            <a:r>
              <a:rPr lang="en-US" sz="1400" dirty="0"/>
              <a:t>As we move from one flavor to another, we will notice that the features are slightly different. E.g.:</a:t>
            </a:r>
          </a:p>
          <a:p>
            <a:pPr lvl="1"/>
            <a:r>
              <a:rPr lang="en-US" sz="1200" dirty="0"/>
              <a:t>RVT </a:t>
            </a:r>
            <a:r>
              <a:rPr lang="en-US" sz="1200" dirty="0">
                <a:sym typeface="Wingdings" panose="05000000000000000000" pitchFamily="2" charset="2"/>
              </a:rPr>
              <a:t> 9 features.</a:t>
            </a:r>
          </a:p>
          <a:p>
            <a:pPr lvl="1"/>
            <a:r>
              <a:rPr lang="en-US" sz="1200" dirty="0"/>
              <a:t>HVT </a:t>
            </a:r>
            <a:r>
              <a:rPr lang="en-US" sz="1200" dirty="0">
                <a:sym typeface="Wingdings" panose="05000000000000000000" pitchFamily="2" charset="2"/>
              </a:rPr>
              <a:t> 10 features, BF2Dose is unique.</a:t>
            </a:r>
          </a:p>
          <a:p>
            <a:r>
              <a:rPr lang="en-US" sz="1400" dirty="0">
                <a:sym typeface="Wingdings" panose="05000000000000000000" pitchFamily="2" charset="2"/>
              </a:rPr>
              <a:t>Approach: Add a new weight vector for BF2Dose (Consisting of randomly assigned start weights). Transfer weight vectors of the remining 9 similar features, from RVT to HVT’s model.</a:t>
            </a:r>
            <a:endParaRPr lang="en-US" sz="1400" dirty="0"/>
          </a:p>
          <a:p>
            <a:pPr marL="0" indent="0">
              <a:buNone/>
            </a:pPr>
            <a:endParaRPr lang="en-US" sz="1200" dirty="0"/>
          </a:p>
        </p:txBody>
      </p:sp>
      <p:sp>
        <p:nvSpPr>
          <p:cNvPr id="8" name="Arrow: Right 7">
            <a:extLst>
              <a:ext uri="{FF2B5EF4-FFF2-40B4-BE49-F238E27FC236}">
                <a16:creationId xmlns:a16="http://schemas.microsoft.com/office/drawing/2014/main" id="{2BF5C640-D4F0-47E6-9015-5DF4C5F853C6}"/>
              </a:ext>
            </a:extLst>
          </p:cNvPr>
          <p:cNvSpPr/>
          <p:nvPr/>
        </p:nvSpPr>
        <p:spPr>
          <a:xfrm rot="1997366">
            <a:off x="5216909" y="4693944"/>
            <a:ext cx="994299" cy="567296"/>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2D4B00C-5E9C-4D41-ABEB-4AB494D50E33}"/>
                  </a:ext>
                </a:extLst>
              </p:cNvPr>
              <p:cNvSpPr txBox="1"/>
              <p:nvPr/>
            </p:nvSpPr>
            <p:spPr>
              <a:xfrm>
                <a:off x="5759203" y="702760"/>
                <a:ext cx="781087" cy="12601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𝐹</m:t>
                                  </m:r>
                                </m:e>
                                <m:sub>
                                  <m:r>
                                    <a:rPr lang="en-US" sz="1200" b="0" i="1" smtClean="0">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𝐹</m:t>
                                  </m:r>
                                </m:e>
                                <m:sub>
                                  <m:r>
                                    <a:rPr lang="en-US" sz="1200" b="0" i="1" smtClean="0">
                                      <a:solidFill>
                                        <a:schemeClr val="tx1"/>
                                      </a:solidFill>
                                      <a:latin typeface="Cambria Math" panose="02040503050406030204" pitchFamily="18" charset="0"/>
                                    </a:rPr>
                                    <m:t>𝑛</m:t>
                                  </m:r>
                                </m:sub>
                              </m:sSub>
                            </m:e>
                          </m:eqArr>
                        </m:e>
                      </m:d>
                    </m:oMath>
                  </m:oMathPara>
                </a14:m>
                <a:endParaRPr lang="en-US" sz="2000" dirty="0" err="1"/>
              </a:p>
            </p:txBody>
          </p:sp>
        </mc:Choice>
        <mc:Fallback xmlns="">
          <p:sp>
            <p:nvSpPr>
              <p:cNvPr id="2" name="TextBox 1">
                <a:extLst>
                  <a:ext uri="{FF2B5EF4-FFF2-40B4-BE49-F238E27FC236}">
                    <a16:creationId xmlns:a16="http://schemas.microsoft.com/office/drawing/2014/main" id="{32D4B00C-5E9C-4D41-ABEB-4AB494D50E33}"/>
                  </a:ext>
                </a:extLst>
              </p:cNvPr>
              <p:cNvSpPr txBox="1">
                <a:spLocks noRot="1" noChangeAspect="1" noMove="1" noResize="1" noEditPoints="1" noAdjustHandles="1" noChangeArrowheads="1" noChangeShapeType="1" noTextEdit="1"/>
              </p:cNvSpPr>
              <p:nvPr/>
            </p:nvSpPr>
            <p:spPr>
              <a:xfrm>
                <a:off x="5759203" y="702760"/>
                <a:ext cx="781087" cy="12601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7595E0-C4D9-4D4C-BF48-3365F5835DBE}"/>
                  </a:ext>
                </a:extLst>
              </p:cNvPr>
              <p:cNvSpPr txBox="1"/>
              <p:nvPr/>
            </p:nvSpPr>
            <p:spPr>
              <a:xfrm>
                <a:off x="7226626" y="773974"/>
                <a:ext cx="4038214" cy="1245597"/>
              </a:xfrm>
              <a:prstGeom prst="rect">
                <a:avLst/>
              </a:prstGeom>
              <a:noFill/>
            </p:spPr>
            <p:txBody>
              <a:bodyPr wrap="square" lIns="0" tIns="0" rIns="0" bIns="0" rtlCol="0">
                <a:spAutoFit/>
              </a:bodyPr>
              <a:lstStyle/>
              <a:p>
                <a14:m>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𝑛</m:t>
                                </m:r>
                              </m:sub>
                            </m:sSub>
                          </m:e>
                        </m:eqArr>
                      </m:e>
                    </m:d>
                  </m:oMath>
                </a14:m>
                <a:r>
                  <a:rPr lang="en-US" sz="2000" dirty="0"/>
                  <a:t> =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1</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2</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𝑊</m:t>
                                </m:r>
                              </m:e>
                              <m:sub>
                                <m:r>
                                  <a:rPr lang="en-US" sz="1200" i="1">
                                    <a:solidFill>
                                      <a:schemeClr val="tx1"/>
                                    </a:solidFill>
                                    <a:latin typeface="Cambria Math" panose="02040503050406030204" pitchFamily="18" charset="0"/>
                                  </a:rPr>
                                  <m:t>1</m:t>
                                </m:r>
                                <m:r>
                                  <a:rPr lang="en-US" sz="1200" b="0" i="1" smtClean="0">
                                    <a:solidFill>
                                      <a:schemeClr val="tx1"/>
                                    </a:solidFill>
                                    <a:latin typeface="Cambria Math" panose="02040503050406030204" pitchFamily="18" charset="0"/>
                                  </a:rPr>
                                  <m:t>𝑛</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21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𝑊</m:t>
                                </m:r>
                              </m:e>
                              <m:sub>
                                <m:r>
                                  <a:rPr lang="en-US" sz="1200" b="0" i="1" smtClean="0">
                                    <a:solidFill>
                                      <a:schemeClr val="tx1"/>
                                    </a:solidFill>
                                    <a:latin typeface="Cambria Math" panose="02040503050406030204" pitchFamily="18" charset="0"/>
                                  </a:rPr>
                                  <m:t>2</m:t>
                                </m:r>
                                <m:r>
                                  <a:rPr lang="en-US" sz="1200" b="0" i="1" smtClean="0">
                                    <a:solidFill>
                                      <a:schemeClr val="tx1"/>
                                    </a:solidFill>
                                    <a:latin typeface="Cambria Math" panose="02040503050406030204" pitchFamily="18" charset="0"/>
                                  </a:rPr>
                                  <m:t>𝑛</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31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𝑊</m:t>
                                </m:r>
                              </m:e>
                              <m:sub>
                                <m:r>
                                  <a:rPr lang="en-US" sz="1200" b="0" i="1" smtClean="0">
                                    <a:solidFill>
                                      <a:schemeClr val="tx1"/>
                                    </a:solidFill>
                                    <a:latin typeface="Cambria Math" panose="02040503050406030204" pitchFamily="18" charset="0"/>
                                  </a:rPr>
                                  <m:t>3</m:t>
                                </m:r>
                                <m:r>
                                  <a:rPr lang="en-US" sz="1200" b="0" i="1" smtClean="0">
                                    <a:solidFill>
                                      <a:schemeClr val="tx1"/>
                                    </a:solidFill>
                                    <a:latin typeface="Cambria Math" panose="02040503050406030204" pitchFamily="18" charset="0"/>
                                  </a:rPr>
                                  <m:t>𝑛</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𝑊</m:t>
                                </m:r>
                              </m:e>
                              <m:sub>
                                <m:r>
                                  <a:rPr lang="en-US" sz="1200" b="0" i="1" smtClean="0">
                                    <a:solidFill>
                                      <a:schemeClr val="tx1"/>
                                    </a:solidFill>
                                    <a:latin typeface="Cambria Math" panose="02040503050406030204" pitchFamily="18" charset="0"/>
                                  </a:rPr>
                                  <m:t>𝑚𝑛</m:t>
                                </m:r>
                              </m:sub>
                            </m:sSub>
                          </m:e>
                        </m:eqArr>
                      </m:e>
                    </m:d>
                  </m:oMath>
                </a14:m>
                <a:r>
                  <a:rPr lang="en-US" sz="2000" dirty="0"/>
                  <a:t> x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3</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𝐹</m:t>
                                </m:r>
                              </m:e>
                              <m:sub>
                                <m:r>
                                  <a:rPr lang="en-US" sz="1200" b="0" i="1" smtClean="0">
                                    <a:solidFill>
                                      <a:schemeClr val="tx1"/>
                                    </a:solidFill>
                                    <a:latin typeface="Cambria Math" panose="02040503050406030204" pitchFamily="18" charset="0"/>
                                  </a:rPr>
                                  <m:t>𝑛</m:t>
                                </m:r>
                              </m:sub>
                            </m:sSub>
                          </m:e>
                        </m:eqArr>
                      </m:e>
                    </m:d>
                  </m:oMath>
                </a14:m>
                <a:r>
                  <a:rPr lang="en-US" sz="2000" dirty="0"/>
                  <a:t>  </a:t>
                </a:r>
              </a:p>
            </p:txBody>
          </p:sp>
        </mc:Choice>
        <mc:Fallback xmlns="">
          <p:sp>
            <p:nvSpPr>
              <p:cNvPr id="11" name="TextBox 10">
                <a:extLst>
                  <a:ext uri="{FF2B5EF4-FFF2-40B4-BE49-F238E27FC236}">
                    <a16:creationId xmlns:a16="http://schemas.microsoft.com/office/drawing/2014/main" id="{EF7595E0-C4D9-4D4C-BF48-3365F5835DBE}"/>
                  </a:ext>
                </a:extLst>
              </p:cNvPr>
              <p:cNvSpPr txBox="1">
                <a:spLocks noRot="1" noChangeAspect="1" noMove="1" noResize="1" noEditPoints="1" noAdjustHandles="1" noChangeArrowheads="1" noChangeShapeType="1" noTextEdit="1"/>
              </p:cNvSpPr>
              <p:nvPr/>
            </p:nvSpPr>
            <p:spPr>
              <a:xfrm>
                <a:off x="7226626" y="773974"/>
                <a:ext cx="4038214" cy="1245597"/>
              </a:xfrm>
              <a:prstGeom prst="rect">
                <a:avLst/>
              </a:prstGeom>
              <a:blipFill>
                <a:blip r:embed="rId5"/>
                <a:stretch>
                  <a:fillRect/>
                </a:stretch>
              </a:blipFill>
            </p:spPr>
            <p:txBody>
              <a:bodyPr/>
              <a:lstStyle/>
              <a:p>
                <a:r>
                  <a:rPr lang="en-US">
                    <a:noFill/>
                  </a:rPr>
                  <a:t> </a:t>
                </a:r>
              </a:p>
            </p:txBody>
          </p:sp>
        </mc:Fallback>
      </mc:AlternateContent>
      <p:sp>
        <p:nvSpPr>
          <p:cNvPr id="7" name="Arrow: Down 6">
            <a:extLst>
              <a:ext uri="{FF2B5EF4-FFF2-40B4-BE49-F238E27FC236}">
                <a16:creationId xmlns:a16="http://schemas.microsoft.com/office/drawing/2014/main" id="{9CF81B47-9D5C-4973-8185-51CFC32B3A52}"/>
              </a:ext>
            </a:extLst>
          </p:cNvPr>
          <p:cNvSpPr/>
          <p:nvPr/>
        </p:nvSpPr>
        <p:spPr>
          <a:xfrm>
            <a:off x="8887551" y="2133156"/>
            <a:ext cx="310718" cy="523783"/>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7" name="TextBox 16">
            <a:extLst>
              <a:ext uri="{FF2B5EF4-FFF2-40B4-BE49-F238E27FC236}">
                <a16:creationId xmlns:a16="http://schemas.microsoft.com/office/drawing/2014/main" id="{421C168C-FBF6-4563-B193-9FAD41EE1757}"/>
              </a:ext>
            </a:extLst>
          </p:cNvPr>
          <p:cNvSpPr txBox="1"/>
          <p:nvPr/>
        </p:nvSpPr>
        <p:spPr>
          <a:xfrm>
            <a:off x="4836850" y="3686630"/>
            <a:ext cx="995464" cy="215444"/>
          </a:xfrm>
          <a:prstGeom prst="rect">
            <a:avLst/>
          </a:prstGeom>
          <a:noFill/>
          <a:ln>
            <a:solidFill>
              <a:schemeClr val="tx1"/>
            </a:solidFill>
          </a:ln>
        </p:spPr>
        <p:txBody>
          <a:bodyPr wrap="square" rtlCol="0">
            <a:spAutoFit/>
          </a:bodyPr>
          <a:lstStyle/>
          <a:p>
            <a:pPr algn="ctr"/>
            <a:r>
              <a:rPr lang="en-US" sz="800" dirty="0">
                <a:solidFill>
                  <a:srgbClr val="00B050"/>
                </a:solidFill>
              </a:rPr>
              <a:t>Adding BF2Dose</a:t>
            </a:r>
          </a:p>
        </p:txBody>
      </p:sp>
      <p:sp>
        <p:nvSpPr>
          <p:cNvPr id="19" name="Arrow: Right 18">
            <a:extLst>
              <a:ext uri="{FF2B5EF4-FFF2-40B4-BE49-F238E27FC236}">
                <a16:creationId xmlns:a16="http://schemas.microsoft.com/office/drawing/2014/main" id="{24F7BA2F-2081-4973-9CC3-2EA87C009C9D}"/>
              </a:ext>
            </a:extLst>
          </p:cNvPr>
          <p:cNvSpPr/>
          <p:nvPr/>
        </p:nvSpPr>
        <p:spPr>
          <a:xfrm rot="1159525">
            <a:off x="5740630" y="3979341"/>
            <a:ext cx="189592" cy="102763"/>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20" name="TextBox 19">
            <a:extLst>
              <a:ext uri="{FF2B5EF4-FFF2-40B4-BE49-F238E27FC236}">
                <a16:creationId xmlns:a16="http://schemas.microsoft.com/office/drawing/2014/main" id="{4E90C7A2-40CE-4AA0-9AA6-2C279FFE7B2B}"/>
              </a:ext>
            </a:extLst>
          </p:cNvPr>
          <p:cNvSpPr txBox="1"/>
          <p:nvPr/>
        </p:nvSpPr>
        <p:spPr>
          <a:xfrm>
            <a:off x="5565022" y="398497"/>
            <a:ext cx="1169448" cy="215444"/>
          </a:xfrm>
          <a:prstGeom prst="rect">
            <a:avLst/>
          </a:prstGeom>
          <a:noFill/>
          <a:ln>
            <a:solidFill>
              <a:schemeClr val="tx1"/>
            </a:solidFill>
          </a:ln>
        </p:spPr>
        <p:txBody>
          <a:bodyPr wrap="square" rtlCol="0">
            <a:spAutoFit/>
          </a:bodyPr>
          <a:lstStyle/>
          <a:p>
            <a:pPr algn="ctr"/>
            <a:r>
              <a:rPr lang="en-US" sz="800" dirty="0"/>
              <a:t>Inputs</a:t>
            </a:r>
          </a:p>
        </p:txBody>
      </p:sp>
      <p:sp>
        <p:nvSpPr>
          <p:cNvPr id="21" name="TextBox 20">
            <a:extLst>
              <a:ext uri="{FF2B5EF4-FFF2-40B4-BE49-F238E27FC236}">
                <a16:creationId xmlns:a16="http://schemas.microsoft.com/office/drawing/2014/main" id="{163155EE-4636-45B8-BA5E-2B175C3149D6}"/>
              </a:ext>
            </a:extLst>
          </p:cNvPr>
          <p:cNvSpPr txBox="1"/>
          <p:nvPr/>
        </p:nvSpPr>
        <p:spPr>
          <a:xfrm>
            <a:off x="7226626" y="395074"/>
            <a:ext cx="1169448" cy="215444"/>
          </a:xfrm>
          <a:prstGeom prst="rect">
            <a:avLst/>
          </a:prstGeom>
          <a:noFill/>
          <a:ln>
            <a:solidFill>
              <a:schemeClr val="tx1"/>
            </a:solidFill>
          </a:ln>
        </p:spPr>
        <p:txBody>
          <a:bodyPr wrap="square" rtlCol="0">
            <a:spAutoFit/>
          </a:bodyPr>
          <a:lstStyle/>
          <a:p>
            <a:pPr algn="ctr"/>
            <a:r>
              <a:rPr lang="en-US" sz="800" dirty="0"/>
              <a:t>Hidden layer</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4E0C19A-1B0D-4612-A3E8-C1FF79DB9BC7}"/>
                  </a:ext>
                </a:extLst>
              </p:cNvPr>
              <p:cNvSpPr txBox="1"/>
              <p:nvPr/>
            </p:nvSpPr>
            <p:spPr>
              <a:xfrm>
                <a:off x="9732211" y="2206174"/>
                <a:ext cx="1391343"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𝑚</m:t>
                          </m:r>
                          <m:r>
                            <a:rPr lang="en-US" sz="1400" b="0" i="1" smtClean="0">
                              <a:latin typeface="Cambria Math" panose="02040503050406030204" pitchFamily="18" charset="0"/>
                            </a:rPr>
                            <m:t>=215,</m:t>
                          </m:r>
                          <m:r>
                            <a:rPr lang="en-US" sz="1400" b="0" i="1" smtClean="0">
                              <a:latin typeface="Cambria Math" panose="02040503050406030204" pitchFamily="18" charset="0"/>
                            </a:rPr>
                            <m:t>𝑛</m:t>
                          </m:r>
                          <m:r>
                            <a:rPr lang="en-US" sz="1400" b="0" i="1" smtClean="0">
                              <a:latin typeface="Cambria Math" panose="02040503050406030204" pitchFamily="18" charset="0"/>
                            </a:rPr>
                            <m:t>=9</m:t>
                          </m:r>
                        </m:e>
                      </m:d>
                    </m:oMath>
                  </m:oMathPara>
                </a14:m>
                <a:endParaRPr lang="en-US" sz="1400" dirty="0" err="1"/>
              </a:p>
            </p:txBody>
          </p:sp>
        </mc:Choice>
        <mc:Fallback xmlns="">
          <p:sp>
            <p:nvSpPr>
              <p:cNvPr id="22" name="TextBox 21">
                <a:extLst>
                  <a:ext uri="{FF2B5EF4-FFF2-40B4-BE49-F238E27FC236}">
                    <a16:creationId xmlns:a16="http://schemas.microsoft.com/office/drawing/2014/main" id="{D4E0C19A-1B0D-4612-A3E8-C1FF79DB9BC7}"/>
                  </a:ext>
                </a:extLst>
              </p:cNvPr>
              <p:cNvSpPr txBox="1">
                <a:spLocks noRot="1" noChangeAspect="1" noMove="1" noResize="1" noEditPoints="1" noAdjustHandles="1" noChangeArrowheads="1" noChangeShapeType="1" noTextEdit="1"/>
              </p:cNvSpPr>
              <p:nvPr/>
            </p:nvSpPr>
            <p:spPr>
              <a:xfrm>
                <a:off x="9732211" y="2206174"/>
                <a:ext cx="1391343" cy="215444"/>
              </a:xfrm>
              <a:prstGeom prst="rect">
                <a:avLst/>
              </a:prstGeom>
              <a:blipFill>
                <a:blip r:embed="rId6"/>
                <a:stretch>
                  <a:fillRect b="-8571"/>
                </a:stretch>
              </a:blipFill>
            </p:spPr>
            <p:txBody>
              <a:bodyPr/>
              <a:lstStyle/>
              <a:p>
                <a:r>
                  <a:rPr lang="en-US">
                    <a:noFill/>
                  </a:rPr>
                  <a:t> </a:t>
                </a:r>
              </a:p>
            </p:txBody>
          </p:sp>
        </mc:Fallback>
      </mc:AlternateContent>
      <p:sp>
        <p:nvSpPr>
          <p:cNvPr id="24" name="Arrow: Right 23">
            <a:extLst>
              <a:ext uri="{FF2B5EF4-FFF2-40B4-BE49-F238E27FC236}">
                <a16:creationId xmlns:a16="http://schemas.microsoft.com/office/drawing/2014/main" id="{B2EF1B9A-F89C-4EE4-876D-497A1A0E3E9B}"/>
              </a:ext>
            </a:extLst>
          </p:cNvPr>
          <p:cNvSpPr/>
          <p:nvPr/>
        </p:nvSpPr>
        <p:spPr>
          <a:xfrm rot="12080169">
            <a:off x="9452237" y="2205583"/>
            <a:ext cx="189592" cy="1027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E485BBC-DC21-47A1-812F-AD6C65D7818C}"/>
                  </a:ext>
                </a:extLst>
              </p:cNvPr>
              <p:cNvSpPr txBox="1"/>
              <p:nvPr/>
            </p:nvSpPr>
            <p:spPr>
              <a:xfrm>
                <a:off x="7301367" y="2720735"/>
                <a:ext cx="4250766" cy="1445011"/>
              </a:xfrm>
              <a:prstGeom prst="rect">
                <a:avLst/>
              </a:prstGeom>
              <a:noFill/>
            </p:spPr>
            <p:txBody>
              <a:bodyPr wrap="square" lIns="0" tIns="0" rIns="0" bIns="0" rtlCol="0">
                <a:spAutoFit/>
              </a:bodyPr>
              <a:lstStyle/>
              <a:p>
                <a14:m>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𝑚</m:t>
                                </m:r>
                              </m:sub>
                            </m:sSub>
                          </m:e>
                        </m:eqArr>
                      </m:e>
                    </m:d>
                  </m:oMath>
                </a14:m>
                <a:r>
                  <a:rPr lang="en-US" sz="2000" dirty="0"/>
                  <a:t> =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1</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2</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3</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𝑛</m:t>
                                </m:r>
                                <m:r>
                                  <a:rPr lang="en-US" sz="1200" b="0" i="1" smtClean="0">
                                    <a:latin typeface="Cambria Math" panose="02040503050406030204" pitchFamily="18" charset="0"/>
                                  </a:rPr>
                                  <m:t>−1</m:t>
                                </m:r>
                              </m:sub>
                            </m:sSub>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i="1">
                                    <a:solidFill>
                                      <a:srgbClr val="00B050"/>
                                    </a:solidFill>
                                    <a:latin typeface="Cambria Math" panose="02040503050406030204" pitchFamily="18" charset="0"/>
                                  </a:rPr>
                                  <m:t>1</m:t>
                                </m:r>
                                <m:r>
                                  <a:rPr lang="en-US" sz="1200" i="1">
                                    <a:solidFill>
                                      <a:srgbClr val="00B050"/>
                                    </a:solidFill>
                                    <a:latin typeface="Cambria Math" panose="02040503050406030204" pitchFamily="18" charset="0"/>
                                  </a:rPr>
                                  <m:t>𝑛</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21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𝑛</m:t>
                                </m:r>
                                <m:r>
                                  <a:rPr lang="en-US" sz="1200" i="1">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2</m:t>
                                </m:r>
                                <m:r>
                                  <a:rPr lang="en-US" sz="1200" i="1">
                                    <a:solidFill>
                                      <a:srgbClr val="00B050"/>
                                    </a:solidFill>
                                    <a:latin typeface="Cambria Math" panose="02040503050406030204" pitchFamily="18" charset="0"/>
                                  </a:rPr>
                                  <m:t>𝑛</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31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𝑛</m:t>
                                </m:r>
                                <m:r>
                                  <a:rPr lang="en-US" sz="1200" i="1">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3</m:t>
                                </m:r>
                                <m:r>
                                  <a:rPr lang="en-US" sz="1200" i="1">
                                    <a:solidFill>
                                      <a:srgbClr val="00B050"/>
                                    </a:solidFill>
                                    <a:latin typeface="Cambria Math" panose="02040503050406030204" pitchFamily="18" charset="0"/>
                                  </a:rPr>
                                  <m:t>𝑛</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𝑛</m:t>
                                </m:r>
                                <m:r>
                                  <a:rPr lang="en-US" sz="1200" i="1">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𝑚</m:t>
                                </m:r>
                                <m:r>
                                  <a:rPr lang="en-US" sz="1200" i="1">
                                    <a:solidFill>
                                      <a:srgbClr val="00B050"/>
                                    </a:solidFill>
                                    <a:latin typeface="Cambria Math" panose="02040503050406030204" pitchFamily="18" charset="0"/>
                                  </a:rPr>
                                  <m:t>𝑛</m:t>
                                </m:r>
                              </m:sub>
                            </m:sSub>
                          </m:e>
                        </m:eqArr>
                      </m:e>
                    </m:d>
                  </m:oMath>
                </a14:m>
                <a:r>
                  <a:rPr lang="en-US" sz="2000" dirty="0"/>
                  <a:t> x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3</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𝐹</m:t>
                                </m:r>
                              </m:e>
                              <m:sub>
                                <m:r>
                                  <a:rPr lang="en-US" sz="1200" b="0" i="1" smtClean="0">
                                    <a:solidFill>
                                      <a:schemeClr val="tx1"/>
                                    </a:solidFill>
                                    <a:latin typeface="Cambria Math" panose="02040503050406030204" pitchFamily="18" charset="0"/>
                                  </a:rPr>
                                  <m:t>𝑛</m:t>
                                </m:r>
                                <m:r>
                                  <a:rPr lang="en-US" sz="1200" b="0" i="1" smtClean="0">
                                    <a:solidFill>
                                      <a:schemeClr val="tx1"/>
                                    </a:solidFill>
                                    <a:latin typeface="Cambria Math" panose="02040503050406030204" pitchFamily="18" charset="0"/>
                                  </a:rPr>
                                  <m:t>−1</m:t>
                                </m:r>
                              </m:sub>
                            </m:sSub>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𝑛</m:t>
                                </m:r>
                              </m:sub>
                            </m:sSub>
                          </m:e>
                        </m:eqArr>
                      </m:e>
                    </m:d>
                  </m:oMath>
                </a14:m>
                <a:endParaRPr lang="en-US" sz="1200" dirty="0"/>
              </a:p>
            </p:txBody>
          </p:sp>
        </mc:Choice>
        <mc:Fallback xmlns="">
          <p:sp>
            <p:nvSpPr>
              <p:cNvPr id="27" name="TextBox 26">
                <a:extLst>
                  <a:ext uri="{FF2B5EF4-FFF2-40B4-BE49-F238E27FC236}">
                    <a16:creationId xmlns:a16="http://schemas.microsoft.com/office/drawing/2014/main" id="{CE485BBC-DC21-47A1-812F-AD6C65D7818C}"/>
                  </a:ext>
                </a:extLst>
              </p:cNvPr>
              <p:cNvSpPr txBox="1">
                <a:spLocks noRot="1" noChangeAspect="1" noMove="1" noResize="1" noEditPoints="1" noAdjustHandles="1" noChangeArrowheads="1" noChangeShapeType="1" noTextEdit="1"/>
              </p:cNvSpPr>
              <p:nvPr/>
            </p:nvSpPr>
            <p:spPr>
              <a:xfrm>
                <a:off x="7301367" y="2720735"/>
                <a:ext cx="4250766" cy="144501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7115AFC-2B1A-4264-83BF-4C858991FA45}"/>
                  </a:ext>
                </a:extLst>
              </p:cNvPr>
              <p:cNvSpPr txBox="1"/>
              <p:nvPr/>
            </p:nvSpPr>
            <p:spPr>
              <a:xfrm>
                <a:off x="5818594" y="2797232"/>
                <a:ext cx="781087" cy="14450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𝐹</m:t>
                                  </m:r>
                                </m:e>
                                <m:sub>
                                  <m:r>
                                    <a:rPr lang="en-US" sz="1200" b="0" i="1" smtClean="0">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𝐹</m:t>
                                  </m:r>
                                </m:e>
                                <m:sub>
                                  <m:r>
                                    <a:rPr lang="en-US" sz="1200" b="0" i="1" smtClean="0">
                                      <a:solidFill>
                                        <a:schemeClr val="tx1"/>
                                      </a:solidFill>
                                      <a:latin typeface="Cambria Math" panose="02040503050406030204" pitchFamily="18" charset="0"/>
                                    </a:rPr>
                                    <m:t>𝑛</m:t>
                                  </m:r>
                                  <m:r>
                                    <a:rPr lang="en-US" sz="1200" b="0" i="1" smtClean="0">
                                      <a:solidFill>
                                        <a:schemeClr val="tx1"/>
                                      </a:solidFill>
                                      <a:latin typeface="Cambria Math" panose="02040503050406030204" pitchFamily="18" charset="0"/>
                                    </a:rPr>
                                    <m:t>−1</m:t>
                                  </m:r>
                                </m:sub>
                              </m:sSub>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𝑛</m:t>
                                  </m:r>
                                </m:sub>
                              </m:sSub>
                            </m:e>
                          </m:eqArr>
                        </m:e>
                      </m:d>
                    </m:oMath>
                  </m:oMathPara>
                </a14:m>
                <a:endParaRPr lang="en-US" sz="2000" dirty="0" err="1"/>
              </a:p>
            </p:txBody>
          </p:sp>
        </mc:Choice>
        <mc:Fallback xmlns="">
          <p:sp>
            <p:nvSpPr>
              <p:cNvPr id="28" name="TextBox 27">
                <a:extLst>
                  <a:ext uri="{FF2B5EF4-FFF2-40B4-BE49-F238E27FC236}">
                    <a16:creationId xmlns:a16="http://schemas.microsoft.com/office/drawing/2014/main" id="{27115AFC-2B1A-4264-83BF-4C858991FA45}"/>
                  </a:ext>
                </a:extLst>
              </p:cNvPr>
              <p:cNvSpPr txBox="1">
                <a:spLocks noRot="1" noChangeAspect="1" noMove="1" noResize="1" noEditPoints="1" noAdjustHandles="1" noChangeArrowheads="1" noChangeShapeType="1" noTextEdit="1"/>
              </p:cNvSpPr>
              <p:nvPr/>
            </p:nvSpPr>
            <p:spPr>
              <a:xfrm>
                <a:off x="5818594" y="2797232"/>
                <a:ext cx="781087" cy="144501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1E065D1-0440-D8CA-A5AA-F20BF8ED915F}"/>
                  </a:ext>
                </a:extLst>
              </p:cNvPr>
              <p:cNvSpPr txBox="1"/>
              <p:nvPr/>
            </p:nvSpPr>
            <p:spPr>
              <a:xfrm>
                <a:off x="10024382" y="4357420"/>
                <a:ext cx="1490729"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𝑚</m:t>
                          </m:r>
                          <m:r>
                            <a:rPr lang="en-US" sz="1400" b="0" i="1" smtClean="0">
                              <a:latin typeface="Cambria Math" panose="02040503050406030204" pitchFamily="18" charset="0"/>
                            </a:rPr>
                            <m:t>=215,</m:t>
                          </m:r>
                          <m:r>
                            <a:rPr lang="en-US" sz="1400" b="0" i="1" smtClean="0">
                              <a:latin typeface="Cambria Math" panose="02040503050406030204" pitchFamily="18" charset="0"/>
                            </a:rPr>
                            <m:t>𝑛</m:t>
                          </m:r>
                          <m:r>
                            <a:rPr lang="en-US" sz="1400" b="0" i="1" smtClean="0">
                              <a:latin typeface="Cambria Math" panose="02040503050406030204" pitchFamily="18" charset="0"/>
                            </a:rPr>
                            <m:t>=10</m:t>
                          </m:r>
                        </m:e>
                      </m:d>
                    </m:oMath>
                  </m:oMathPara>
                </a14:m>
                <a:endParaRPr lang="en-US" sz="1400" dirty="0" err="1"/>
              </a:p>
            </p:txBody>
          </p:sp>
        </mc:Choice>
        <mc:Fallback xmlns="">
          <p:sp>
            <p:nvSpPr>
              <p:cNvPr id="3" name="TextBox 2">
                <a:extLst>
                  <a:ext uri="{FF2B5EF4-FFF2-40B4-BE49-F238E27FC236}">
                    <a16:creationId xmlns:a16="http://schemas.microsoft.com/office/drawing/2014/main" id="{31E065D1-0440-D8CA-A5AA-F20BF8ED915F}"/>
                  </a:ext>
                </a:extLst>
              </p:cNvPr>
              <p:cNvSpPr txBox="1">
                <a:spLocks noRot="1" noChangeAspect="1" noMove="1" noResize="1" noEditPoints="1" noAdjustHandles="1" noChangeArrowheads="1" noChangeShapeType="1" noTextEdit="1"/>
              </p:cNvSpPr>
              <p:nvPr/>
            </p:nvSpPr>
            <p:spPr>
              <a:xfrm>
                <a:off x="10024382" y="4357420"/>
                <a:ext cx="1490729" cy="215444"/>
              </a:xfrm>
              <a:prstGeom prst="rect">
                <a:avLst/>
              </a:prstGeom>
              <a:blipFill>
                <a:blip r:embed="rId9"/>
                <a:stretch>
                  <a:fillRect b="-8571"/>
                </a:stretch>
              </a:blipFill>
            </p:spPr>
            <p:txBody>
              <a:bodyPr/>
              <a:lstStyle/>
              <a:p>
                <a:r>
                  <a:rPr lang="en-US">
                    <a:noFill/>
                  </a:rPr>
                  <a:t> </a:t>
                </a:r>
              </a:p>
            </p:txBody>
          </p:sp>
        </mc:Fallback>
      </mc:AlternateContent>
      <p:sp>
        <p:nvSpPr>
          <p:cNvPr id="12" name="Arrow: Right 11">
            <a:extLst>
              <a:ext uri="{FF2B5EF4-FFF2-40B4-BE49-F238E27FC236}">
                <a16:creationId xmlns:a16="http://schemas.microsoft.com/office/drawing/2014/main" id="{11A64C3C-EC35-08C3-DE7B-DA70217E3A58}"/>
              </a:ext>
            </a:extLst>
          </p:cNvPr>
          <p:cNvSpPr/>
          <p:nvPr/>
        </p:nvSpPr>
        <p:spPr>
          <a:xfrm rot="12080169">
            <a:off x="9744408" y="4356829"/>
            <a:ext cx="189592" cy="1027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427088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11" grpId="0"/>
      <p:bldP spid="7" grpId="0" animBg="1"/>
      <p:bldP spid="17" grpId="0" animBg="1"/>
      <p:bldP spid="19" grpId="0" animBg="1"/>
      <p:bldP spid="20" grpId="0" animBg="1"/>
      <p:bldP spid="21" grpId="0" animBg="1"/>
      <p:bldP spid="22" grpId="0"/>
      <p:bldP spid="24" grpId="0" animBg="1"/>
      <p:bldP spid="27" grpId="0"/>
      <p:bldP spid="28" grpId="0"/>
      <p:bldP spid="3" grpId="0"/>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B711C595-A55D-490D-91E5-49FAB1CAE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717" y="4016869"/>
            <a:ext cx="1016414" cy="2734552"/>
          </a:xfrm>
          <a:prstGeom prst="rect">
            <a:avLst/>
          </a:prstGeom>
        </p:spPr>
      </p:pic>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47</a:t>
            </a:fld>
            <a:endParaRPr lang="en-US"/>
          </a:p>
        </p:txBody>
      </p:sp>
      <p:sp>
        <p:nvSpPr>
          <p:cNvPr id="8" name="Arrow: Right 7">
            <a:extLst>
              <a:ext uri="{FF2B5EF4-FFF2-40B4-BE49-F238E27FC236}">
                <a16:creationId xmlns:a16="http://schemas.microsoft.com/office/drawing/2014/main" id="{2BF5C640-D4F0-47E6-9015-5DF4C5F853C6}"/>
              </a:ext>
            </a:extLst>
          </p:cNvPr>
          <p:cNvSpPr/>
          <p:nvPr/>
        </p:nvSpPr>
        <p:spPr>
          <a:xfrm rot="1997366">
            <a:off x="5216909" y="4693944"/>
            <a:ext cx="994299" cy="567296"/>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2D4B00C-5E9C-4D41-ABEB-4AB494D50E33}"/>
                  </a:ext>
                </a:extLst>
              </p:cNvPr>
              <p:cNvSpPr txBox="1"/>
              <p:nvPr/>
            </p:nvSpPr>
            <p:spPr>
              <a:xfrm>
                <a:off x="5759203" y="702760"/>
                <a:ext cx="781087" cy="12601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𝐹</m:t>
                                  </m:r>
                                </m:e>
                                <m:sub>
                                  <m:r>
                                    <a:rPr lang="en-US" sz="1200" b="0" i="1" smtClean="0">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b="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𝐹</m:t>
                                  </m:r>
                                </m:e>
                                <m:sub>
                                  <m:r>
                                    <a:rPr lang="en-US" sz="1200" b="0" i="1" smtClean="0">
                                      <a:solidFill>
                                        <a:srgbClr val="FF0000"/>
                                      </a:solidFill>
                                      <a:latin typeface="Cambria Math" panose="02040503050406030204" pitchFamily="18" charset="0"/>
                                    </a:rPr>
                                    <m:t>𝑛</m:t>
                                  </m:r>
                                </m:sub>
                              </m:sSub>
                            </m:e>
                          </m:eqArr>
                        </m:e>
                      </m:d>
                    </m:oMath>
                  </m:oMathPara>
                </a14:m>
                <a:endParaRPr lang="en-US" sz="2000" dirty="0" err="1"/>
              </a:p>
            </p:txBody>
          </p:sp>
        </mc:Choice>
        <mc:Fallback xmlns="">
          <p:sp>
            <p:nvSpPr>
              <p:cNvPr id="2" name="TextBox 1">
                <a:extLst>
                  <a:ext uri="{FF2B5EF4-FFF2-40B4-BE49-F238E27FC236}">
                    <a16:creationId xmlns:a16="http://schemas.microsoft.com/office/drawing/2014/main" id="{32D4B00C-5E9C-4D41-ABEB-4AB494D50E33}"/>
                  </a:ext>
                </a:extLst>
              </p:cNvPr>
              <p:cNvSpPr txBox="1">
                <a:spLocks noRot="1" noChangeAspect="1" noMove="1" noResize="1" noEditPoints="1" noAdjustHandles="1" noChangeArrowheads="1" noChangeShapeType="1" noTextEdit="1"/>
              </p:cNvSpPr>
              <p:nvPr/>
            </p:nvSpPr>
            <p:spPr>
              <a:xfrm>
                <a:off x="5759203" y="702760"/>
                <a:ext cx="781087" cy="12601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7595E0-C4D9-4D4C-BF48-3365F5835DBE}"/>
                  </a:ext>
                </a:extLst>
              </p:cNvPr>
              <p:cNvSpPr txBox="1"/>
              <p:nvPr/>
            </p:nvSpPr>
            <p:spPr>
              <a:xfrm>
                <a:off x="7226626" y="773974"/>
                <a:ext cx="4038214" cy="1245597"/>
              </a:xfrm>
              <a:prstGeom prst="rect">
                <a:avLst/>
              </a:prstGeom>
              <a:noFill/>
            </p:spPr>
            <p:txBody>
              <a:bodyPr wrap="square" lIns="0" tIns="0" rIns="0" bIns="0" rtlCol="0">
                <a:spAutoFit/>
              </a:bodyPr>
              <a:lstStyle/>
              <a:p>
                <a14:m>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𝑛</m:t>
                                </m:r>
                              </m:sub>
                            </m:sSub>
                          </m:e>
                        </m:eqArr>
                      </m:e>
                    </m:d>
                  </m:oMath>
                </a14:m>
                <a:r>
                  <a:rPr lang="en-US" sz="2000" dirty="0"/>
                  <a:t> =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1</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2</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𝑊</m:t>
                                </m:r>
                              </m:e>
                              <m:sub>
                                <m:r>
                                  <a:rPr lang="en-US" sz="1200" i="1">
                                    <a:solidFill>
                                      <a:srgbClr val="FF0000"/>
                                    </a:solidFill>
                                    <a:latin typeface="Cambria Math" panose="02040503050406030204" pitchFamily="18" charset="0"/>
                                  </a:rPr>
                                  <m:t>1</m:t>
                                </m:r>
                                <m:r>
                                  <a:rPr lang="en-US" sz="1200" b="0" i="1" smtClean="0">
                                    <a:solidFill>
                                      <a:srgbClr val="FF0000"/>
                                    </a:solidFill>
                                    <a:latin typeface="Cambria Math" panose="02040503050406030204" pitchFamily="18" charset="0"/>
                                  </a:rPr>
                                  <m:t>𝑛</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21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2</m:t>
                                </m:r>
                                <m:r>
                                  <a:rPr lang="en-US" sz="1200" b="0" i="1" smtClean="0">
                                    <a:solidFill>
                                      <a:srgbClr val="FF0000"/>
                                    </a:solidFill>
                                    <a:latin typeface="Cambria Math" panose="02040503050406030204" pitchFamily="18" charset="0"/>
                                  </a:rPr>
                                  <m:t>𝑛</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31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3</m:t>
                                </m:r>
                                <m:r>
                                  <a:rPr lang="en-US" sz="1200" b="0" i="1" smtClean="0">
                                    <a:solidFill>
                                      <a:srgbClr val="FF0000"/>
                                    </a:solidFill>
                                    <a:latin typeface="Cambria Math" panose="02040503050406030204" pitchFamily="18" charset="0"/>
                                  </a:rPr>
                                  <m:t>𝑛</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𝑚𝑛</m:t>
                                </m:r>
                              </m:sub>
                            </m:sSub>
                          </m:e>
                        </m:eqArr>
                      </m:e>
                    </m:d>
                  </m:oMath>
                </a14:m>
                <a:r>
                  <a:rPr lang="en-US" sz="2000" dirty="0"/>
                  <a:t> x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3</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smtClean="0">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𝐹</m:t>
                                </m:r>
                              </m:e>
                              <m:sub>
                                <m:r>
                                  <a:rPr lang="en-US" sz="1200" b="0" i="1" smtClean="0">
                                    <a:solidFill>
                                      <a:srgbClr val="FF0000"/>
                                    </a:solidFill>
                                    <a:latin typeface="Cambria Math" panose="02040503050406030204" pitchFamily="18" charset="0"/>
                                  </a:rPr>
                                  <m:t>𝑛</m:t>
                                </m:r>
                              </m:sub>
                            </m:sSub>
                          </m:e>
                        </m:eqArr>
                      </m:e>
                    </m:d>
                  </m:oMath>
                </a14:m>
                <a:r>
                  <a:rPr lang="en-US" sz="2000" dirty="0"/>
                  <a:t>  </a:t>
                </a:r>
              </a:p>
            </p:txBody>
          </p:sp>
        </mc:Choice>
        <mc:Fallback xmlns="">
          <p:sp>
            <p:nvSpPr>
              <p:cNvPr id="11" name="TextBox 10">
                <a:extLst>
                  <a:ext uri="{FF2B5EF4-FFF2-40B4-BE49-F238E27FC236}">
                    <a16:creationId xmlns:a16="http://schemas.microsoft.com/office/drawing/2014/main" id="{EF7595E0-C4D9-4D4C-BF48-3365F5835DBE}"/>
                  </a:ext>
                </a:extLst>
              </p:cNvPr>
              <p:cNvSpPr txBox="1">
                <a:spLocks noRot="1" noChangeAspect="1" noMove="1" noResize="1" noEditPoints="1" noAdjustHandles="1" noChangeArrowheads="1" noChangeShapeType="1" noTextEdit="1"/>
              </p:cNvSpPr>
              <p:nvPr/>
            </p:nvSpPr>
            <p:spPr>
              <a:xfrm>
                <a:off x="7226626" y="773974"/>
                <a:ext cx="4038214" cy="1245597"/>
              </a:xfrm>
              <a:prstGeom prst="rect">
                <a:avLst/>
              </a:prstGeom>
              <a:blipFill>
                <a:blip r:embed="rId5"/>
                <a:stretch>
                  <a:fillRect/>
                </a:stretch>
              </a:blipFill>
            </p:spPr>
            <p:txBody>
              <a:bodyPr/>
              <a:lstStyle/>
              <a:p>
                <a:r>
                  <a:rPr lang="en-US">
                    <a:noFill/>
                  </a:rPr>
                  <a:t> </a:t>
                </a:r>
              </a:p>
            </p:txBody>
          </p:sp>
        </mc:Fallback>
      </mc:AlternateContent>
      <p:sp>
        <p:nvSpPr>
          <p:cNvPr id="7" name="Arrow: Down 6">
            <a:extLst>
              <a:ext uri="{FF2B5EF4-FFF2-40B4-BE49-F238E27FC236}">
                <a16:creationId xmlns:a16="http://schemas.microsoft.com/office/drawing/2014/main" id="{9CF81B47-9D5C-4973-8185-51CFC32B3A52}"/>
              </a:ext>
            </a:extLst>
          </p:cNvPr>
          <p:cNvSpPr/>
          <p:nvPr/>
        </p:nvSpPr>
        <p:spPr>
          <a:xfrm>
            <a:off x="8887551" y="2133156"/>
            <a:ext cx="310718" cy="523783"/>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7" name="TextBox 16">
            <a:extLst>
              <a:ext uri="{FF2B5EF4-FFF2-40B4-BE49-F238E27FC236}">
                <a16:creationId xmlns:a16="http://schemas.microsoft.com/office/drawing/2014/main" id="{421C168C-FBF6-4563-B193-9FAD41EE1757}"/>
              </a:ext>
            </a:extLst>
          </p:cNvPr>
          <p:cNvSpPr txBox="1"/>
          <p:nvPr/>
        </p:nvSpPr>
        <p:spPr>
          <a:xfrm>
            <a:off x="4836850" y="3686630"/>
            <a:ext cx="995464" cy="215444"/>
          </a:xfrm>
          <a:prstGeom prst="rect">
            <a:avLst/>
          </a:prstGeom>
          <a:noFill/>
          <a:ln>
            <a:solidFill>
              <a:schemeClr val="tx1"/>
            </a:solidFill>
          </a:ln>
        </p:spPr>
        <p:txBody>
          <a:bodyPr wrap="square" rtlCol="0">
            <a:spAutoFit/>
          </a:bodyPr>
          <a:lstStyle/>
          <a:p>
            <a:pPr algn="ctr"/>
            <a:r>
              <a:rPr lang="en-US" sz="800" dirty="0">
                <a:solidFill>
                  <a:srgbClr val="00B050"/>
                </a:solidFill>
              </a:rPr>
              <a:t>Adding features</a:t>
            </a:r>
          </a:p>
        </p:txBody>
      </p:sp>
      <p:sp>
        <p:nvSpPr>
          <p:cNvPr id="19" name="Arrow: Right 18">
            <a:extLst>
              <a:ext uri="{FF2B5EF4-FFF2-40B4-BE49-F238E27FC236}">
                <a16:creationId xmlns:a16="http://schemas.microsoft.com/office/drawing/2014/main" id="{24F7BA2F-2081-4973-9CC3-2EA87C009C9D}"/>
              </a:ext>
            </a:extLst>
          </p:cNvPr>
          <p:cNvSpPr/>
          <p:nvPr/>
        </p:nvSpPr>
        <p:spPr>
          <a:xfrm rot="1159525">
            <a:off x="5740630" y="3979341"/>
            <a:ext cx="189592" cy="102763"/>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20" name="TextBox 19">
            <a:extLst>
              <a:ext uri="{FF2B5EF4-FFF2-40B4-BE49-F238E27FC236}">
                <a16:creationId xmlns:a16="http://schemas.microsoft.com/office/drawing/2014/main" id="{4E90C7A2-40CE-4AA0-9AA6-2C279FFE7B2B}"/>
              </a:ext>
            </a:extLst>
          </p:cNvPr>
          <p:cNvSpPr txBox="1"/>
          <p:nvPr/>
        </p:nvSpPr>
        <p:spPr>
          <a:xfrm>
            <a:off x="5565022" y="398497"/>
            <a:ext cx="1169448" cy="215444"/>
          </a:xfrm>
          <a:prstGeom prst="rect">
            <a:avLst/>
          </a:prstGeom>
          <a:noFill/>
          <a:ln>
            <a:solidFill>
              <a:schemeClr val="tx1"/>
            </a:solidFill>
          </a:ln>
        </p:spPr>
        <p:txBody>
          <a:bodyPr wrap="square" rtlCol="0">
            <a:spAutoFit/>
          </a:bodyPr>
          <a:lstStyle/>
          <a:p>
            <a:pPr algn="ctr"/>
            <a:r>
              <a:rPr lang="en-US" sz="800" dirty="0"/>
              <a:t>Inputs</a:t>
            </a:r>
          </a:p>
        </p:txBody>
      </p:sp>
      <p:sp>
        <p:nvSpPr>
          <p:cNvPr id="21" name="TextBox 20">
            <a:extLst>
              <a:ext uri="{FF2B5EF4-FFF2-40B4-BE49-F238E27FC236}">
                <a16:creationId xmlns:a16="http://schemas.microsoft.com/office/drawing/2014/main" id="{163155EE-4636-45B8-BA5E-2B175C3149D6}"/>
              </a:ext>
            </a:extLst>
          </p:cNvPr>
          <p:cNvSpPr txBox="1"/>
          <p:nvPr/>
        </p:nvSpPr>
        <p:spPr>
          <a:xfrm>
            <a:off x="7226626" y="395074"/>
            <a:ext cx="1169448" cy="215444"/>
          </a:xfrm>
          <a:prstGeom prst="rect">
            <a:avLst/>
          </a:prstGeom>
          <a:noFill/>
          <a:ln>
            <a:solidFill>
              <a:schemeClr val="tx1"/>
            </a:solidFill>
          </a:ln>
        </p:spPr>
        <p:txBody>
          <a:bodyPr wrap="square" rtlCol="0">
            <a:spAutoFit/>
          </a:bodyPr>
          <a:lstStyle/>
          <a:p>
            <a:pPr algn="ctr"/>
            <a:r>
              <a:rPr lang="en-US" sz="800" dirty="0"/>
              <a:t>Hidden layer</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4E0C19A-1B0D-4612-A3E8-C1FF79DB9BC7}"/>
                  </a:ext>
                </a:extLst>
              </p:cNvPr>
              <p:cNvSpPr txBox="1"/>
              <p:nvPr/>
            </p:nvSpPr>
            <p:spPr>
              <a:xfrm>
                <a:off x="9732211" y="2206174"/>
                <a:ext cx="524951"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𝑚</m:t>
                          </m:r>
                          <m:r>
                            <a:rPr lang="en-US" sz="1400" b="0" i="1" smtClean="0">
                              <a:latin typeface="Cambria Math" panose="02040503050406030204" pitchFamily="18" charset="0"/>
                            </a:rPr>
                            <m:t>,</m:t>
                          </m:r>
                          <m:r>
                            <a:rPr lang="en-US" sz="1400" b="0" i="1" smtClean="0">
                              <a:solidFill>
                                <a:srgbClr val="FF0000"/>
                              </a:solidFill>
                              <a:latin typeface="Cambria Math" panose="02040503050406030204" pitchFamily="18" charset="0"/>
                            </a:rPr>
                            <m:t>𝑛</m:t>
                          </m:r>
                        </m:e>
                      </m:d>
                    </m:oMath>
                  </m:oMathPara>
                </a14:m>
                <a:endParaRPr lang="en-US" sz="1400" dirty="0" err="1"/>
              </a:p>
            </p:txBody>
          </p:sp>
        </mc:Choice>
        <mc:Fallback xmlns="">
          <p:sp>
            <p:nvSpPr>
              <p:cNvPr id="22" name="TextBox 21">
                <a:extLst>
                  <a:ext uri="{FF2B5EF4-FFF2-40B4-BE49-F238E27FC236}">
                    <a16:creationId xmlns:a16="http://schemas.microsoft.com/office/drawing/2014/main" id="{D4E0C19A-1B0D-4612-A3E8-C1FF79DB9BC7}"/>
                  </a:ext>
                </a:extLst>
              </p:cNvPr>
              <p:cNvSpPr txBox="1">
                <a:spLocks noRot="1" noChangeAspect="1" noMove="1" noResize="1" noEditPoints="1" noAdjustHandles="1" noChangeArrowheads="1" noChangeShapeType="1" noTextEdit="1"/>
              </p:cNvSpPr>
              <p:nvPr/>
            </p:nvSpPr>
            <p:spPr>
              <a:xfrm>
                <a:off x="9732211" y="2206174"/>
                <a:ext cx="524951" cy="215444"/>
              </a:xfrm>
              <a:prstGeom prst="rect">
                <a:avLst/>
              </a:prstGeom>
              <a:blipFill>
                <a:blip r:embed="rId6"/>
                <a:stretch>
                  <a:fillRect b="-2857"/>
                </a:stretch>
              </a:blipFill>
            </p:spPr>
            <p:txBody>
              <a:bodyPr/>
              <a:lstStyle/>
              <a:p>
                <a:r>
                  <a:rPr lang="en-US">
                    <a:noFill/>
                  </a:rPr>
                  <a:t> </a:t>
                </a:r>
              </a:p>
            </p:txBody>
          </p:sp>
        </mc:Fallback>
      </mc:AlternateContent>
      <p:sp>
        <p:nvSpPr>
          <p:cNvPr id="24" name="Arrow: Right 23">
            <a:extLst>
              <a:ext uri="{FF2B5EF4-FFF2-40B4-BE49-F238E27FC236}">
                <a16:creationId xmlns:a16="http://schemas.microsoft.com/office/drawing/2014/main" id="{B2EF1B9A-F89C-4EE4-876D-497A1A0E3E9B}"/>
              </a:ext>
            </a:extLst>
          </p:cNvPr>
          <p:cNvSpPr/>
          <p:nvPr/>
        </p:nvSpPr>
        <p:spPr>
          <a:xfrm rot="12080169">
            <a:off x="9452237" y="2205583"/>
            <a:ext cx="189592" cy="1027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E485BBC-DC21-47A1-812F-AD6C65D7818C}"/>
                  </a:ext>
                </a:extLst>
              </p:cNvPr>
              <p:cNvSpPr txBox="1"/>
              <p:nvPr/>
            </p:nvSpPr>
            <p:spPr>
              <a:xfrm>
                <a:off x="7301367" y="2720735"/>
                <a:ext cx="4250766" cy="1445011"/>
              </a:xfrm>
              <a:prstGeom prst="rect">
                <a:avLst/>
              </a:prstGeom>
              <a:noFill/>
            </p:spPr>
            <p:txBody>
              <a:bodyPr wrap="square" lIns="0" tIns="0" rIns="0" bIns="0" rtlCol="0">
                <a:spAutoFit/>
              </a:bodyPr>
              <a:lstStyle/>
              <a:p>
                <a14:m>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𝑚</m:t>
                                </m:r>
                              </m:sub>
                            </m:sSub>
                          </m:e>
                        </m:eqArr>
                      </m:e>
                    </m:d>
                  </m:oMath>
                </a14:m>
                <a:r>
                  <a:rPr lang="en-US" sz="2000" dirty="0"/>
                  <a:t> =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1</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2</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i="1">
                                    <a:solidFill>
                                      <a:srgbClr val="00B050"/>
                                    </a:solidFill>
                                    <a:latin typeface="Cambria Math" panose="02040503050406030204" pitchFamily="18" charset="0"/>
                                  </a:rPr>
                                  <m:t>1</m:t>
                                </m:r>
                                <m:r>
                                  <a:rPr lang="en-US" sz="1200" b="0" i="1" smtClean="0">
                                    <a:solidFill>
                                      <a:srgbClr val="00B050"/>
                                    </a:solidFill>
                                    <a:latin typeface="Cambria Math" panose="02040503050406030204" pitchFamily="18" charset="0"/>
                                  </a:rPr>
                                  <m:t>𝑛</m:t>
                                </m:r>
                                <m:r>
                                  <a:rPr lang="en-US" sz="1200" b="0" i="1" smtClean="0">
                                    <a:solidFill>
                                      <a:srgbClr val="00B050"/>
                                    </a:solidFill>
                                    <a:latin typeface="Cambria Math" panose="02040503050406030204" pitchFamily="18" charset="0"/>
                                  </a:rPr>
                                  <m:t>−1</m:t>
                                </m:r>
                              </m:sub>
                            </m:sSub>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i="1">
                                    <a:solidFill>
                                      <a:srgbClr val="00B050"/>
                                    </a:solidFill>
                                    <a:latin typeface="Cambria Math" panose="02040503050406030204" pitchFamily="18" charset="0"/>
                                  </a:rPr>
                                  <m:t>1</m:t>
                                </m:r>
                                <m:r>
                                  <a:rPr lang="en-US" sz="1200" i="1">
                                    <a:solidFill>
                                      <a:srgbClr val="00B050"/>
                                    </a:solidFill>
                                    <a:latin typeface="Cambria Math" panose="02040503050406030204" pitchFamily="18" charset="0"/>
                                  </a:rPr>
                                  <m:t>𝑛</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21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2</m:t>
                                </m:r>
                                <m:r>
                                  <a:rPr lang="en-US" sz="1200" i="1">
                                    <a:solidFill>
                                      <a:srgbClr val="00B050"/>
                                    </a:solidFill>
                                    <a:latin typeface="Cambria Math" panose="02040503050406030204" pitchFamily="18" charset="0"/>
                                  </a:rPr>
                                  <m:t>𝑛</m:t>
                                </m:r>
                                <m:r>
                                  <a:rPr lang="en-US" sz="1200" i="1">
                                    <a:solidFill>
                                      <a:srgbClr val="00B050"/>
                                    </a:solidFill>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2</m:t>
                                </m:r>
                                <m:r>
                                  <a:rPr lang="en-US" sz="1200" i="1">
                                    <a:solidFill>
                                      <a:srgbClr val="00B050"/>
                                    </a:solidFill>
                                    <a:latin typeface="Cambria Math" panose="02040503050406030204" pitchFamily="18" charset="0"/>
                                  </a:rPr>
                                  <m:t>𝑛</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31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3</m:t>
                                </m:r>
                                <m:r>
                                  <a:rPr lang="en-US" sz="1200" i="1">
                                    <a:solidFill>
                                      <a:srgbClr val="00B050"/>
                                    </a:solidFill>
                                    <a:latin typeface="Cambria Math" panose="02040503050406030204" pitchFamily="18" charset="0"/>
                                  </a:rPr>
                                  <m:t>𝑛</m:t>
                                </m:r>
                                <m:r>
                                  <a:rPr lang="en-US" sz="1200" i="1">
                                    <a:solidFill>
                                      <a:srgbClr val="00B050"/>
                                    </a:solidFill>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3</m:t>
                                </m:r>
                                <m:r>
                                  <a:rPr lang="en-US" sz="1200" i="1">
                                    <a:solidFill>
                                      <a:srgbClr val="00B050"/>
                                    </a:solidFill>
                                    <a:latin typeface="Cambria Math" panose="02040503050406030204" pitchFamily="18" charset="0"/>
                                  </a:rPr>
                                  <m:t>𝑛</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𝑚</m:t>
                                </m:r>
                                <m:r>
                                  <a:rPr lang="en-US" sz="1200" i="1">
                                    <a:solidFill>
                                      <a:srgbClr val="00B050"/>
                                    </a:solidFill>
                                    <a:latin typeface="Cambria Math" panose="02040503050406030204" pitchFamily="18" charset="0"/>
                                  </a:rPr>
                                  <m:t>𝑛</m:t>
                                </m:r>
                                <m:r>
                                  <a:rPr lang="en-US" sz="1200" i="1">
                                    <a:solidFill>
                                      <a:srgbClr val="00B050"/>
                                    </a:solidFill>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𝑚</m:t>
                                </m:r>
                                <m:r>
                                  <a:rPr lang="en-US" sz="1200" i="1">
                                    <a:solidFill>
                                      <a:srgbClr val="00B050"/>
                                    </a:solidFill>
                                    <a:latin typeface="Cambria Math" panose="02040503050406030204" pitchFamily="18" charset="0"/>
                                  </a:rPr>
                                  <m:t>𝑛</m:t>
                                </m:r>
                              </m:sub>
                            </m:sSub>
                          </m:e>
                        </m:eqArr>
                      </m:e>
                    </m:d>
                  </m:oMath>
                </a14:m>
                <a:r>
                  <a:rPr lang="en-US" sz="2000" dirty="0"/>
                  <a:t> x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3</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𝑛</m:t>
                                </m:r>
                                <m:r>
                                  <a:rPr lang="en-US" sz="1200" b="0" i="1" smtClean="0">
                                    <a:solidFill>
                                      <a:srgbClr val="00B050"/>
                                    </a:solidFill>
                                    <a:latin typeface="Cambria Math" panose="02040503050406030204" pitchFamily="18" charset="0"/>
                                  </a:rPr>
                                  <m:t>−1</m:t>
                                </m:r>
                              </m:sub>
                            </m:sSub>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𝑛</m:t>
                                </m:r>
                              </m:sub>
                            </m:sSub>
                          </m:e>
                        </m:eqArr>
                      </m:e>
                    </m:d>
                  </m:oMath>
                </a14:m>
                <a:endParaRPr lang="en-US" sz="1200" dirty="0"/>
              </a:p>
            </p:txBody>
          </p:sp>
        </mc:Choice>
        <mc:Fallback xmlns="">
          <p:sp>
            <p:nvSpPr>
              <p:cNvPr id="27" name="TextBox 26">
                <a:extLst>
                  <a:ext uri="{FF2B5EF4-FFF2-40B4-BE49-F238E27FC236}">
                    <a16:creationId xmlns:a16="http://schemas.microsoft.com/office/drawing/2014/main" id="{CE485BBC-DC21-47A1-812F-AD6C65D7818C}"/>
                  </a:ext>
                </a:extLst>
              </p:cNvPr>
              <p:cNvSpPr txBox="1">
                <a:spLocks noRot="1" noChangeAspect="1" noMove="1" noResize="1" noEditPoints="1" noAdjustHandles="1" noChangeArrowheads="1" noChangeShapeType="1" noTextEdit="1"/>
              </p:cNvSpPr>
              <p:nvPr/>
            </p:nvSpPr>
            <p:spPr>
              <a:xfrm>
                <a:off x="7301367" y="2720735"/>
                <a:ext cx="4250766" cy="144501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7115AFC-2B1A-4264-83BF-4C858991FA45}"/>
                  </a:ext>
                </a:extLst>
              </p:cNvPr>
              <p:cNvSpPr txBox="1"/>
              <p:nvPr/>
            </p:nvSpPr>
            <p:spPr>
              <a:xfrm>
                <a:off x="5818594" y="2797232"/>
                <a:ext cx="781087" cy="14450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𝐹</m:t>
                                  </m:r>
                                </m:e>
                                <m:sub>
                                  <m:r>
                                    <a:rPr lang="en-US" sz="1200" b="0" i="1" smtClean="0">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b="0" i="1" smtClean="0">
                                      <a:solidFill>
                                        <a:srgbClr val="00B050"/>
                                      </a:solidFill>
                                      <a:latin typeface="Cambria Math" panose="02040503050406030204" pitchFamily="18" charset="0"/>
                                    </a:rPr>
                                  </m:ctrlPr>
                                </m:sSubPr>
                                <m:e>
                                  <m:r>
                                    <a:rPr lang="en-US" sz="1200" b="0" i="1" smtClean="0">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𝑛</m:t>
                                  </m:r>
                                  <m:r>
                                    <a:rPr lang="en-US" sz="1200" b="0" i="1" smtClean="0">
                                      <a:solidFill>
                                        <a:srgbClr val="00B050"/>
                                      </a:solidFill>
                                      <a:latin typeface="Cambria Math" panose="02040503050406030204" pitchFamily="18" charset="0"/>
                                    </a:rPr>
                                    <m:t>−1</m:t>
                                  </m:r>
                                </m:sub>
                              </m:sSub>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𝑛</m:t>
                                  </m:r>
                                </m:sub>
                              </m:sSub>
                            </m:e>
                          </m:eqArr>
                        </m:e>
                      </m:d>
                    </m:oMath>
                  </m:oMathPara>
                </a14:m>
                <a:endParaRPr lang="en-US" sz="2000" dirty="0" err="1"/>
              </a:p>
            </p:txBody>
          </p:sp>
        </mc:Choice>
        <mc:Fallback xmlns="">
          <p:sp>
            <p:nvSpPr>
              <p:cNvPr id="28" name="TextBox 27">
                <a:extLst>
                  <a:ext uri="{FF2B5EF4-FFF2-40B4-BE49-F238E27FC236}">
                    <a16:creationId xmlns:a16="http://schemas.microsoft.com/office/drawing/2014/main" id="{27115AFC-2B1A-4264-83BF-4C858991FA45}"/>
                  </a:ext>
                </a:extLst>
              </p:cNvPr>
              <p:cNvSpPr txBox="1">
                <a:spLocks noRot="1" noChangeAspect="1" noMove="1" noResize="1" noEditPoints="1" noAdjustHandles="1" noChangeArrowheads="1" noChangeShapeType="1" noTextEdit="1"/>
              </p:cNvSpPr>
              <p:nvPr/>
            </p:nvSpPr>
            <p:spPr>
              <a:xfrm>
                <a:off x="5818594" y="2797232"/>
                <a:ext cx="781087" cy="144501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1E065D1-0440-D8CA-A5AA-F20BF8ED915F}"/>
                  </a:ext>
                </a:extLst>
              </p:cNvPr>
              <p:cNvSpPr txBox="1"/>
              <p:nvPr/>
            </p:nvSpPr>
            <p:spPr>
              <a:xfrm>
                <a:off x="10024382" y="4357420"/>
                <a:ext cx="524951"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𝑚</m:t>
                          </m:r>
                          <m:r>
                            <a:rPr lang="en-US" sz="1400" b="0" i="1" smtClean="0">
                              <a:latin typeface="Cambria Math" panose="02040503050406030204" pitchFamily="18" charset="0"/>
                            </a:rPr>
                            <m:t>,</m:t>
                          </m:r>
                          <m:r>
                            <a:rPr lang="en-US" sz="1400" b="0" i="1" smtClean="0">
                              <a:solidFill>
                                <a:srgbClr val="00B050"/>
                              </a:solidFill>
                              <a:latin typeface="Cambria Math" panose="02040503050406030204" pitchFamily="18" charset="0"/>
                            </a:rPr>
                            <m:t>𝑛</m:t>
                          </m:r>
                        </m:e>
                      </m:d>
                    </m:oMath>
                  </m:oMathPara>
                </a14:m>
                <a:endParaRPr lang="en-US" sz="1400" dirty="0" err="1"/>
              </a:p>
            </p:txBody>
          </p:sp>
        </mc:Choice>
        <mc:Fallback xmlns="">
          <p:sp>
            <p:nvSpPr>
              <p:cNvPr id="3" name="TextBox 2">
                <a:extLst>
                  <a:ext uri="{FF2B5EF4-FFF2-40B4-BE49-F238E27FC236}">
                    <a16:creationId xmlns:a16="http://schemas.microsoft.com/office/drawing/2014/main" id="{31E065D1-0440-D8CA-A5AA-F20BF8ED915F}"/>
                  </a:ext>
                </a:extLst>
              </p:cNvPr>
              <p:cNvSpPr txBox="1">
                <a:spLocks noRot="1" noChangeAspect="1" noMove="1" noResize="1" noEditPoints="1" noAdjustHandles="1" noChangeArrowheads="1" noChangeShapeType="1" noTextEdit="1"/>
              </p:cNvSpPr>
              <p:nvPr/>
            </p:nvSpPr>
            <p:spPr>
              <a:xfrm>
                <a:off x="10024382" y="4357420"/>
                <a:ext cx="524951" cy="215444"/>
              </a:xfrm>
              <a:prstGeom prst="rect">
                <a:avLst/>
              </a:prstGeom>
              <a:blipFill>
                <a:blip r:embed="rId9"/>
                <a:stretch>
                  <a:fillRect b="-2857"/>
                </a:stretch>
              </a:blipFill>
            </p:spPr>
            <p:txBody>
              <a:bodyPr/>
              <a:lstStyle/>
              <a:p>
                <a:r>
                  <a:rPr lang="en-US">
                    <a:noFill/>
                  </a:rPr>
                  <a:t> </a:t>
                </a:r>
              </a:p>
            </p:txBody>
          </p:sp>
        </mc:Fallback>
      </mc:AlternateContent>
      <p:sp>
        <p:nvSpPr>
          <p:cNvPr id="12" name="Arrow: Right 11">
            <a:extLst>
              <a:ext uri="{FF2B5EF4-FFF2-40B4-BE49-F238E27FC236}">
                <a16:creationId xmlns:a16="http://schemas.microsoft.com/office/drawing/2014/main" id="{11A64C3C-EC35-08C3-DE7B-DA70217E3A58}"/>
              </a:ext>
            </a:extLst>
          </p:cNvPr>
          <p:cNvSpPr/>
          <p:nvPr/>
        </p:nvSpPr>
        <p:spPr>
          <a:xfrm rot="12080169">
            <a:off x="9744408" y="4356829"/>
            <a:ext cx="189592" cy="1027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23" name="TextBox 22">
            <a:extLst>
              <a:ext uri="{FF2B5EF4-FFF2-40B4-BE49-F238E27FC236}">
                <a16:creationId xmlns:a16="http://schemas.microsoft.com/office/drawing/2014/main" id="{421C168C-FBF6-4563-B193-9FAD41EE1757}"/>
              </a:ext>
            </a:extLst>
          </p:cNvPr>
          <p:cNvSpPr txBox="1"/>
          <p:nvPr/>
        </p:nvSpPr>
        <p:spPr>
          <a:xfrm>
            <a:off x="4569558" y="1990730"/>
            <a:ext cx="995464" cy="215444"/>
          </a:xfrm>
          <a:prstGeom prst="rect">
            <a:avLst/>
          </a:prstGeom>
          <a:noFill/>
          <a:ln>
            <a:solidFill>
              <a:schemeClr val="tx1"/>
            </a:solidFill>
          </a:ln>
        </p:spPr>
        <p:txBody>
          <a:bodyPr wrap="square" rtlCol="0">
            <a:spAutoFit/>
          </a:bodyPr>
          <a:lstStyle/>
          <a:p>
            <a:pPr algn="ctr"/>
            <a:r>
              <a:rPr lang="en-US" sz="800" dirty="0">
                <a:solidFill>
                  <a:srgbClr val="FF0000"/>
                </a:solidFill>
              </a:rPr>
              <a:t>Removing feature</a:t>
            </a:r>
          </a:p>
        </p:txBody>
      </p:sp>
      <p:sp>
        <p:nvSpPr>
          <p:cNvPr id="25" name="Arrow: Right 18">
            <a:extLst>
              <a:ext uri="{FF2B5EF4-FFF2-40B4-BE49-F238E27FC236}">
                <a16:creationId xmlns:a16="http://schemas.microsoft.com/office/drawing/2014/main" id="{24F7BA2F-2081-4973-9CC3-2EA87C009C9D}"/>
              </a:ext>
            </a:extLst>
          </p:cNvPr>
          <p:cNvSpPr/>
          <p:nvPr/>
        </p:nvSpPr>
        <p:spPr>
          <a:xfrm rot="20483708">
            <a:off x="5740631" y="1921291"/>
            <a:ext cx="189592" cy="10276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396315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11" grpId="0"/>
      <p:bldP spid="7" grpId="0" animBg="1"/>
      <p:bldP spid="17" grpId="0" animBg="1"/>
      <p:bldP spid="19" grpId="0" animBg="1"/>
      <p:bldP spid="20" grpId="0" animBg="1"/>
      <p:bldP spid="21" grpId="0" animBg="1"/>
      <p:bldP spid="22" grpId="0"/>
      <p:bldP spid="24" grpId="0" animBg="1"/>
      <p:bldP spid="27" grpId="0"/>
      <p:bldP spid="28" grpId="0"/>
      <p:bldP spid="3" grpId="0"/>
      <p:bldP spid="12" grpId="0" animBg="1"/>
      <p:bldP spid="23" grpId="0" animBg="1"/>
      <p:bldP spid="25"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B711C595-A55D-490D-91E5-49FAB1CAE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717" y="4016869"/>
            <a:ext cx="1016414" cy="2734552"/>
          </a:xfrm>
          <a:prstGeom prst="rect">
            <a:avLst/>
          </a:prstGeom>
        </p:spPr>
      </p:pic>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48</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Adding features</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605490" y="2407757"/>
            <a:ext cx="4750976" cy="2384812"/>
          </a:xfrm>
        </p:spPr>
        <p:txBody>
          <a:bodyPr/>
          <a:lstStyle/>
          <a:p>
            <a:r>
              <a:rPr lang="en-US" sz="1400" dirty="0"/>
              <a:t>As we move from one flavor to another, we will notice that the features are slightly different. E.g.:</a:t>
            </a:r>
          </a:p>
          <a:p>
            <a:pPr lvl="1"/>
            <a:r>
              <a:rPr lang="en-US" sz="1200" dirty="0"/>
              <a:t>SLVT </a:t>
            </a:r>
            <a:r>
              <a:rPr lang="en-US" sz="1200" dirty="0">
                <a:sym typeface="Wingdings" panose="05000000000000000000" pitchFamily="2" charset="2"/>
              </a:rPr>
              <a:t> 9 features, ExpDose is unique.</a:t>
            </a:r>
          </a:p>
          <a:p>
            <a:pPr lvl="1"/>
            <a:r>
              <a:rPr lang="en-US" sz="1200" dirty="0"/>
              <a:t>HVT </a:t>
            </a:r>
            <a:r>
              <a:rPr lang="en-US" sz="1200" dirty="0">
                <a:sym typeface="Wingdings" panose="05000000000000000000" pitchFamily="2" charset="2"/>
              </a:rPr>
              <a:t> 10 features, GPPDose &amp; BF2Dose are unique.</a:t>
            </a:r>
          </a:p>
          <a:p>
            <a:r>
              <a:rPr lang="en-US" sz="1400" dirty="0">
                <a:sym typeface="Wingdings" panose="05000000000000000000" pitchFamily="2" charset="2"/>
              </a:rPr>
              <a:t>Approach: Remove the weights of ExpDose while performing transfer learning and copy weight vectors for GPPDose &amp; BF2Dose from a trained HVT model. Transfer weight vectors of the remining 8 similar features, from SLVT to HVT’s model.</a:t>
            </a:r>
            <a:endParaRPr lang="en-US" sz="1400" dirty="0"/>
          </a:p>
          <a:p>
            <a:pPr marL="0" indent="0">
              <a:buNone/>
            </a:pPr>
            <a:endParaRPr lang="en-US" sz="1200" dirty="0"/>
          </a:p>
        </p:txBody>
      </p:sp>
      <p:sp>
        <p:nvSpPr>
          <p:cNvPr id="8" name="Arrow: Right 7">
            <a:extLst>
              <a:ext uri="{FF2B5EF4-FFF2-40B4-BE49-F238E27FC236}">
                <a16:creationId xmlns:a16="http://schemas.microsoft.com/office/drawing/2014/main" id="{2BF5C640-D4F0-47E6-9015-5DF4C5F853C6}"/>
              </a:ext>
            </a:extLst>
          </p:cNvPr>
          <p:cNvSpPr/>
          <p:nvPr/>
        </p:nvSpPr>
        <p:spPr>
          <a:xfrm rot="1997366">
            <a:off x="5216909" y="4693944"/>
            <a:ext cx="994299" cy="567296"/>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2D4B00C-5E9C-4D41-ABEB-4AB494D50E33}"/>
                  </a:ext>
                </a:extLst>
              </p:cNvPr>
              <p:cNvSpPr txBox="1"/>
              <p:nvPr/>
            </p:nvSpPr>
            <p:spPr>
              <a:xfrm>
                <a:off x="5759203" y="702760"/>
                <a:ext cx="781087" cy="12601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𝐹</m:t>
                                  </m:r>
                                </m:e>
                                <m:sub>
                                  <m:r>
                                    <a:rPr lang="en-US" sz="1200" b="0" i="1" smtClean="0">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b="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𝐹</m:t>
                                  </m:r>
                                </m:e>
                                <m:sub>
                                  <m:r>
                                    <a:rPr lang="en-US" sz="1200" b="0" i="1" smtClean="0">
                                      <a:solidFill>
                                        <a:srgbClr val="FF0000"/>
                                      </a:solidFill>
                                      <a:latin typeface="Cambria Math" panose="02040503050406030204" pitchFamily="18" charset="0"/>
                                    </a:rPr>
                                    <m:t>9</m:t>
                                  </m:r>
                                </m:sub>
                              </m:sSub>
                            </m:e>
                          </m:eqArr>
                        </m:e>
                      </m:d>
                    </m:oMath>
                  </m:oMathPara>
                </a14:m>
                <a:endParaRPr lang="en-US" sz="2000" dirty="0" err="1"/>
              </a:p>
            </p:txBody>
          </p:sp>
        </mc:Choice>
        <mc:Fallback xmlns="">
          <p:sp>
            <p:nvSpPr>
              <p:cNvPr id="2" name="TextBox 1">
                <a:extLst>
                  <a:ext uri="{FF2B5EF4-FFF2-40B4-BE49-F238E27FC236}">
                    <a16:creationId xmlns:a16="http://schemas.microsoft.com/office/drawing/2014/main" id="{32D4B00C-5E9C-4D41-ABEB-4AB494D50E33}"/>
                  </a:ext>
                </a:extLst>
              </p:cNvPr>
              <p:cNvSpPr txBox="1">
                <a:spLocks noRot="1" noChangeAspect="1" noMove="1" noResize="1" noEditPoints="1" noAdjustHandles="1" noChangeArrowheads="1" noChangeShapeType="1" noTextEdit="1"/>
              </p:cNvSpPr>
              <p:nvPr/>
            </p:nvSpPr>
            <p:spPr>
              <a:xfrm>
                <a:off x="5759203" y="702760"/>
                <a:ext cx="781087" cy="12601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7595E0-C4D9-4D4C-BF48-3365F5835DBE}"/>
                  </a:ext>
                </a:extLst>
              </p:cNvPr>
              <p:cNvSpPr txBox="1"/>
              <p:nvPr/>
            </p:nvSpPr>
            <p:spPr>
              <a:xfrm>
                <a:off x="7226626" y="773974"/>
                <a:ext cx="4038214" cy="1245597"/>
              </a:xfrm>
              <a:prstGeom prst="rect">
                <a:avLst/>
              </a:prstGeom>
              <a:noFill/>
            </p:spPr>
            <p:txBody>
              <a:bodyPr wrap="square" lIns="0" tIns="0" rIns="0" bIns="0" rtlCol="0">
                <a:spAutoFit/>
              </a:bodyPr>
              <a:lstStyle/>
              <a:p>
                <a14:m>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50</m:t>
                                </m:r>
                              </m:sub>
                            </m:sSub>
                          </m:e>
                        </m:eqArr>
                      </m:e>
                    </m:d>
                  </m:oMath>
                </a14:m>
                <a:r>
                  <a:rPr lang="en-US" sz="2000" dirty="0"/>
                  <a:t> =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1</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2</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3</m:t>
                                </m:r>
                              </m:sub>
                            </m:sSub>
                            <m:r>
                              <a:rPr lang="en-US" sz="1200" i="1">
                                <a:latin typeface="Cambria Math" panose="02040503050406030204" pitchFamily="18" charset="0"/>
                              </a:rPr>
                              <m:t>……</m:t>
                            </m:r>
                            <m:sSub>
                              <m:sSubPr>
                                <m:ctrlPr>
                                  <a:rPr lang="en-US" sz="1200" i="1" smtClean="0">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𝑊</m:t>
                                </m:r>
                              </m:e>
                              <m:sub>
                                <m:r>
                                  <a:rPr lang="en-US" sz="1200" i="1">
                                    <a:solidFill>
                                      <a:srgbClr val="FF0000"/>
                                    </a:solidFill>
                                    <a:latin typeface="Cambria Math" panose="02040503050406030204" pitchFamily="18" charset="0"/>
                                  </a:rPr>
                                  <m:t>1</m:t>
                                </m:r>
                                <m:r>
                                  <a:rPr lang="en-US" sz="1200" b="0" i="1" smtClean="0">
                                    <a:solidFill>
                                      <a:srgbClr val="FF0000"/>
                                    </a:solidFill>
                                    <a:latin typeface="Cambria Math" panose="02040503050406030204" pitchFamily="18" charset="0"/>
                                  </a:rPr>
                                  <m:t>9</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21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29</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31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39</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𝑚</m:t>
                                </m:r>
                                <m:r>
                                  <a:rPr lang="en-US" sz="1200" i="1">
                                    <a:latin typeface="Cambria Math" panose="02040503050406030204" pitchFamily="18" charset="0"/>
                                  </a:rPr>
                                  <m:t>3</m:t>
                                </m:r>
                              </m:sub>
                            </m:sSub>
                            <m:r>
                              <a:rPr lang="en-US" sz="1200" i="1">
                                <a:latin typeface="Cambria Math" panose="02040503050406030204" pitchFamily="18" charset="0"/>
                              </a:rPr>
                              <m:t>……</m:t>
                            </m:r>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509</m:t>
                                </m:r>
                              </m:sub>
                            </m:sSub>
                          </m:e>
                        </m:eqArr>
                      </m:e>
                    </m:d>
                  </m:oMath>
                </a14:m>
                <a:r>
                  <a:rPr lang="en-US" sz="2000" dirty="0"/>
                  <a:t> x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3</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𝐹</m:t>
                                </m:r>
                              </m:e>
                              <m:sub>
                                <m:r>
                                  <a:rPr lang="en-US" sz="1200" b="0" i="1" smtClean="0">
                                    <a:solidFill>
                                      <a:srgbClr val="FF0000"/>
                                    </a:solidFill>
                                    <a:latin typeface="Cambria Math" panose="02040503050406030204" pitchFamily="18" charset="0"/>
                                  </a:rPr>
                                  <m:t>9</m:t>
                                </m:r>
                              </m:sub>
                            </m:sSub>
                          </m:e>
                        </m:eqArr>
                      </m:e>
                    </m:d>
                  </m:oMath>
                </a14:m>
                <a:r>
                  <a:rPr lang="en-US" sz="2000" dirty="0"/>
                  <a:t>  </a:t>
                </a:r>
              </a:p>
            </p:txBody>
          </p:sp>
        </mc:Choice>
        <mc:Fallback xmlns="">
          <p:sp>
            <p:nvSpPr>
              <p:cNvPr id="11" name="TextBox 10">
                <a:extLst>
                  <a:ext uri="{FF2B5EF4-FFF2-40B4-BE49-F238E27FC236}">
                    <a16:creationId xmlns:a16="http://schemas.microsoft.com/office/drawing/2014/main" id="{EF7595E0-C4D9-4D4C-BF48-3365F5835DBE}"/>
                  </a:ext>
                </a:extLst>
              </p:cNvPr>
              <p:cNvSpPr txBox="1">
                <a:spLocks noRot="1" noChangeAspect="1" noMove="1" noResize="1" noEditPoints="1" noAdjustHandles="1" noChangeArrowheads="1" noChangeShapeType="1" noTextEdit="1"/>
              </p:cNvSpPr>
              <p:nvPr/>
            </p:nvSpPr>
            <p:spPr>
              <a:xfrm>
                <a:off x="7226626" y="773974"/>
                <a:ext cx="4038214" cy="1245597"/>
              </a:xfrm>
              <a:prstGeom prst="rect">
                <a:avLst/>
              </a:prstGeom>
              <a:blipFill>
                <a:blip r:embed="rId5"/>
                <a:stretch>
                  <a:fillRect/>
                </a:stretch>
              </a:blipFill>
            </p:spPr>
            <p:txBody>
              <a:bodyPr/>
              <a:lstStyle/>
              <a:p>
                <a:r>
                  <a:rPr lang="en-US">
                    <a:noFill/>
                  </a:rPr>
                  <a:t> </a:t>
                </a:r>
              </a:p>
            </p:txBody>
          </p:sp>
        </mc:Fallback>
      </mc:AlternateContent>
      <p:sp>
        <p:nvSpPr>
          <p:cNvPr id="7" name="Arrow: Down 6">
            <a:extLst>
              <a:ext uri="{FF2B5EF4-FFF2-40B4-BE49-F238E27FC236}">
                <a16:creationId xmlns:a16="http://schemas.microsoft.com/office/drawing/2014/main" id="{9CF81B47-9D5C-4973-8185-51CFC32B3A52}"/>
              </a:ext>
            </a:extLst>
          </p:cNvPr>
          <p:cNvSpPr/>
          <p:nvPr/>
        </p:nvSpPr>
        <p:spPr>
          <a:xfrm>
            <a:off x="8887551" y="2133156"/>
            <a:ext cx="310718" cy="523783"/>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6" name="TextBox 15">
            <a:extLst>
              <a:ext uri="{FF2B5EF4-FFF2-40B4-BE49-F238E27FC236}">
                <a16:creationId xmlns:a16="http://schemas.microsoft.com/office/drawing/2014/main" id="{077EA725-49BC-4D2B-854A-00315DB28DAD}"/>
              </a:ext>
            </a:extLst>
          </p:cNvPr>
          <p:cNvSpPr txBox="1"/>
          <p:nvPr/>
        </p:nvSpPr>
        <p:spPr>
          <a:xfrm>
            <a:off x="4356880" y="1781120"/>
            <a:ext cx="1169448" cy="215444"/>
          </a:xfrm>
          <a:prstGeom prst="rect">
            <a:avLst/>
          </a:prstGeom>
          <a:noFill/>
          <a:ln>
            <a:solidFill>
              <a:schemeClr val="tx1"/>
            </a:solidFill>
          </a:ln>
        </p:spPr>
        <p:txBody>
          <a:bodyPr wrap="square" rtlCol="0">
            <a:spAutoFit/>
          </a:bodyPr>
          <a:lstStyle/>
          <a:p>
            <a:pPr algn="ctr"/>
            <a:r>
              <a:rPr lang="en-US" sz="800" dirty="0">
                <a:solidFill>
                  <a:srgbClr val="FF0000"/>
                </a:solidFill>
              </a:rPr>
              <a:t>Removing ExpDose</a:t>
            </a:r>
          </a:p>
        </p:txBody>
      </p:sp>
      <p:sp>
        <p:nvSpPr>
          <p:cNvPr id="17" name="TextBox 16">
            <a:extLst>
              <a:ext uri="{FF2B5EF4-FFF2-40B4-BE49-F238E27FC236}">
                <a16:creationId xmlns:a16="http://schemas.microsoft.com/office/drawing/2014/main" id="{421C168C-FBF6-4563-B193-9FAD41EE1757}"/>
              </a:ext>
            </a:extLst>
          </p:cNvPr>
          <p:cNvSpPr txBox="1"/>
          <p:nvPr/>
        </p:nvSpPr>
        <p:spPr>
          <a:xfrm>
            <a:off x="4764201" y="3430886"/>
            <a:ext cx="995464" cy="338554"/>
          </a:xfrm>
          <a:prstGeom prst="rect">
            <a:avLst/>
          </a:prstGeom>
          <a:noFill/>
          <a:ln>
            <a:solidFill>
              <a:schemeClr val="tx1"/>
            </a:solidFill>
          </a:ln>
        </p:spPr>
        <p:txBody>
          <a:bodyPr wrap="square" rtlCol="0">
            <a:spAutoFit/>
          </a:bodyPr>
          <a:lstStyle/>
          <a:p>
            <a:pPr algn="ctr"/>
            <a:r>
              <a:rPr lang="en-US" sz="800" dirty="0">
                <a:solidFill>
                  <a:srgbClr val="00B050"/>
                </a:solidFill>
              </a:rPr>
              <a:t>Adding GPP &amp; BF2Dose</a:t>
            </a:r>
          </a:p>
        </p:txBody>
      </p:sp>
      <p:sp>
        <p:nvSpPr>
          <p:cNvPr id="18" name="Arrow: Right 17">
            <a:extLst>
              <a:ext uri="{FF2B5EF4-FFF2-40B4-BE49-F238E27FC236}">
                <a16:creationId xmlns:a16="http://schemas.microsoft.com/office/drawing/2014/main" id="{1791CD56-4723-4080-A446-C4A366B76F77}"/>
              </a:ext>
            </a:extLst>
          </p:cNvPr>
          <p:cNvSpPr/>
          <p:nvPr/>
        </p:nvSpPr>
        <p:spPr>
          <a:xfrm rot="20727479">
            <a:off x="5714058" y="1821020"/>
            <a:ext cx="189592" cy="10276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9" name="Arrow: Right 18">
            <a:extLst>
              <a:ext uri="{FF2B5EF4-FFF2-40B4-BE49-F238E27FC236}">
                <a16:creationId xmlns:a16="http://schemas.microsoft.com/office/drawing/2014/main" id="{24F7BA2F-2081-4973-9CC3-2EA87C009C9D}"/>
              </a:ext>
            </a:extLst>
          </p:cNvPr>
          <p:cNvSpPr/>
          <p:nvPr/>
        </p:nvSpPr>
        <p:spPr>
          <a:xfrm rot="1159525">
            <a:off x="5657779" y="3795050"/>
            <a:ext cx="189592" cy="102763"/>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20" name="TextBox 19">
            <a:extLst>
              <a:ext uri="{FF2B5EF4-FFF2-40B4-BE49-F238E27FC236}">
                <a16:creationId xmlns:a16="http://schemas.microsoft.com/office/drawing/2014/main" id="{4E90C7A2-40CE-4AA0-9AA6-2C279FFE7B2B}"/>
              </a:ext>
            </a:extLst>
          </p:cNvPr>
          <p:cNvSpPr txBox="1"/>
          <p:nvPr/>
        </p:nvSpPr>
        <p:spPr>
          <a:xfrm>
            <a:off x="5565022" y="398497"/>
            <a:ext cx="1169448" cy="215444"/>
          </a:xfrm>
          <a:prstGeom prst="rect">
            <a:avLst/>
          </a:prstGeom>
          <a:noFill/>
          <a:ln>
            <a:solidFill>
              <a:schemeClr val="tx1"/>
            </a:solidFill>
          </a:ln>
        </p:spPr>
        <p:txBody>
          <a:bodyPr wrap="square" rtlCol="0">
            <a:spAutoFit/>
          </a:bodyPr>
          <a:lstStyle/>
          <a:p>
            <a:pPr algn="ctr"/>
            <a:r>
              <a:rPr lang="en-US" sz="800" dirty="0"/>
              <a:t>Inputs</a:t>
            </a:r>
          </a:p>
        </p:txBody>
      </p:sp>
      <p:sp>
        <p:nvSpPr>
          <p:cNvPr id="21" name="TextBox 20">
            <a:extLst>
              <a:ext uri="{FF2B5EF4-FFF2-40B4-BE49-F238E27FC236}">
                <a16:creationId xmlns:a16="http://schemas.microsoft.com/office/drawing/2014/main" id="{163155EE-4636-45B8-BA5E-2B175C3149D6}"/>
              </a:ext>
            </a:extLst>
          </p:cNvPr>
          <p:cNvSpPr txBox="1"/>
          <p:nvPr/>
        </p:nvSpPr>
        <p:spPr>
          <a:xfrm>
            <a:off x="7226626" y="395074"/>
            <a:ext cx="1169448" cy="215444"/>
          </a:xfrm>
          <a:prstGeom prst="rect">
            <a:avLst/>
          </a:prstGeom>
          <a:noFill/>
          <a:ln>
            <a:solidFill>
              <a:schemeClr val="tx1"/>
            </a:solidFill>
          </a:ln>
        </p:spPr>
        <p:txBody>
          <a:bodyPr wrap="square" rtlCol="0">
            <a:spAutoFit/>
          </a:bodyPr>
          <a:lstStyle/>
          <a:p>
            <a:pPr algn="ctr"/>
            <a:r>
              <a:rPr lang="en-US" sz="800" dirty="0"/>
              <a:t>Hidden layer</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4E0C19A-1B0D-4612-A3E8-C1FF79DB9BC7}"/>
                  </a:ext>
                </a:extLst>
              </p:cNvPr>
              <p:cNvSpPr txBox="1"/>
              <p:nvPr/>
            </p:nvSpPr>
            <p:spPr>
              <a:xfrm>
                <a:off x="9732211" y="2206174"/>
                <a:ext cx="533736"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50,</m:t>
                          </m:r>
                          <m:r>
                            <a:rPr lang="en-US" sz="1400" b="0" i="1" smtClean="0">
                              <a:solidFill>
                                <a:srgbClr val="FF0000"/>
                              </a:solidFill>
                              <a:latin typeface="Cambria Math" panose="02040503050406030204" pitchFamily="18" charset="0"/>
                            </a:rPr>
                            <m:t>9</m:t>
                          </m:r>
                        </m:e>
                      </m:d>
                    </m:oMath>
                  </m:oMathPara>
                </a14:m>
                <a:endParaRPr lang="en-US" sz="1400" dirty="0" err="1"/>
              </a:p>
            </p:txBody>
          </p:sp>
        </mc:Choice>
        <mc:Fallback xmlns="">
          <p:sp>
            <p:nvSpPr>
              <p:cNvPr id="22" name="TextBox 21">
                <a:extLst>
                  <a:ext uri="{FF2B5EF4-FFF2-40B4-BE49-F238E27FC236}">
                    <a16:creationId xmlns:a16="http://schemas.microsoft.com/office/drawing/2014/main" id="{D4E0C19A-1B0D-4612-A3E8-C1FF79DB9BC7}"/>
                  </a:ext>
                </a:extLst>
              </p:cNvPr>
              <p:cNvSpPr txBox="1">
                <a:spLocks noRot="1" noChangeAspect="1" noMove="1" noResize="1" noEditPoints="1" noAdjustHandles="1" noChangeArrowheads="1" noChangeShapeType="1" noTextEdit="1"/>
              </p:cNvSpPr>
              <p:nvPr/>
            </p:nvSpPr>
            <p:spPr>
              <a:xfrm>
                <a:off x="9732211" y="2206174"/>
                <a:ext cx="533736" cy="215444"/>
              </a:xfrm>
              <a:prstGeom prst="rect">
                <a:avLst/>
              </a:prstGeom>
              <a:blipFill>
                <a:blip r:embed="rId6"/>
                <a:stretch>
                  <a:fillRect b="-8571"/>
                </a:stretch>
              </a:blipFill>
            </p:spPr>
            <p:txBody>
              <a:bodyPr/>
              <a:lstStyle/>
              <a:p>
                <a:r>
                  <a:rPr lang="en-US">
                    <a:noFill/>
                  </a:rPr>
                  <a:t> </a:t>
                </a:r>
              </a:p>
            </p:txBody>
          </p:sp>
        </mc:Fallback>
      </mc:AlternateContent>
      <p:sp>
        <p:nvSpPr>
          <p:cNvPr id="24" name="Arrow: Right 23">
            <a:extLst>
              <a:ext uri="{FF2B5EF4-FFF2-40B4-BE49-F238E27FC236}">
                <a16:creationId xmlns:a16="http://schemas.microsoft.com/office/drawing/2014/main" id="{B2EF1B9A-F89C-4EE4-876D-497A1A0E3E9B}"/>
              </a:ext>
            </a:extLst>
          </p:cNvPr>
          <p:cNvSpPr/>
          <p:nvPr/>
        </p:nvSpPr>
        <p:spPr>
          <a:xfrm rot="12080169">
            <a:off x="9452237" y="2205583"/>
            <a:ext cx="189592" cy="1027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F2C7761-0074-4E31-AFEE-2698B6F7DB9E}"/>
                  </a:ext>
                </a:extLst>
              </p:cNvPr>
              <p:cNvSpPr txBox="1"/>
              <p:nvPr/>
            </p:nvSpPr>
            <p:spPr>
              <a:xfrm>
                <a:off x="10150564" y="4234158"/>
                <a:ext cx="535483" cy="215444"/>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50,</m:t>
                          </m:r>
                          <m:r>
                            <a:rPr lang="en-US" sz="1400" b="0" i="1" smtClean="0">
                              <a:solidFill>
                                <a:srgbClr val="00B050"/>
                              </a:solidFill>
                              <a:latin typeface="Cambria Math" panose="02040503050406030204" pitchFamily="18" charset="0"/>
                            </a:rPr>
                            <m:t>10</m:t>
                          </m:r>
                        </m:e>
                      </m:d>
                    </m:oMath>
                  </m:oMathPara>
                </a14:m>
                <a:endParaRPr lang="en-US" sz="1400" dirty="0" err="1"/>
              </a:p>
            </p:txBody>
          </p:sp>
        </mc:Choice>
        <mc:Fallback xmlns="">
          <p:sp>
            <p:nvSpPr>
              <p:cNvPr id="25" name="TextBox 24">
                <a:extLst>
                  <a:ext uri="{FF2B5EF4-FFF2-40B4-BE49-F238E27FC236}">
                    <a16:creationId xmlns:a16="http://schemas.microsoft.com/office/drawing/2014/main" id="{0F2C7761-0074-4E31-AFEE-2698B6F7DB9E}"/>
                  </a:ext>
                </a:extLst>
              </p:cNvPr>
              <p:cNvSpPr txBox="1">
                <a:spLocks noRot="1" noChangeAspect="1" noMove="1" noResize="1" noEditPoints="1" noAdjustHandles="1" noChangeArrowheads="1" noChangeShapeType="1" noTextEdit="1"/>
              </p:cNvSpPr>
              <p:nvPr/>
            </p:nvSpPr>
            <p:spPr>
              <a:xfrm>
                <a:off x="10150564" y="4234158"/>
                <a:ext cx="535483" cy="215444"/>
              </a:xfrm>
              <a:prstGeom prst="rect">
                <a:avLst/>
              </a:prstGeom>
              <a:blipFill>
                <a:blip r:embed="rId7"/>
                <a:stretch>
                  <a:fillRect r="-4545" b="-8571"/>
                </a:stretch>
              </a:blipFill>
            </p:spPr>
            <p:txBody>
              <a:bodyPr/>
              <a:lstStyle/>
              <a:p>
                <a:r>
                  <a:rPr lang="en-US">
                    <a:noFill/>
                  </a:rPr>
                  <a:t> </a:t>
                </a:r>
              </a:p>
            </p:txBody>
          </p:sp>
        </mc:Fallback>
      </mc:AlternateContent>
      <p:sp>
        <p:nvSpPr>
          <p:cNvPr id="26" name="Arrow: Right 25">
            <a:extLst>
              <a:ext uri="{FF2B5EF4-FFF2-40B4-BE49-F238E27FC236}">
                <a16:creationId xmlns:a16="http://schemas.microsoft.com/office/drawing/2014/main" id="{0D678DF4-2A41-44EE-AFCD-84B5A64D2E7D}"/>
              </a:ext>
            </a:extLst>
          </p:cNvPr>
          <p:cNvSpPr/>
          <p:nvPr/>
        </p:nvSpPr>
        <p:spPr>
          <a:xfrm rot="12016494">
            <a:off x="9744142" y="4241463"/>
            <a:ext cx="189592" cy="1027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E485BBC-DC21-47A1-812F-AD6C65D7818C}"/>
                  </a:ext>
                </a:extLst>
              </p:cNvPr>
              <p:cNvSpPr txBox="1"/>
              <p:nvPr/>
            </p:nvSpPr>
            <p:spPr>
              <a:xfrm>
                <a:off x="7301367" y="2720735"/>
                <a:ext cx="4250766" cy="1445011"/>
              </a:xfrm>
              <a:prstGeom prst="rect">
                <a:avLst/>
              </a:prstGeom>
              <a:noFill/>
            </p:spPr>
            <p:txBody>
              <a:bodyPr wrap="square" lIns="0" tIns="0" rIns="0" bIns="0" rtlCol="0">
                <a:spAutoFit/>
              </a:bodyPr>
              <a:lstStyle/>
              <a:p>
                <a14:m>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50</m:t>
                                </m:r>
                              </m:sub>
                            </m:sSub>
                          </m:e>
                        </m:eqArr>
                      </m:e>
                    </m:d>
                  </m:oMath>
                </a14:m>
                <a:r>
                  <a:rPr lang="en-US" sz="2000" dirty="0"/>
                  <a:t> =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1</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2</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 </m:t>
                                </m:r>
                                <m:r>
                                  <a:rPr lang="en-US" sz="1200" i="1">
                                    <a:latin typeface="Cambria Math" panose="02040503050406030204" pitchFamily="18" charset="0"/>
                                  </a:rPr>
                                  <m:t>𝑊</m:t>
                                </m:r>
                              </m:e>
                              <m:sub>
                                <m:r>
                                  <a:rPr lang="en-US" sz="1200" i="1">
                                    <a:latin typeface="Cambria Math" panose="02040503050406030204" pitchFamily="18" charset="0"/>
                                  </a:rPr>
                                  <m:t>1</m:t>
                                </m:r>
                                <m:r>
                                  <a:rPr lang="en-US" sz="1200" b="0" i="1" smtClean="0">
                                    <a:latin typeface="Cambria Math" panose="02040503050406030204" pitchFamily="18" charset="0"/>
                                  </a:rPr>
                                  <m:t>3</m:t>
                                </m:r>
                              </m:sub>
                            </m:sSub>
                            <m:r>
                              <a:rPr lang="en-US" sz="1200" i="1">
                                <a:latin typeface="Cambria Math" panose="02040503050406030204" pitchFamily="18" charset="0"/>
                              </a:rPr>
                              <m:t>……</m:t>
                            </m:r>
                            <m:sSubSup>
                              <m:sSubSupPr>
                                <m:ctrlPr>
                                  <a:rPr lang="en-US" sz="1200" b="0" i="1" smtClean="0">
                                    <a:solidFill>
                                      <a:srgbClr val="00B050"/>
                                    </a:solidFill>
                                    <a:latin typeface="Cambria Math" panose="02040503050406030204" pitchFamily="18" charset="0"/>
                                  </a:rPr>
                                </m:ctrlPr>
                              </m:sSubSupPr>
                              <m:e>
                                <m:r>
                                  <a:rPr lang="en-US" sz="1200" i="1">
                                    <a:solidFill>
                                      <a:srgbClr val="00B050"/>
                                    </a:solidFill>
                                    <a:latin typeface="Cambria Math" panose="02040503050406030204" pitchFamily="18" charset="0"/>
                                  </a:rPr>
                                  <m:t>𝑊</m:t>
                                </m:r>
                              </m:e>
                              <m:sub>
                                <m:r>
                                  <a:rPr lang="en-US" sz="1200" i="1">
                                    <a:solidFill>
                                      <a:srgbClr val="00B050"/>
                                    </a:solidFill>
                                    <a:latin typeface="Cambria Math" panose="02040503050406030204" pitchFamily="18" charset="0"/>
                                  </a:rPr>
                                  <m:t>1</m:t>
                                </m:r>
                                <m:r>
                                  <a:rPr lang="en-US" sz="1200" b="0" i="1" smtClean="0">
                                    <a:solidFill>
                                      <a:srgbClr val="00B050"/>
                                    </a:solidFill>
                                    <a:latin typeface="Cambria Math" panose="02040503050406030204" pitchFamily="18" charset="0"/>
                                  </a:rPr>
                                  <m:t>9</m:t>
                                </m:r>
                              </m:sub>
                              <m:sup>
                                <m:r>
                                  <a:rPr lang="en-US" sz="1200" b="0" i="1" smtClean="0">
                                    <a:solidFill>
                                      <a:srgbClr val="00B050"/>
                                    </a:solidFill>
                                    <a:latin typeface="Cambria Math" panose="02040503050406030204" pitchFamily="18" charset="0"/>
                                  </a:rPr>
                                  <m:t>′</m:t>
                                </m:r>
                              </m:sup>
                            </m:sSubSup>
                            <m:r>
                              <a:rPr lang="en-US" sz="1200" b="0" i="1" smtClean="0">
                                <a:solidFill>
                                  <a:srgbClr val="00B050"/>
                                </a:solidFill>
                                <a:latin typeface="Cambria Math" panose="02040503050406030204" pitchFamily="18" charset="0"/>
                              </a:rPr>
                              <m:t> </m:t>
                            </m:r>
                            <m:sSubSup>
                              <m:sSubSupPr>
                                <m:ctrlPr>
                                  <a:rPr lang="en-US" sz="1200" b="0" i="1" smtClean="0">
                                    <a:solidFill>
                                      <a:srgbClr val="00B050"/>
                                    </a:solidFill>
                                    <a:latin typeface="Cambria Math" panose="02040503050406030204" pitchFamily="18" charset="0"/>
                                  </a:rPr>
                                </m:ctrlPr>
                              </m:sSubSupPr>
                              <m:e>
                                <m:r>
                                  <a:rPr lang="en-US" sz="1200" i="1">
                                    <a:solidFill>
                                      <a:srgbClr val="00B050"/>
                                    </a:solidFill>
                                    <a:latin typeface="Cambria Math" panose="02040503050406030204" pitchFamily="18" charset="0"/>
                                  </a:rPr>
                                  <m:t>𝑊</m:t>
                                </m:r>
                              </m:e>
                              <m:sub>
                                <m:r>
                                  <a:rPr lang="en-US" sz="1200" i="1">
                                    <a:solidFill>
                                      <a:srgbClr val="00B050"/>
                                    </a:solidFill>
                                    <a:latin typeface="Cambria Math" panose="02040503050406030204" pitchFamily="18" charset="0"/>
                                  </a:rPr>
                                  <m:t>1</m:t>
                                </m:r>
                                <m:r>
                                  <a:rPr lang="en-US" sz="1200" b="0" i="1" smtClean="0">
                                    <a:solidFill>
                                      <a:srgbClr val="00B050"/>
                                    </a:solidFill>
                                    <a:latin typeface="Cambria Math" panose="02040503050406030204" pitchFamily="18" charset="0"/>
                                  </a:rPr>
                                  <m:t>10</m:t>
                                </m:r>
                              </m:sub>
                              <m:sup>
                                <m:r>
                                  <a:rPr lang="en-US" sz="1200" b="0" i="1" smtClean="0">
                                    <a:solidFill>
                                      <a:srgbClr val="00B050"/>
                                    </a:solidFill>
                                    <a:latin typeface="Cambria Math" panose="02040503050406030204" pitchFamily="18" charset="0"/>
                                  </a:rPr>
                                  <m:t>′</m:t>
                                </m:r>
                              </m:sup>
                            </m:sSubSup>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21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2</m:t>
                                </m:r>
                                <m:r>
                                  <a:rPr lang="en-US" sz="1200" i="1">
                                    <a:latin typeface="Cambria Math" panose="02040503050406030204" pitchFamily="18" charset="0"/>
                                  </a:rPr>
                                  <m:t>3</m:t>
                                </m:r>
                              </m:sub>
                            </m:sSub>
                            <m:r>
                              <a:rPr lang="en-US" sz="1200" i="1">
                                <a:latin typeface="Cambria Math" panose="02040503050406030204" pitchFamily="18" charset="0"/>
                              </a:rPr>
                              <m:t>……</m:t>
                            </m:r>
                            <m:sSubSup>
                              <m:sSubSupPr>
                                <m:ctrlPr>
                                  <a:rPr lang="en-US" sz="1200" b="0" i="1" smtClean="0">
                                    <a:solidFill>
                                      <a:srgbClr val="00B050"/>
                                    </a:solidFill>
                                    <a:latin typeface="Cambria Math" panose="02040503050406030204" pitchFamily="18" charset="0"/>
                                  </a:rPr>
                                </m:ctrlPr>
                              </m:sSubSupPr>
                              <m:e>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29</m:t>
                                </m:r>
                              </m:sub>
                              <m:sup>
                                <m:r>
                                  <a:rPr lang="en-US" sz="1200" b="0" i="1" smtClean="0">
                                    <a:solidFill>
                                      <a:srgbClr val="00B050"/>
                                    </a:solidFill>
                                    <a:latin typeface="Cambria Math" panose="02040503050406030204" pitchFamily="18" charset="0"/>
                                  </a:rPr>
                                  <m:t>′</m:t>
                                </m:r>
                              </m:sup>
                            </m:sSubSup>
                            <m:r>
                              <a:rPr lang="en-US" sz="1200" b="0" i="1" smtClean="0">
                                <a:solidFill>
                                  <a:srgbClr val="00B050"/>
                                </a:solidFill>
                                <a:latin typeface="Cambria Math" panose="02040503050406030204" pitchFamily="18" charset="0"/>
                              </a:rPr>
                              <m:t> </m:t>
                            </m:r>
                            <m:sSubSup>
                              <m:sSubSupPr>
                                <m:ctrlPr>
                                  <a:rPr lang="en-US" sz="1200" b="0" i="1" smtClean="0">
                                    <a:solidFill>
                                      <a:srgbClr val="00B050"/>
                                    </a:solidFill>
                                    <a:latin typeface="Cambria Math" panose="02040503050406030204" pitchFamily="18" charset="0"/>
                                  </a:rPr>
                                </m:ctrlPr>
                              </m:sSubSupPr>
                              <m:e>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210</m:t>
                                </m:r>
                              </m:sub>
                              <m:sup>
                                <m:r>
                                  <a:rPr lang="en-US" sz="1200" b="0" i="1" smtClean="0">
                                    <a:solidFill>
                                      <a:srgbClr val="00B050"/>
                                    </a:solidFill>
                                    <a:latin typeface="Cambria Math" panose="02040503050406030204" pitchFamily="18" charset="0"/>
                                  </a:rPr>
                                  <m:t>′</m:t>
                                </m:r>
                              </m:sup>
                            </m:sSubSup>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31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3</m:t>
                                </m:r>
                                <m:r>
                                  <a:rPr lang="en-US" sz="1200" i="1">
                                    <a:latin typeface="Cambria Math" panose="02040503050406030204" pitchFamily="18" charset="0"/>
                                  </a:rPr>
                                  <m:t>3</m:t>
                                </m:r>
                              </m:sub>
                            </m:sSub>
                            <m:r>
                              <a:rPr lang="en-US" sz="1200" i="1">
                                <a:latin typeface="Cambria Math" panose="02040503050406030204" pitchFamily="18" charset="0"/>
                              </a:rPr>
                              <m:t>……</m:t>
                            </m:r>
                            <m:sSubSup>
                              <m:sSubSupPr>
                                <m:ctrlPr>
                                  <a:rPr lang="en-US" sz="1200" b="0" i="1" smtClean="0">
                                    <a:solidFill>
                                      <a:srgbClr val="00B050"/>
                                    </a:solidFill>
                                    <a:latin typeface="Cambria Math" panose="02040503050406030204" pitchFamily="18" charset="0"/>
                                  </a:rPr>
                                </m:ctrlPr>
                              </m:sSubSupPr>
                              <m:e>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39</m:t>
                                </m:r>
                              </m:sub>
                              <m:sup>
                                <m:r>
                                  <a:rPr lang="en-US" sz="1200" b="0" i="1" smtClean="0">
                                    <a:solidFill>
                                      <a:srgbClr val="00B050"/>
                                    </a:solidFill>
                                    <a:latin typeface="Cambria Math" panose="02040503050406030204" pitchFamily="18" charset="0"/>
                                  </a:rPr>
                                  <m:t>′</m:t>
                                </m:r>
                              </m:sup>
                            </m:sSubSup>
                            <m:r>
                              <a:rPr lang="en-US" sz="1200" b="0" i="1" smtClean="0">
                                <a:solidFill>
                                  <a:srgbClr val="00B050"/>
                                </a:solidFill>
                                <a:latin typeface="Cambria Math" panose="02040503050406030204" pitchFamily="18" charset="0"/>
                              </a:rPr>
                              <m:t> </m:t>
                            </m:r>
                            <m:sSubSup>
                              <m:sSubSupPr>
                                <m:ctrlPr>
                                  <a:rPr lang="en-US" sz="1200" b="0" i="1" smtClean="0">
                                    <a:solidFill>
                                      <a:srgbClr val="00B050"/>
                                    </a:solidFill>
                                    <a:latin typeface="Cambria Math" panose="02040503050406030204" pitchFamily="18" charset="0"/>
                                  </a:rPr>
                                </m:ctrlPr>
                              </m:sSubSupPr>
                              <m:e>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310</m:t>
                                </m:r>
                              </m:sub>
                              <m:sup>
                                <m:r>
                                  <a:rPr lang="en-US" sz="1200" b="0" i="1" smtClean="0">
                                    <a:solidFill>
                                      <a:srgbClr val="00B050"/>
                                    </a:solidFill>
                                    <a:latin typeface="Cambria Math" panose="02040503050406030204" pitchFamily="18" charset="0"/>
                                  </a:rPr>
                                  <m:t>′</m:t>
                                </m:r>
                              </m:sup>
                            </m:sSubSup>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b="0" i="1" smtClean="0">
                                    <a:latin typeface="Cambria Math" panose="02040503050406030204" pitchFamily="18" charset="0"/>
                                  </a:rPr>
                                  <m:t>50</m:t>
                                </m:r>
                                <m:r>
                                  <a:rPr lang="en-US" sz="1200" i="1">
                                    <a:latin typeface="Cambria Math" panose="02040503050406030204" pitchFamily="18" charset="0"/>
                                  </a:rPr>
                                  <m:t>1</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50</m:t>
                                </m:r>
                                <m:r>
                                  <a:rPr lang="en-US" sz="1200" i="1">
                                    <a:latin typeface="Cambria Math" panose="02040503050406030204" pitchFamily="18" charset="0"/>
                                  </a:rPr>
                                  <m:t>2</m:t>
                                </m:r>
                              </m:sub>
                            </m:sSub>
                            <m:sSub>
                              <m:sSubPr>
                                <m:ctrlPr>
                                  <a:rPr lang="en-US" sz="1200" i="1">
                                    <a:latin typeface="Cambria Math" panose="02040503050406030204" pitchFamily="18" charset="0"/>
                                  </a:rPr>
                                </m:ctrlPr>
                              </m:sSubPr>
                              <m:e>
                                <m:r>
                                  <a:rPr lang="en-US" sz="1200" i="1">
                                    <a:latin typeface="Cambria Math" panose="02040503050406030204" pitchFamily="18" charset="0"/>
                                  </a:rPr>
                                  <m:t> </m:t>
                                </m:r>
                                <m:r>
                                  <a:rPr lang="en-US" sz="1200" i="1">
                                    <a:latin typeface="Cambria Math" panose="02040503050406030204" pitchFamily="18" charset="0"/>
                                  </a:rPr>
                                  <m:t>𝑊</m:t>
                                </m:r>
                              </m:e>
                              <m:sub>
                                <m:r>
                                  <a:rPr lang="en-US" sz="1200" b="0" i="1" smtClean="0">
                                    <a:latin typeface="Cambria Math" panose="02040503050406030204" pitchFamily="18" charset="0"/>
                                  </a:rPr>
                                  <m:t>50</m:t>
                                </m:r>
                                <m:r>
                                  <a:rPr lang="en-US" sz="1200" i="1">
                                    <a:latin typeface="Cambria Math" panose="02040503050406030204" pitchFamily="18" charset="0"/>
                                  </a:rPr>
                                  <m:t>3</m:t>
                                </m:r>
                              </m:sub>
                            </m:sSub>
                            <m:r>
                              <a:rPr lang="en-US" sz="1200" i="1">
                                <a:latin typeface="Cambria Math" panose="02040503050406030204" pitchFamily="18" charset="0"/>
                              </a:rPr>
                              <m:t>……</m:t>
                            </m:r>
                            <m:sSubSup>
                              <m:sSubSupPr>
                                <m:ctrlPr>
                                  <a:rPr lang="en-US" sz="1200" b="0" i="1" smtClean="0">
                                    <a:solidFill>
                                      <a:srgbClr val="00B050"/>
                                    </a:solidFill>
                                    <a:latin typeface="Cambria Math" panose="02040503050406030204" pitchFamily="18" charset="0"/>
                                  </a:rPr>
                                </m:ctrlPr>
                              </m:sSubSupPr>
                              <m:e>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509</m:t>
                                </m:r>
                              </m:sub>
                              <m:sup>
                                <m:r>
                                  <a:rPr lang="en-US" sz="1200" b="0" i="1" smtClean="0">
                                    <a:solidFill>
                                      <a:srgbClr val="00B050"/>
                                    </a:solidFill>
                                    <a:latin typeface="Cambria Math" panose="02040503050406030204" pitchFamily="18" charset="0"/>
                                  </a:rPr>
                                  <m:t>′</m:t>
                                </m:r>
                              </m:sup>
                            </m:sSubSup>
                            <m:r>
                              <a:rPr lang="en-US" sz="1200" b="0" i="1" smtClean="0">
                                <a:solidFill>
                                  <a:srgbClr val="00B050"/>
                                </a:solidFill>
                                <a:latin typeface="Cambria Math" panose="02040503050406030204" pitchFamily="18" charset="0"/>
                              </a:rPr>
                              <m:t> </m:t>
                            </m:r>
                            <m:sSubSup>
                              <m:sSubSupPr>
                                <m:ctrlPr>
                                  <a:rPr lang="en-US" sz="1200" b="0" i="1" smtClean="0">
                                    <a:solidFill>
                                      <a:srgbClr val="00B050"/>
                                    </a:solidFill>
                                    <a:latin typeface="Cambria Math" panose="02040503050406030204" pitchFamily="18" charset="0"/>
                                  </a:rPr>
                                </m:ctrlPr>
                              </m:sSubSupPr>
                              <m:e>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5010</m:t>
                                </m:r>
                              </m:sub>
                              <m:sup>
                                <m:r>
                                  <a:rPr lang="en-US" sz="1200" b="0" i="1" smtClean="0">
                                    <a:solidFill>
                                      <a:srgbClr val="00B050"/>
                                    </a:solidFill>
                                    <a:latin typeface="Cambria Math" panose="02040503050406030204" pitchFamily="18" charset="0"/>
                                  </a:rPr>
                                  <m:t>′</m:t>
                                </m:r>
                              </m:sup>
                            </m:sSubSup>
                          </m:e>
                        </m:eqArr>
                      </m:e>
                    </m:d>
                  </m:oMath>
                </a14:m>
                <a:r>
                  <a:rPr lang="en-US" sz="2000" dirty="0"/>
                  <a:t> x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3</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9</m:t>
                                </m:r>
                              </m:sub>
                            </m:sSub>
                            <m:r>
                              <a:rPr lang="en-US" sz="1200" b="0" i="1" smtClean="0">
                                <a:solidFill>
                                  <a:srgbClr val="00B050"/>
                                </a:solidFill>
                                <a:latin typeface="Cambria Math" panose="02040503050406030204" pitchFamily="18" charset="0"/>
                              </a:rPr>
                              <m:t>′</m:t>
                            </m:r>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10</m:t>
                                </m:r>
                              </m:sub>
                            </m:sSub>
                            <m:r>
                              <a:rPr lang="en-US" sz="1200" b="0" i="1" smtClean="0">
                                <a:solidFill>
                                  <a:srgbClr val="00B050"/>
                                </a:solidFill>
                                <a:latin typeface="Cambria Math" panose="02040503050406030204" pitchFamily="18" charset="0"/>
                              </a:rPr>
                              <m:t>′</m:t>
                            </m:r>
                          </m:e>
                        </m:eqArr>
                      </m:e>
                    </m:d>
                  </m:oMath>
                </a14:m>
                <a:endParaRPr lang="en-US" sz="1200" dirty="0"/>
              </a:p>
            </p:txBody>
          </p:sp>
        </mc:Choice>
        <mc:Fallback xmlns="">
          <p:sp>
            <p:nvSpPr>
              <p:cNvPr id="27" name="TextBox 26">
                <a:extLst>
                  <a:ext uri="{FF2B5EF4-FFF2-40B4-BE49-F238E27FC236}">
                    <a16:creationId xmlns:a16="http://schemas.microsoft.com/office/drawing/2014/main" id="{CE485BBC-DC21-47A1-812F-AD6C65D7818C}"/>
                  </a:ext>
                </a:extLst>
              </p:cNvPr>
              <p:cNvSpPr txBox="1">
                <a:spLocks noRot="1" noChangeAspect="1" noMove="1" noResize="1" noEditPoints="1" noAdjustHandles="1" noChangeArrowheads="1" noChangeShapeType="1" noTextEdit="1"/>
              </p:cNvSpPr>
              <p:nvPr/>
            </p:nvSpPr>
            <p:spPr>
              <a:xfrm>
                <a:off x="7301367" y="2720735"/>
                <a:ext cx="4250766" cy="144501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7115AFC-2B1A-4264-83BF-4C858991FA45}"/>
                  </a:ext>
                </a:extLst>
              </p:cNvPr>
              <p:cNvSpPr txBox="1"/>
              <p:nvPr/>
            </p:nvSpPr>
            <p:spPr>
              <a:xfrm>
                <a:off x="5808854" y="2894694"/>
                <a:ext cx="781087" cy="14450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𝐹</m:t>
                                  </m:r>
                                </m:e>
                                <m:sub>
                                  <m:r>
                                    <a:rPr lang="en-US" sz="1200" b="0" i="1" smtClean="0">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b="0" i="1" smtClean="0">
                                      <a:solidFill>
                                        <a:srgbClr val="00B050"/>
                                      </a:solidFill>
                                      <a:latin typeface="Cambria Math" panose="02040503050406030204" pitchFamily="18" charset="0"/>
                                    </a:rPr>
                                  </m:ctrlPr>
                                </m:sSubPr>
                                <m:e>
                                  <m:r>
                                    <a:rPr lang="en-US" sz="1200" b="0" i="1" smtClean="0">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9</m:t>
                                  </m:r>
                                </m:sub>
                              </m:sSub>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10</m:t>
                                  </m:r>
                                </m:sub>
                              </m:sSub>
                            </m:e>
                          </m:eqArr>
                        </m:e>
                      </m:d>
                    </m:oMath>
                  </m:oMathPara>
                </a14:m>
                <a:endParaRPr lang="en-US" sz="2000" dirty="0" err="1"/>
              </a:p>
            </p:txBody>
          </p:sp>
        </mc:Choice>
        <mc:Fallback xmlns="">
          <p:sp>
            <p:nvSpPr>
              <p:cNvPr id="28" name="TextBox 27">
                <a:extLst>
                  <a:ext uri="{FF2B5EF4-FFF2-40B4-BE49-F238E27FC236}">
                    <a16:creationId xmlns:a16="http://schemas.microsoft.com/office/drawing/2014/main" id="{27115AFC-2B1A-4264-83BF-4C858991FA45}"/>
                  </a:ext>
                </a:extLst>
              </p:cNvPr>
              <p:cNvSpPr txBox="1">
                <a:spLocks noRot="1" noChangeAspect="1" noMove="1" noResize="1" noEditPoints="1" noAdjustHandles="1" noChangeArrowheads="1" noChangeShapeType="1" noTextEdit="1"/>
              </p:cNvSpPr>
              <p:nvPr/>
            </p:nvSpPr>
            <p:spPr>
              <a:xfrm>
                <a:off x="5808854" y="2894694"/>
                <a:ext cx="781087" cy="1445011"/>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8415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11" grpId="0"/>
      <p:bldP spid="7" grpId="0" animBg="1"/>
      <p:bldP spid="16" grpId="0" animBg="1"/>
      <p:bldP spid="17" grpId="0" animBg="1"/>
      <p:bldP spid="18" grpId="0" animBg="1"/>
      <p:bldP spid="19" grpId="0" animBg="1"/>
      <p:bldP spid="20" grpId="0" animBg="1"/>
      <p:bldP spid="21" grpId="0" animBg="1"/>
      <p:bldP spid="22" grpId="0"/>
      <p:bldP spid="24" grpId="0" animBg="1"/>
      <p:bldP spid="25" grpId="0"/>
      <p:bldP spid="26" grpId="0" animBg="1"/>
      <p:bldP spid="27" grpId="0"/>
      <p:bldP spid="2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49</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Training</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647866" y="2405619"/>
            <a:ext cx="4750976" cy="2384812"/>
          </a:xfrm>
        </p:spPr>
        <p:txBody>
          <a:bodyPr/>
          <a:lstStyle/>
          <a:p>
            <a:r>
              <a:rPr lang="en-US" sz="1400" dirty="0"/>
              <a:t>For the 9 similar features between RVT and HVT weight vectors (information carrying blocks) along with biases are transferred from a highly trained model (RVT’s model), to a model with less training data (HVT).For the 10</a:t>
            </a:r>
            <a:r>
              <a:rPr lang="en-US" sz="1400" baseline="30000" dirty="0"/>
              <a:t>th</a:t>
            </a:r>
            <a:r>
              <a:rPr lang="en-US" sz="1400" dirty="0"/>
              <a:t> unique feature of HVT (BF2_Dose), training is required to achieve its weight vector w.r.t 9 other features.</a:t>
            </a:r>
            <a:endParaRPr lang="en-US" sz="1200" dirty="0"/>
          </a:p>
        </p:txBody>
      </p:sp>
      <p:pic>
        <p:nvPicPr>
          <p:cNvPr id="2" name="Picture 1" descr="A picture containing text&#10;&#10;Description automatically generated">
            <a:extLst>
              <a:ext uri="{FF2B5EF4-FFF2-40B4-BE49-F238E27FC236}">
                <a16:creationId xmlns:a16="http://schemas.microsoft.com/office/drawing/2014/main" id="{87178596-FA93-ED59-5A41-C0F467B85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962" y="1133482"/>
            <a:ext cx="2995334" cy="4889442"/>
          </a:xfrm>
          <a:prstGeom prst="rect">
            <a:avLst/>
          </a:prstGeom>
        </p:spPr>
      </p:pic>
      <p:sp>
        <p:nvSpPr>
          <p:cNvPr id="3" name="TextBox 2">
            <a:extLst>
              <a:ext uri="{FF2B5EF4-FFF2-40B4-BE49-F238E27FC236}">
                <a16:creationId xmlns:a16="http://schemas.microsoft.com/office/drawing/2014/main" id="{36557544-9096-5CF8-B485-2947D1067F85}"/>
              </a:ext>
            </a:extLst>
          </p:cNvPr>
          <p:cNvSpPr txBox="1"/>
          <p:nvPr/>
        </p:nvSpPr>
        <p:spPr>
          <a:xfrm>
            <a:off x="7417573" y="988989"/>
            <a:ext cx="756279" cy="230832"/>
          </a:xfrm>
          <a:prstGeom prst="rect">
            <a:avLst/>
          </a:prstGeom>
          <a:noFill/>
          <a:ln>
            <a:solidFill>
              <a:schemeClr val="tx1"/>
            </a:solidFill>
          </a:ln>
        </p:spPr>
        <p:txBody>
          <a:bodyPr wrap="square" rtlCol="0">
            <a:spAutoFit/>
          </a:bodyPr>
          <a:lstStyle/>
          <a:p>
            <a:pPr algn="ctr"/>
            <a:r>
              <a:rPr lang="en-US" sz="900" dirty="0"/>
              <a:t>Input layer</a:t>
            </a:r>
          </a:p>
        </p:txBody>
      </p:sp>
      <p:sp>
        <p:nvSpPr>
          <p:cNvPr id="7" name="TextBox 6">
            <a:extLst>
              <a:ext uri="{FF2B5EF4-FFF2-40B4-BE49-F238E27FC236}">
                <a16:creationId xmlns:a16="http://schemas.microsoft.com/office/drawing/2014/main" id="{293F6388-3E98-8D49-BDB9-E3A5DF981365}"/>
              </a:ext>
            </a:extLst>
          </p:cNvPr>
          <p:cNvSpPr txBox="1"/>
          <p:nvPr/>
        </p:nvSpPr>
        <p:spPr>
          <a:xfrm>
            <a:off x="8504036" y="937799"/>
            <a:ext cx="981989" cy="230832"/>
          </a:xfrm>
          <a:prstGeom prst="rect">
            <a:avLst/>
          </a:prstGeom>
          <a:noFill/>
          <a:ln>
            <a:solidFill>
              <a:schemeClr val="tx1"/>
            </a:solidFill>
          </a:ln>
        </p:spPr>
        <p:txBody>
          <a:bodyPr wrap="square" rtlCol="0">
            <a:spAutoFit/>
          </a:bodyPr>
          <a:lstStyle/>
          <a:p>
            <a:pPr algn="ctr"/>
            <a:r>
              <a:rPr lang="en-US" sz="900" dirty="0"/>
              <a:t>Hidden layer</a:t>
            </a:r>
          </a:p>
        </p:txBody>
      </p:sp>
      <p:sp>
        <p:nvSpPr>
          <p:cNvPr id="8" name="TextBox 7">
            <a:extLst>
              <a:ext uri="{FF2B5EF4-FFF2-40B4-BE49-F238E27FC236}">
                <a16:creationId xmlns:a16="http://schemas.microsoft.com/office/drawing/2014/main" id="{78C5EB9D-1372-8C7F-DCAD-8C1AF0E1602E}"/>
              </a:ext>
            </a:extLst>
          </p:cNvPr>
          <p:cNvSpPr txBox="1"/>
          <p:nvPr/>
        </p:nvSpPr>
        <p:spPr>
          <a:xfrm>
            <a:off x="9852918" y="988989"/>
            <a:ext cx="981989" cy="230832"/>
          </a:xfrm>
          <a:prstGeom prst="rect">
            <a:avLst/>
          </a:prstGeom>
          <a:noFill/>
          <a:ln>
            <a:solidFill>
              <a:schemeClr val="tx1"/>
            </a:solidFill>
          </a:ln>
        </p:spPr>
        <p:txBody>
          <a:bodyPr wrap="square" rtlCol="0">
            <a:spAutoFit/>
          </a:bodyPr>
          <a:lstStyle/>
          <a:p>
            <a:pPr algn="ctr"/>
            <a:r>
              <a:rPr lang="en-US" sz="900" dirty="0"/>
              <a:t>Output layer</a:t>
            </a:r>
          </a:p>
        </p:txBody>
      </p:sp>
      <p:sp>
        <p:nvSpPr>
          <p:cNvPr id="18" name="Rectangle 17">
            <a:extLst>
              <a:ext uri="{FF2B5EF4-FFF2-40B4-BE49-F238E27FC236}">
                <a16:creationId xmlns:a16="http://schemas.microsoft.com/office/drawing/2014/main" id="{F4958DEB-653F-5D97-444A-C82D5DF7D5F3}"/>
              </a:ext>
            </a:extLst>
          </p:cNvPr>
          <p:cNvSpPr/>
          <p:nvPr/>
        </p:nvSpPr>
        <p:spPr>
          <a:xfrm>
            <a:off x="7628351" y="4134852"/>
            <a:ext cx="254794" cy="142875"/>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9" name="Rectangle: Rounded Corners 18">
            <a:extLst>
              <a:ext uri="{FF2B5EF4-FFF2-40B4-BE49-F238E27FC236}">
                <a16:creationId xmlns:a16="http://schemas.microsoft.com/office/drawing/2014/main" id="{4BD740E1-9648-AE53-7F32-6D8827EB3C84}"/>
              </a:ext>
            </a:extLst>
          </p:cNvPr>
          <p:cNvSpPr/>
          <p:nvPr/>
        </p:nvSpPr>
        <p:spPr>
          <a:xfrm>
            <a:off x="4668272" y="4741427"/>
            <a:ext cx="2050742" cy="87758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10</a:t>
            </a:r>
            <a:r>
              <a:rPr lang="en-US" sz="1200" baseline="30000" dirty="0">
                <a:solidFill>
                  <a:schemeClr val="tx1">
                    <a:lumMod val="75000"/>
                    <a:lumOff val="25000"/>
                  </a:schemeClr>
                </a:solidFill>
              </a:rPr>
              <a:t>th</a:t>
            </a:r>
            <a:r>
              <a:rPr lang="en-US" sz="1200" dirty="0">
                <a:solidFill>
                  <a:schemeClr val="tx1">
                    <a:lumMod val="75000"/>
                    <a:lumOff val="25000"/>
                  </a:schemeClr>
                </a:solidFill>
              </a:rPr>
              <a:t> feature for HVT</a:t>
            </a:r>
          </a:p>
        </p:txBody>
      </p:sp>
      <p:cxnSp>
        <p:nvCxnSpPr>
          <p:cNvPr id="20" name="Straight Arrow Connector 19">
            <a:extLst>
              <a:ext uri="{FF2B5EF4-FFF2-40B4-BE49-F238E27FC236}">
                <a16:creationId xmlns:a16="http://schemas.microsoft.com/office/drawing/2014/main" id="{6DC3BEAE-4F72-B5F7-8E5B-E8F1B02E3C65}"/>
              </a:ext>
            </a:extLst>
          </p:cNvPr>
          <p:cNvCxnSpPr>
            <a:cxnSpLocks/>
          </p:cNvCxnSpPr>
          <p:nvPr/>
        </p:nvCxnSpPr>
        <p:spPr>
          <a:xfrm flipV="1">
            <a:off x="6720789" y="4277727"/>
            <a:ext cx="907562" cy="909638"/>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663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a:xfrm>
            <a:off x="-62145" y="2681023"/>
            <a:ext cx="4287916" cy="1182079"/>
          </a:xfrm>
        </p:spPr>
        <p:txBody>
          <a:bodyPr anchor="t">
            <a:normAutofit/>
          </a:bodyPr>
          <a:lstStyle/>
          <a:p>
            <a:pPr algn="ctr"/>
            <a:r>
              <a:rPr lang="en-US" dirty="0"/>
              <a:t>Hyperparameter Optimization</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sz="quarter" idx="13"/>
          </p:nvPr>
        </p:nvSpPr>
        <p:spPr>
          <a:xfrm>
            <a:off x="4758196" y="1833380"/>
            <a:ext cx="6861153" cy="2877363"/>
          </a:xfrm>
        </p:spPr>
        <p:txBody>
          <a:bodyPr>
            <a:normAutofit/>
          </a:bodyPr>
          <a:lstStyle/>
          <a:p>
            <a:r>
              <a:rPr lang="en-US" sz="1800" dirty="0"/>
              <a:t>Hyper parameter optimization is the process of for finding the best hyperparameters for a NN model with respect to a certain dataset.</a:t>
            </a:r>
          </a:p>
          <a:p>
            <a:r>
              <a:rPr lang="en-US" sz="1800" dirty="0"/>
              <a:t>This process of searching can be carried out in different ways.</a:t>
            </a:r>
          </a:p>
          <a:p>
            <a:pPr lvl="1"/>
            <a:r>
              <a:rPr lang="en-US" sz="1600" dirty="0"/>
              <a:t>Random search</a:t>
            </a:r>
          </a:p>
          <a:p>
            <a:pPr lvl="1"/>
            <a:r>
              <a:rPr lang="en-US" sz="1600" dirty="0"/>
              <a:t>Grid search</a:t>
            </a:r>
          </a:p>
          <a:p>
            <a:pPr lvl="1"/>
            <a:r>
              <a:rPr lang="en-US" sz="1600" dirty="0"/>
              <a:t>Bayesian optimization search (Most optimal)</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a:xfrm>
            <a:off x="9198269" y="6386296"/>
            <a:ext cx="2421080" cy="365125"/>
          </a:xfrm>
        </p:spPr>
        <p:txBody>
          <a:bodyPr anchor="t">
            <a:normAutofit/>
          </a:bodyPr>
          <a:lstStyle/>
          <a:p>
            <a:pPr>
              <a:spcAft>
                <a:spcPts val="600"/>
              </a:spcAft>
            </a:pPr>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a:xfrm>
            <a:off x="11577638" y="6386296"/>
            <a:ext cx="386020" cy="365125"/>
          </a:xfrm>
        </p:spPr>
        <p:txBody>
          <a:bodyPr anchor="t">
            <a:normAutofit/>
          </a:bodyPr>
          <a:lstStyle/>
          <a:p>
            <a:pPr>
              <a:spcAft>
                <a:spcPts val="600"/>
              </a:spcAft>
            </a:pPr>
            <a:fld id="{7E6ECBBE-ACC3-48EB-9F88-A771FEACBB28}" type="slidenum">
              <a:rPr lang="en-US" smtClean="0"/>
              <a:pPr>
                <a:spcAft>
                  <a:spcPts val="600"/>
                </a:spcAft>
              </a:pPr>
              <a:t>5</a:t>
            </a:fld>
            <a:endParaRPr lang="en-US"/>
          </a:p>
        </p:txBody>
      </p:sp>
    </p:spTree>
    <p:extLst>
      <p:ext uri="{BB962C8B-B14F-4D97-AF65-F5344CB8AC3E}">
        <p14:creationId xmlns:p14="http://schemas.microsoft.com/office/powerpoint/2010/main" val="684510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50</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Freezing transferred weights</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430829" y="1728609"/>
            <a:ext cx="4750976" cy="2384812"/>
          </a:xfrm>
        </p:spPr>
        <p:txBody>
          <a:bodyPr/>
          <a:lstStyle/>
          <a:p>
            <a:r>
              <a:rPr lang="en-US" sz="1400" dirty="0"/>
              <a:t>During the training process, transferred weight vectors of 9 similar features are frozen while weight vector for 10</a:t>
            </a:r>
            <a:r>
              <a:rPr lang="en-US" sz="1400" baseline="30000" dirty="0"/>
              <a:t>th</a:t>
            </a:r>
            <a:r>
              <a:rPr lang="en-US" sz="1400" dirty="0"/>
              <a:t> unique feature of HVT (BF2_Dose) is allowed to be upgraded, as it is initiated with random starting weights which require adjustment/upgrade.</a:t>
            </a:r>
          </a:p>
          <a:p>
            <a:r>
              <a:rPr lang="en-US" sz="1400" dirty="0"/>
              <a:t>This training implementation allows adjustment of 10</a:t>
            </a:r>
            <a:r>
              <a:rPr lang="en-US" sz="1400" baseline="30000" dirty="0"/>
              <a:t>th</a:t>
            </a:r>
            <a:r>
              <a:rPr lang="en-US" sz="1400" dirty="0"/>
              <a:t> feature’s weight vector in compatibility with weight vectors of the rest of 9 similar features, at the same time keeping the transferred information from highly trained base model.</a:t>
            </a:r>
          </a:p>
        </p:txBody>
      </p:sp>
      <p:sp>
        <p:nvSpPr>
          <p:cNvPr id="3" name="TextBox 2">
            <a:extLst>
              <a:ext uri="{FF2B5EF4-FFF2-40B4-BE49-F238E27FC236}">
                <a16:creationId xmlns:a16="http://schemas.microsoft.com/office/drawing/2014/main" id="{36557544-9096-5CF8-B485-2947D1067F85}"/>
              </a:ext>
            </a:extLst>
          </p:cNvPr>
          <p:cNvSpPr txBox="1"/>
          <p:nvPr/>
        </p:nvSpPr>
        <p:spPr>
          <a:xfrm>
            <a:off x="5874890" y="1849914"/>
            <a:ext cx="756279" cy="230832"/>
          </a:xfrm>
          <a:prstGeom prst="rect">
            <a:avLst/>
          </a:prstGeom>
          <a:noFill/>
          <a:ln>
            <a:solidFill>
              <a:schemeClr val="tx1"/>
            </a:solidFill>
          </a:ln>
        </p:spPr>
        <p:txBody>
          <a:bodyPr wrap="square" rtlCol="0">
            <a:spAutoFit/>
          </a:bodyPr>
          <a:lstStyle/>
          <a:p>
            <a:pPr algn="ctr"/>
            <a:r>
              <a:rPr lang="en-US" sz="900" dirty="0"/>
              <a:t>Input layer</a:t>
            </a:r>
          </a:p>
        </p:txBody>
      </p:sp>
      <p:sp>
        <p:nvSpPr>
          <p:cNvPr id="7" name="TextBox 6">
            <a:extLst>
              <a:ext uri="{FF2B5EF4-FFF2-40B4-BE49-F238E27FC236}">
                <a16:creationId xmlns:a16="http://schemas.microsoft.com/office/drawing/2014/main" id="{293F6388-3E98-8D49-BDB9-E3A5DF981365}"/>
              </a:ext>
            </a:extLst>
          </p:cNvPr>
          <p:cNvSpPr txBox="1"/>
          <p:nvPr/>
        </p:nvSpPr>
        <p:spPr>
          <a:xfrm>
            <a:off x="7134947" y="1845236"/>
            <a:ext cx="981989" cy="230832"/>
          </a:xfrm>
          <a:prstGeom prst="rect">
            <a:avLst/>
          </a:prstGeom>
          <a:noFill/>
          <a:ln>
            <a:solidFill>
              <a:schemeClr val="tx1"/>
            </a:solidFill>
          </a:ln>
        </p:spPr>
        <p:txBody>
          <a:bodyPr wrap="square" rtlCol="0">
            <a:spAutoFit/>
          </a:bodyPr>
          <a:lstStyle/>
          <a:p>
            <a:pPr algn="ctr"/>
            <a:r>
              <a:rPr lang="en-US" sz="900" dirty="0"/>
              <a:t>Hidden layer</a:t>
            </a:r>
          </a:p>
        </p:txBody>
      </p:sp>
      <p:sp>
        <p:nvSpPr>
          <p:cNvPr id="9" name="TextBox 8">
            <a:extLst>
              <a:ext uri="{FF2B5EF4-FFF2-40B4-BE49-F238E27FC236}">
                <a16:creationId xmlns:a16="http://schemas.microsoft.com/office/drawing/2014/main" id="{F2CB667B-D0B9-7118-698A-1ABF5C4F45E3}"/>
              </a:ext>
            </a:extLst>
          </p:cNvPr>
          <p:cNvSpPr txBox="1"/>
          <p:nvPr/>
        </p:nvSpPr>
        <p:spPr>
          <a:xfrm>
            <a:off x="4795721" y="3735138"/>
            <a:ext cx="995464" cy="215444"/>
          </a:xfrm>
          <a:prstGeom prst="rect">
            <a:avLst/>
          </a:prstGeom>
          <a:noFill/>
          <a:ln>
            <a:solidFill>
              <a:schemeClr val="tx1"/>
            </a:solidFill>
          </a:ln>
        </p:spPr>
        <p:txBody>
          <a:bodyPr wrap="square" rtlCol="0">
            <a:spAutoFit/>
          </a:bodyPr>
          <a:lstStyle/>
          <a:p>
            <a:pPr algn="ctr"/>
            <a:r>
              <a:rPr lang="en-US" sz="800" dirty="0">
                <a:solidFill>
                  <a:srgbClr val="00B050"/>
                </a:solidFill>
              </a:rPr>
              <a:t>BF2Dose</a:t>
            </a:r>
          </a:p>
        </p:txBody>
      </p:sp>
      <p:sp>
        <p:nvSpPr>
          <p:cNvPr id="11" name="Arrow: Right 10">
            <a:extLst>
              <a:ext uri="{FF2B5EF4-FFF2-40B4-BE49-F238E27FC236}">
                <a16:creationId xmlns:a16="http://schemas.microsoft.com/office/drawing/2014/main" id="{C03B6802-E0B0-9513-497F-11D8EF3D7B11}"/>
              </a:ext>
            </a:extLst>
          </p:cNvPr>
          <p:cNvSpPr/>
          <p:nvPr/>
        </p:nvSpPr>
        <p:spPr>
          <a:xfrm rot="1159525">
            <a:off x="5699501" y="4027849"/>
            <a:ext cx="189592" cy="102763"/>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0268E47-3FB8-6589-0C0D-528F5DE29135}"/>
                  </a:ext>
                </a:extLst>
              </p:cNvPr>
              <p:cNvSpPr txBox="1"/>
              <p:nvPr/>
            </p:nvSpPr>
            <p:spPr>
              <a:xfrm>
                <a:off x="7301367" y="2720735"/>
                <a:ext cx="4250766" cy="1445011"/>
              </a:xfrm>
              <a:prstGeom prst="rect">
                <a:avLst/>
              </a:prstGeom>
              <a:noFill/>
            </p:spPr>
            <p:txBody>
              <a:bodyPr wrap="square" lIns="0" tIns="0" rIns="0" bIns="0" rtlCol="0">
                <a:spAutoFit/>
              </a:bodyPr>
              <a:lstStyle/>
              <a:p>
                <a14:m>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𝑚</m:t>
                                </m:r>
                              </m:sub>
                            </m:sSub>
                          </m:e>
                        </m:eqArr>
                      </m:e>
                    </m:d>
                  </m:oMath>
                </a14:m>
                <a:r>
                  <a:rPr lang="en-US" sz="2000" dirty="0"/>
                  <a:t> =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𝑊</m:t>
                                </m:r>
                              </m:e>
                              <m:sub>
                                <m:r>
                                  <a:rPr lang="en-US" sz="1200" i="1">
                                    <a:solidFill>
                                      <a:srgbClr val="FF0000"/>
                                    </a:solidFill>
                                    <a:latin typeface="Cambria Math" panose="02040503050406030204" pitchFamily="18" charset="0"/>
                                  </a:rPr>
                                  <m:t>1</m:t>
                                </m:r>
                                <m:r>
                                  <a:rPr lang="en-US" sz="1200" b="0" i="1" smtClean="0">
                                    <a:solidFill>
                                      <a:srgbClr val="FF0000"/>
                                    </a:solidFill>
                                    <a:latin typeface="Cambria Math" panose="02040503050406030204" pitchFamily="18" charset="0"/>
                                  </a:rPr>
                                  <m:t>1</m:t>
                                </m:r>
                              </m:sub>
                            </m:sSub>
                            <m:sSub>
                              <m:sSubPr>
                                <m:ctrlPr>
                                  <a:rPr lang="en-US" sz="1200" i="1">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i="1">
                                    <a:solidFill>
                                      <a:srgbClr val="FF0000"/>
                                    </a:solidFill>
                                    <a:latin typeface="Cambria Math" panose="02040503050406030204" pitchFamily="18" charset="0"/>
                                  </a:rPr>
                                  <m:t>1</m:t>
                                </m:r>
                                <m:r>
                                  <a:rPr lang="en-US" sz="1200" b="0" i="1" smtClean="0">
                                    <a:solidFill>
                                      <a:srgbClr val="FF0000"/>
                                    </a:solidFill>
                                    <a:latin typeface="Cambria Math" panose="02040503050406030204" pitchFamily="18" charset="0"/>
                                  </a:rPr>
                                  <m:t>2</m:t>
                                </m:r>
                              </m:sub>
                            </m:sSub>
                            <m:sSub>
                              <m:sSubPr>
                                <m:ctrlPr>
                                  <a:rPr lang="en-US" sz="1200" i="1">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i="1">
                                    <a:solidFill>
                                      <a:srgbClr val="FF0000"/>
                                    </a:solidFill>
                                    <a:latin typeface="Cambria Math" panose="02040503050406030204" pitchFamily="18" charset="0"/>
                                  </a:rPr>
                                  <m:t>1</m:t>
                                </m:r>
                                <m:r>
                                  <a:rPr lang="en-US" sz="1200" b="0" i="1" smtClean="0">
                                    <a:solidFill>
                                      <a:srgbClr val="FF0000"/>
                                    </a:solidFill>
                                    <a:latin typeface="Cambria Math" panose="02040503050406030204" pitchFamily="18" charset="0"/>
                                  </a:rPr>
                                  <m:t>3</m:t>
                                </m:r>
                              </m:sub>
                            </m:sSub>
                            <m:r>
                              <a:rPr lang="en-US" sz="1200" i="1">
                                <a:solidFill>
                                  <a:srgbClr val="FF0000"/>
                                </a:solidFill>
                                <a:latin typeface="Cambria Math" panose="02040503050406030204" pitchFamily="18" charset="0"/>
                              </a:rPr>
                              <m:t>……</m:t>
                            </m:r>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i="1">
                                    <a:solidFill>
                                      <a:srgbClr val="FF0000"/>
                                    </a:solidFill>
                                    <a:latin typeface="Cambria Math" panose="02040503050406030204" pitchFamily="18" charset="0"/>
                                  </a:rPr>
                                  <m:t>1</m:t>
                                </m:r>
                                <m:r>
                                  <a:rPr lang="en-US" sz="1200" b="0" i="1" smtClean="0">
                                    <a:solidFill>
                                      <a:srgbClr val="FF0000"/>
                                    </a:solidFill>
                                    <a:latin typeface="Cambria Math" panose="02040503050406030204" pitchFamily="18" charset="0"/>
                                  </a:rPr>
                                  <m:t>𝑛</m:t>
                                </m:r>
                                <m:r>
                                  <a:rPr lang="en-US" sz="1200" b="0" i="1" smtClean="0">
                                    <a:solidFill>
                                      <a:srgbClr val="FF0000"/>
                                    </a:solidFill>
                                    <a:latin typeface="Cambria Math" panose="02040503050406030204" pitchFamily="18" charset="0"/>
                                  </a:rPr>
                                  <m:t>−1</m:t>
                                </m:r>
                              </m:sub>
                            </m:sSub>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i="1">
                                    <a:solidFill>
                                      <a:srgbClr val="00B050"/>
                                    </a:solidFill>
                                    <a:latin typeface="Cambria Math" panose="02040503050406030204" pitchFamily="18" charset="0"/>
                                  </a:rPr>
                                  <m:t>1</m:t>
                                </m:r>
                                <m:r>
                                  <a:rPr lang="en-US" sz="1200" i="1">
                                    <a:solidFill>
                                      <a:srgbClr val="00B050"/>
                                    </a:solidFill>
                                    <a:latin typeface="Cambria Math" panose="02040503050406030204" pitchFamily="18" charset="0"/>
                                  </a:rPr>
                                  <m:t>𝑛</m:t>
                                </m:r>
                              </m:sub>
                            </m:sSub>
                          </m:e>
                          <m:e>
                            <m:sSub>
                              <m:sSubPr>
                                <m:ctrlPr>
                                  <a:rPr lang="en-US" sz="1200" i="1" smtClean="0">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21</m:t>
                                </m:r>
                              </m:sub>
                            </m:sSub>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2</m:t>
                                </m:r>
                                <m:r>
                                  <a:rPr lang="en-US" sz="1200" i="1">
                                    <a:solidFill>
                                      <a:srgbClr val="FF0000"/>
                                    </a:solidFill>
                                    <a:latin typeface="Cambria Math" panose="02040503050406030204" pitchFamily="18" charset="0"/>
                                  </a:rPr>
                                  <m:t>2</m:t>
                                </m:r>
                              </m:sub>
                            </m:sSub>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2</m:t>
                                </m:r>
                                <m:r>
                                  <a:rPr lang="en-US" sz="1200" i="1">
                                    <a:solidFill>
                                      <a:srgbClr val="FF0000"/>
                                    </a:solidFill>
                                    <a:latin typeface="Cambria Math" panose="02040503050406030204" pitchFamily="18" charset="0"/>
                                  </a:rPr>
                                  <m:t>3</m:t>
                                </m:r>
                              </m:sub>
                            </m:sSub>
                            <m:r>
                              <a:rPr lang="en-US" sz="1200" i="1">
                                <a:solidFill>
                                  <a:srgbClr val="FF0000"/>
                                </a:solidFill>
                                <a:latin typeface="Cambria Math" panose="02040503050406030204" pitchFamily="18" charset="0"/>
                              </a:rPr>
                              <m:t>……</m:t>
                            </m:r>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2</m:t>
                                </m:r>
                                <m:r>
                                  <a:rPr lang="en-US" sz="1200" i="1">
                                    <a:solidFill>
                                      <a:srgbClr val="FF0000"/>
                                    </a:solidFill>
                                    <a:latin typeface="Cambria Math" panose="02040503050406030204" pitchFamily="18" charset="0"/>
                                  </a:rPr>
                                  <m:t>𝑛</m:t>
                                </m:r>
                                <m:r>
                                  <a:rPr lang="en-US" sz="1200" i="1">
                                    <a:solidFill>
                                      <a:srgbClr val="FF0000"/>
                                    </a:solidFill>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2</m:t>
                                </m:r>
                                <m:r>
                                  <a:rPr lang="en-US" sz="1200" i="1">
                                    <a:solidFill>
                                      <a:srgbClr val="00B050"/>
                                    </a:solidFill>
                                    <a:latin typeface="Cambria Math" panose="02040503050406030204" pitchFamily="18" charset="0"/>
                                  </a:rPr>
                                  <m:t>𝑛</m:t>
                                </m:r>
                              </m:sub>
                            </m:sSub>
                          </m:e>
                          <m:e>
                            <m:sSub>
                              <m:sSubPr>
                                <m:ctrlPr>
                                  <a:rPr lang="en-US" sz="1200" i="1" smtClean="0">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31</m:t>
                                </m:r>
                              </m:sub>
                            </m:sSub>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3</m:t>
                                </m:r>
                                <m:r>
                                  <a:rPr lang="en-US" sz="1200" i="1">
                                    <a:solidFill>
                                      <a:srgbClr val="FF0000"/>
                                    </a:solidFill>
                                    <a:latin typeface="Cambria Math" panose="02040503050406030204" pitchFamily="18" charset="0"/>
                                  </a:rPr>
                                  <m:t>2</m:t>
                                </m:r>
                              </m:sub>
                            </m:sSub>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3</m:t>
                                </m:r>
                                <m:r>
                                  <a:rPr lang="en-US" sz="1200" i="1">
                                    <a:solidFill>
                                      <a:srgbClr val="FF0000"/>
                                    </a:solidFill>
                                    <a:latin typeface="Cambria Math" panose="02040503050406030204" pitchFamily="18" charset="0"/>
                                  </a:rPr>
                                  <m:t>3</m:t>
                                </m:r>
                              </m:sub>
                            </m:sSub>
                            <m:r>
                              <a:rPr lang="en-US" sz="1200" i="1">
                                <a:solidFill>
                                  <a:srgbClr val="FF0000"/>
                                </a:solidFill>
                                <a:latin typeface="Cambria Math" panose="02040503050406030204" pitchFamily="18" charset="0"/>
                              </a:rPr>
                              <m:t>……</m:t>
                            </m:r>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3</m:t>
                                </m:r>
                                <m:r>
                                  <a:rPr lang="en-US" sz="1200" i="1">
                                    <a:solidFill>
                                      <a:srgbClr val="FF0000"/>
                                    </a:solidFill>
                                    <a:latin typeface="Cambria Math" panose="02040503050406030204" pitchFamily="18" charset="0"/>
                                  </a:rPr>
                                  <m:t>𝑛</m:t>
                                </m:r>
                                <m:r>
                                  <a:rPr lang="en-US" sz="1200" i="1">
                                    <a:solidFill>
                                      <a:srgbClr val="FF0000"/>
                                    </a:solidFill>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3</m:t>
                                </m:r>
                                <m:r>
                                  <a:rPr lang="en-US" sz="1200" i="1">
                                    <a:solidFill>
                                      <a:srgbClr val="00B050"/>
                                    </a:solidFill>
                                    <a:latin typeface="Cambria Math" panose="02040503050406030204" pitchFamily="18" charset="0"/>
                                  </a:rPr>
                                  <m:t>𝑛</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smtClean="0">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𝑚</m:t>
                                </m:r>
                                <m:r>
                                  <a:rPr lang="en-US" sz="1200" i="1">
                                    <a:solidFill>
                                      <a:srgbClr val="FF0000"/>
                                    </a:solidFill>
                                    <a:latin typeface="Cambria Math" panose="02040503050406030204" pitchFamily="18" charset="0"/>
                                  </a:rPr>
                                  <m:t>1</m:t>
                                </m:r>
                              </m:sub>
                            </m:sSub>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𝑚</m:t>
                                </m:r>
                                <m:r>
                                  <a:rPr lang="en-US" sz="1200" i="1">
                                    <a:solidFill>
                                      <a:srgbClr val="FF0000"/>
                                    </a:solidFill>
                                    <a:latin typeface="Cambria Math" panose="02040503050406030204" pitchFamily="18" charset="0"/>
                                  </a:rPr>
                                  <m:t>2</m:t>
                                </m:r>
                              </m:sub>
                            </m:sSub>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𝑚</m:t>
                                </m:r>
                                <m:r>
                                  <a:rPr lang="en-US" sz="1200" i="1">
                                    <a:solidFill>
                                      <a:srgbClr val="FF0000"/>
                                    </a:solidFill>
                                    <a:latin typeface="Cambria Math" panose="02040503050406030204" pitchFamily="18" charset="0"/>
                                  </a:rPr>
                                  <m:t>3</m:t>
                                </m:r>
                              </m:sub>
                            </m:sSub>
                            <m:r>
                              <a:rPr lang="en-US" sz="1200" i="1">
                                <a:solidFill>
                                  <a:srgbClr val="FF0000"/>
                                </a:solidFill>
                                <a:latin typeface="Cambria Math" panose="02040503050406030204" pitchFamily="18" charset="0"/>
                              </a:rPr>
                              <m:t>……</m:t>
                            </m:r>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 </m:t>
                                </m:r>
                                <m:r>
                                  <a:rPr lang="en-US" sz="1200" i="1">
                                    <a:solidFill>
                                      <a:srgbClr val="FF0000"/>
                                    </a:solidFill>
                                    <a:latin typeface="Cambria Math" panose="02040503050406030204" pitchFamily="18" charset="0"/>
                                  </a:rPr>
                                  <m:t>𝑊</m:t>
                                </m:r>
                              </m:e>
                              <m:sub>
                                <m:r>
                                  <a:rPr lang="en-US" sz="1200" b="0" i="1" smtClean="0">
                                    <a:solidFill>
                                      <a:srgbClr val="FF0000"/>
                                    </a:solidFill>
                                    <a:latin typeface="Cambria Math" panose="02040503050406030204" pitchFamily="18" charset="0"/>
                                  </a:rPr>
                                  <m:t>𝑚</m:t>
                                </m:r>
                                <m:r>
                                  <a:rPr lang="en-US" sz="1200" i="1">
                                    <a:solidFill>
                                      <a:srgbClr val="FF0000"/>
                                    </a:solidFill>
                                    <a:latin typeface="Cambria Math" panose="02040503050406030204" pitchFamily="18" charset="0"/>
                                  </a:rPr>
                                  <m:t>𝑛</m:t>
                                </m:r>
                                <m:r>
                                  <a:rPr lang="en-US" sz="1200" i="1">
                                    <a:solidFill>
                                      <a:srgbClr val="FF0000"/>
                                    </a:solidFill>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𝑚</m:t>
                                </m:r>
                                <m:r>
                                  <a:rPr lang="en-US" sz="1200" i="1">
                                    <a:solidFill>
                                      <a:srgbClr val="00B050"/>
                                    </a:solidFill>
                                    <a:latin typeface="Cambria Math" panose="02040503050406030204" pitchFamily="18" charset="0"/>
                                  </a:rPr>
                                  <m:t>𝑛</m:t>
                                </m:r>
                              </m:sub>
                            </m:sSub>
                          </m:e>
                        </m:eqArr>
                      </m:e>
                    </m:d>
                  </m:oMath>
                </a14:m>
                <a:r>
                  <a:rPr lang="en-US" sz="2000" dirty="0"/>
                  <a:t> x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3</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𝐹</m:t>
                                </m:r>
                              </m:e>
                              <m:sub>
                                <m:r>
                                  <a:rPr lang="en-US" sz="1200" b="0" i="1" smtClean="0">
                                    <a:solidFill>
                                      <a:schemeClr val="tx1"/>
                                    </a:solidFill>
                                    <a:latin typeface="Cambria Math" panose="02040503050406030204" pitchFamily="18" charset="0"/>
                                  </a:rPr>
                                  <m:t>𝑛</m:t>
                                </m:r>
                                <m:r>
                                  <a:rPr lang="en-US" sz="1200" b="0" i="1" smtClean="0">
                                    <a:solidFill>
                                      <a:schemeClr val="tx1"/>
                                    </a:solidFill>
                                    <a:latin typeface="Cambria Math" panose="02040503050406030204" pitchFamily="18" charset="0"/>
                                  </a:rPr>
                                  <m:t>−1</m:t>
                                </m:r>
                              </m:sub>
                            </m:sSub>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𝑛</m:t>
                                </m:r>
                              </m:sub>
                            </m:sSub>
                          </m:e>
                        </m:eqArr>
                      </m:e>
                    </m:d>
                  </m:oMath>
                </a14:m>
                <a:endParaRPr lang="en-US" sz="1200" dirty="0"/>
              </a:p>
            </p:txBody>
          </p:sp>
        </mc:Choice>
        <mc:Fallback xmlns="">
          <p:sp>
            <p:nvSpPr>
              <p:cNvPr id="12" name="TextBox 11">
                <a:extLst>
                  <a:ext uri="{FF2B5EF4-FFF2-40B4-BE49-F238E27FC236}">
                    <a16:creationId xmlns:a16="http://schemas.microsoft.com/office/drawing/2014/main" id="{00268E47-3FB8-6589-0C0D-528F5DE29135}"/>
                  </a:ext>
                </a:extLst>
              </p:cNvPr>
              <p:cNvSpPr txBox="1">
                <a:spLocks noRot="1" noChangeAspect="1" noMove="1" noResize="1" noEditPoints="1" noAdjustHandles="1" noChangeArrowheads="1" noChangeShapeType="1" noTextEdit="1"/>
              </p:cNvSpPr>
              <p:nvPr/>
            </p:nvSpPr>
            <p:spPr>
              <a:xfrm>
                <a:off x="7301367" y="2720735"/>
                <a:ext cx="4250766" cy="144501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78F670E-E545-A3C2-8C17-9E18514AA455}"/>
                  </a:ext>
                </a:extLst>
              </p:cNvPr>
              <p:cNvSpPr txBox="1"/>
              <p:nvPr/>
            </p:nvSpPr>
            <p:spPr>
              <a:xfrm>
                <a:off x="5818594" y="2797232"/>
                <a:ext cx="781087" cy="14450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𝐹</m:t>
                                  </m:r>
                                </m:e>
                                <m:sub>
                                  <m:r>
                                    <a:rPr lang="en-US" sz="1200" b="0" i="1" smtClean="0">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𝐹</m:t>
                                  </m:r>
                                </m:e>
                                <m:sub>
                                  <m:r>
                                    <a:rPr lang="en-US" sz="1200" b="0" i="1" smtClean="0">
                                      <a:solidFill>
                                        <a:schemeClr val="tx1"/>
                                      </a:solidFill>
                                      <a:latin typeface="Cambria Math" panose="02040503050406030204" pitchFamily="18" charset="0"/>
                                    </a:rPr>
                                    <m:t>𝑛</m:t>
                                  </m:r>
                                  <m:r>
                                    <a:rPr lang="en-US" sz="1200" b="0" i="1" smtClean="0">
                                      <a:solidFill>
                                        <a:schemeClr val="tx1"/>
                                      </a:solidFill>
                                      <a:latin typeface="Cambria Math" panose="02040503050406030204" pitchFamily="18" charset="0"/>
                                    </a:rPr>
                                    <m:t>−1</m:t>
                                  </m:r>
                                </m:sub>
                              </m:sSub>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𝑛</m:t>
                                  </m:r>
                                </m:sub>
                              </m:sSub>
                            </m:e>
                          </m:eqArr>
                        </m:e>
                      </m:d>
                    </m:oMath>
                  </m:oMathPara>
                </a14:m>
                <a:endParaRPr lang="en-US" sz="2000" dirty="0" err="1"/>
              </a:p>
            </p:txBody>
          </p:sp>
        </mc:Choice>
        <mc:Fallback xmlns="">
          <p:sp>
            <p:nvSpPr>
              <p:cNvPr id="13" name="TextBox 12">
                <a:extLst>
                  <a:ext uri="{FF2B5EF4-FFF2-40B4-BE49-F238E27FC236}">
                    <a16:creationId xmlns:a16="http://schemas.microsoft.com/office/drawing/2014/main" id="{E78F670E-E545-A3C2-8C17-9E18514AA455}"/>
                  </a:ext>
                </a:extLst>
              </p:cNvPr>
              <p:cNvSpPr txBox="1">
                <a:spLocks noRot="1" noChangeAspect="1" noMove="1" noResize="1" noEditPoints="1" noAdjustHandles="1" noChangeArrowheads="1" noChangeShapeType="1" noTextEdit="1"/>
              </p:cNvSpPr>
              <p:nvPr/>
            </p:nvSpPr>
            <p:spPr>
              <a:xfrm>
                <a:off x="5818594" y="2797232"/>
                <a:ext cx="781087" cy="14450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B56C622-1D36-E43E-A3DA-7986B6E34084}"/>
                  </a:ext>
                </a:extLst>
              </p:cNvPr>
              <p:cNvSpPr txBox="1"/>
              <p:nvPr/>
            </p:nvSpPr>
            <p:spPr>
              <a:xfrm>
                <a:off x="10024382" y="4357420"/>
                <a:ext cx="1490729"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𝑚</m:t>
                          </m:r>
                          <m:r>
                            <a:rPr lang="en-US" sz="1400" b="0" i="1" smtClean="0">
                              <a:latin typeface="Cambria Math" panose="02040503050406030204" pitchFamily="18" charset="0"/>
                            </a:rPr>
                            <m:t>=215,</m:t>
                          </m:r>
                          <m:r>
                            <a:rPr lang="en-US" sz="1400" b="0" i="1" smtClean="0">
                              <a:latin typeface="Cambria Math" panose="02040503050406030204" pitchFamily="18" charset="0"/>
                            </a:rPr>
                            <m:t>𝑛</m:t>
                          </m:r>
                          <m:r>
                            <a:rPr lang="en-US" sz="1400" b="0" i="1" smtClean="0">
                              <a:latin typeface="Cambria Math" panose="02040503050406030204" pitchFamily="18" charset="0"/>
                            </a:rPr>
                            <m:t>=10</m:t>
                          </m:r>
                        </m:e>
                      </m:d>
                    </m:oMath>
                  </m:oMathPara>
                </a14:m>
                <a:endParaRPr lang="en-US" sz="1400" dirty="0" err="1"/>
              </a:p>
            </p:txBody>
          </p:sp>
        </mc:Choice>
        <mc:Fallback xmlns="">
          <p:sp>
            <p:nvSpPr>
              <p:cNvPr id="14" name="TextBox 13">
                <a:extLst>
                  <a:ext uri="{FF2B5EF4-FFF2-40B4-BE49-F238E27FC236}">
                    <a16:creationId xmlns:a16="http://schemas.microsoft.com/office/drawing/2014/main" id="{4B56C622-1D36-E43E-A3DA-7986B6E34084}"/>
                  </a:ext>
                </a:extLst>
              </p:cNvPr>
              <p:cNvSpPr txBox="1">
                <a:spLocks noRot="1" noChangeAspect="1" noMove="1" noResize="1" noEditPoints="1" noAdjustHandles="1" noChangeArrowheads="1" noChangeShapeType="1" noTextEdit="1"/>
              </p:cNvSpPr>
              <p:nvPr/>
            </p:nvSpPr>
            <p:spPr>
              <a:xfrm>
                <a:off x="10024382" y="4357420"/>
                <a:ext cx="1490729" cy="215444"/>
              </a:xfrm>
              <a:prstGeom prst="rect">
                <a:avLst/>
              </a:prstGeom>
              <a:blipFill>
                <a:blip r:embed="rId5"/>
                <a:stretch>
                  <a:fillRect b="-8571"/>
                </a:stretch>
              </a:blipFill>
            </p:spPr>
            <p:txBody>
              <a:bodyPr/>
              <a:lstStyle/>
              <a:p>
                <a:r>
                  <a:rPr lang="en-US">
                    <a:noFill/>
                  </a:rPr>
                  <a:t> </a:t>
                </a:r>
              </a:p>
            </p:txBody>
          </p:sp>
        </mc:Fallback>
      </mc:AlternateContent>
      <p:sp>
        <p:nvSpPr>
          <p:cNvPr id="16" name="Arrow: Right 15">
            <a:extLst>
              <a:ext uri="{FF2B5EF4-FFF2-40B4-BE49-F238E27FC236}">
                <a16:creationId xmlns:a16="http://schemas.microsoft.com/office/drawing/2014/main" id="{8F1D2395-D656-6A40-30A1-28B064458E06}"/>
              </a:ext>
            </a:extLst>
          </p:cNvPr>
          <p:cNvSpPr/>
          <p:nvPr/>
        </p:nvSpPr>
        <p:spPr>
          <a:xfrm rot="12080169">
            <a:off x="9744408" y="4356829"/>
            <a:ext cx="189592" cy="1027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7" name="TextBox 16">
            <a:extLst>
              <a:ext uri="{FF2B5EF4-FFF2-40B4-BE49-F238E27FC236}">
                <a16:creationId xmlns:a16="http://schemas.microsoft.com/office/drawing/2014/main" id="{484D16BB-93CA-C089-34C9-D3FD5C7256D0}"/>
              </a:ext>
            </a:extLst>
          </p:cNvPr>
          <p:cNvSpPr txBox="1"/>
          <p:nvPr/>
        </p:nvSpPr>
        <p:spPr>
          <a:xfrm>
            <a:off x="8841164" y="2122638"/>
            <a:ext cx="995464" cy="215444"/>
          </a:xfrm>
          <a:prstGeom prst="rect">
            <a:avLst/>
          </a:prstGeom>
          <a:noFill/>
          <a:ln>
            <a:solidFill>
              <a:schemeClr val="tx1"/>
            </a:solidFill>
          </a:ln>
        </p:spPr>
        <p:txBody>
          <a:bodyPr wrap="square" rtlCol="0">
            <a:spAutoFit/>
          </a:bodyPr>
          <a:lstStyle/>
          <a:p>
            <a:pPr algn="ctr"/>
            <a:r>
              <a:rPr lang="en-US" sz="800" dirty="0">
                <a:solidFill>
                  <a:srgbClr val="FF0000"/>
                </a:solidFill>
              </a:rPr>
              <a:t>Freezing weights</a:t>
            </a:r>
          </a:p>
        </p:txBody>
      </p:sp>
      <p:sp>
        <p:nvSpPr>
          <p:cNvPr id="20" name="Arrow: Right 19">
            <a:extLst>
              <a:ext uri="{FF2B5EF4-FFF2-40B4-BE49-F238E27FC236}">
                <a16:creationId xmlns:a16="http://schemas.microsoft.com/office/drawing/2014/main" id="{A4782E71-F937-BD1A-073A-D32D53BBB346}"/>
              </a:ext>
            </a:extLst>
          </p:cNvPr>
          <p:cNvSpPr/>
          <p:nvPr/>
        </p:nvSpPr>
        <p:spPr>
          <a:xfrm rot="7279110">
            <a:off x="8856297" y="2477680"/>
            <a:ext cx="189592" cy="10276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77126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p:bldP spid="13" grpId="0"/>
      <p:bldP spid="14" grpId="0"/>
      <p:bldP spid="16" grpId="0" animBg="1"/>
      <p:bldP spid="17" grpId="0" animBg="1"/>
      <p:bldP spid="2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51</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Fine-tuning</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676889" y="2222229"/>
            <a:ext cx="4750976" cy="2766322"/>
          </a:xfrm>
        </p:spPr>
        <p:txBody>
          <a:bodyPr/>
          <a:lstStyle/>
          <a:p>
            <a:r>
              <a:rPr lang="en-US" sz="1400" dirty="0"/>
              <a:t>After the training process, finetuning  is implemented in order to improve model’s performance and insure transferred and learned weight vectors compatibility.</a:t>
            </a:r>
          </a:p>
          <a:p>
            <a:r>
              <a:rPr lang="en-US" sz="1400" dirty="0"/>
              <a:t>For finetuning, transferred weight vectors are unfrozen and the entire model is trained again, however, with a </a:t>
            </a:r>
            <a:r>
              <a:rPr lang="en-US" sz="1400" b="1" dirty="0"/>
              <a:t>low learning rate</a:t>
            </a:r>
            <a:r>
              <a:rPr lang="en-US" sz="1400" dirty="0"/>
              <a:t>, to avoid overfitting.</a:t>
            </a:r>
          </a:p>
          <a:p>
            <a:r>
              <a:rPr lang="en-US" sz="1400" dirty="0"/>
              <a:t>After finetuning, the resultant model is used for prediction &amp; evaluation.</a:t>
            </a:r>
          </a:p>
        </p:txBody>
      </p:sp>
      <p:sp>
        <p:nvSpPr>
          <p:cNvPr id="11" name="TextBox 10">
            <a:extLst>
              <a:ext uri="{FF2B5EF4-FFF2-40B4-BE49-F238E27FC236}">
                <a16:creationId xmlns:a16="http://schemas.microsoft.com/office/drawing/2014/main" id="{77D79D04-15E7-12FE-63D1-10C7107CE63F}"/>
              </a:ext>
            </a:extLst>
          </p:cNvPr>
          <p:cNvSpPr txBox="1"/>
          <p:nvPr/>
        </p:nvSpPr>
        <p:spPr>
          <a:xfrm>
            <a:off x="5874890" y="1849914"/>
            <a:ext cx="756279" cy="230832"/>
          </a:xfrm>
          <a:prstGeom prst="rect">
            <a:avLst/>
          </a:prstGeom>
          <a:noFill/>
          <a:ln>
            <a:solidFill>
              <a:schemeClr val="tx1"/>
            </a:solidFill>
          </a:ln>
        </p:spPr>
        <p:txBody>
          <a:bodyPr wrap="square" rtlCol="0">
            <a:spAutoFit/>
          </a:bodyPr>
          <a:lstStyle/>
          <a:p>
            <a:pPr algn="ctr"/>
            <a:r>
              <a:rPr lang="en-US" sz="900" dirty="0"/>
              <a:t>Input layer</a:t>
            </a:r>
          </a:p>
        </p:txBody>
      </p:sp>
      <p:sp>
        <p:nvSpPr>
          <p:cNvPr id="12" name="TextBox 11">
            <a:extLst>
              <a:ext uri="{FF2B5EF4-FFF2-40B4-BE49-F238E27FC236}">
                <a16:creationId xmlns:a16="http://schemas.microsoft.com/office/drawing/2014/main" id="{BF0224CF-E236-2EA9-5A4D-18209D527869}"/>
              </a:ext>
            </a:extLst>
          </p:cNvPr>
          <p:cNvSpPr txBox="1"/>
          <p:nvPr/>
        </p:nvSpPr>
        <p:spPr>
          <a:xfrm>
            <a:off x="7134947" y="1845236"/>
            <a:ext cx="981989" cy="230832"/>
          </a:xfrm>
          <a:prstGeom prst="rect">
            <a:avLst/>
          </a:prstGeom>
          <a:noFill/>
          <a:ln>
            <a:solidFill>
              <a:schemeClr val="tx1"/>
            </a:solidFill>
          </a:ln>
        </p:spPr>
        <p:txBody>
          <a:bodyPr wrap="square" rtlCol="0">
            <a:spAutoFit/>
          </a:bodyPr>
          <a:lstStyle/>
          <a:p>
            <a:pPr algn="ctr"/>
            <a:r>
              <a:rPr lang="en-US" sz="900" dirty="0"/>
              <a:t>Hidden layer</a:t>
            </a:r>
          </a:p>
        </p:txBody>
      </p:sp>
      <p:sp>
        <p:nvSpPr>
          <p:cNvPr id="13" name="TextBox 12">
            <a:extLst>
              <a:ext uri="{FF2B5EF4-FFF2-40B4-BE49-F238E27FC236}">
                <a16:creationId xmlns:a16="http://schemas.microsoft.com/office/drawing/2014/main" id="{B001A0C1-9E60-16B5-1CA2-FCF90FEE38F9}"/>
              </a:ext>
            </a:extLst>
          </p:cNvPr>
          <p:cNvSpPr txBox="1"/>
          <p:nvPr/>
        </p:nvSpPr>
        <p:spPr>
          <a:xfrm>
            <a:off x="4933867" y="3727697"/>
            <a:ext cx="995464" cy="215444"/>
          </a:xfrm>
          <a:prstGeom prst="rect">
            <a:avLst/>
          </a:prstGeom>
          <a:noFill/>
          <a:ln>
            <a:solidFill>
              <a:schemeClr val="tx1"/>
            </a:solidFill>
          </a:ln>
        </p:spPr>
        <p:txBody>
          <a:bodyPr wrap="square" rtlCol="0">
            <a:spAutoFit/>
          </a:bodyPr>
          <a:lstStyle/>
          <a:p>
            <a:pPr algn="ctr"/>
            <a:r>
              <a:rPr lang="en-US" sz="800" dirty="0">
                <a:solidFill>
                  <a:srgbClr val="00B050"/>
                </a:solidFill>
              </a:rPr>
              <a:t>BF2Dose</a:t>
            </a:r>
          </a:p>
        </p:txBody>
      </p:sp>
      <p:sp>
        <p:nvSpPr>
          <p:cNvPr id="14" name="Arrow: Right 13">
            <a:extLst>
              <a:ext uri="{FF2B5EF4-FFF2-40B4-BE49-F238E27FC236}">
                <a16:creationId xmlns:a16="http://schemas.microsoft.com/office/drawing/2014/main" id="{A386FA1B-C090-3F9B-1BF4-008A7509B37C}"/>
              </a:ext>
            </a:extLst>
          </p:cNvPr>
          <p:cNvSpPr/>
          <p:nvPr/>
        </p:nvSpPr>
        <p:spPr>
          <a:xfrm rot="1159525">
            <a:off x="5699501" y="4027849"/>
            <a:ext cx="189592" cy="102763"/>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95C396D-AE9D-C5BA-09EA-531A43130807}"/>
                  </a:ext>
                </a:extLst>
              </p:cNvPr>
              <p:cNvSpPr txBox="1"/>
              <p:nvPr/>
            </p:nvSpPr>
            <p:spPr>
              <a:xfrm>
                <a:off x="7301367" y="2720735"/>
                <a:ext cx="4250766" cy="1445011"/>
              </a:xfrm>
              <a:prstGeom prst="rect">
                <a:avLst/>
              </a:prstGeom>
              <a:noFill/>
            </p:spPr>
            <p:txBody>
              <a:bodyPr wrap="square" lIns="0" tIns="0" rIns="0" bIns="0" rtlCol="0">
                <a:spAutoFit/>
              </a:bodyPr>
              <a:lstStyle/>
              <a:p>
                <a14:m>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𝑁</m:t>
                                </m:r>
                              </m:e>
                              <m:sub>
                                <m:r>
                                  <a:rPr lang="en-US" sz="1200" b="0" i="1" smtClean="0">
                                    <a:latin typeface="Cambria Math" panose="02040503050406030204" pitchFamily="18" charset="0"/>
                                  </a:rPr>
                                  <m:t>𝑚</m:t>
                                </m:r>
                              </m:sub>
                            </m:sSub>
                          </m:e>
                        </m:eqArr>
                      </m:e>
                    </m:d>
                  </m:oMath>
                </a14:m>
                <a:r>
                  <a:rPr lang="en-US" sz="2000" dirty="0"/>
                  <a:t> =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smtClean="0">
                                    <a:solidFill>
                                      <a:srgbClr val="92D050"/>
                                    </a:solidFill>
                                    <a:latin typeface="Cambria Math" panose="02040503050406030204" pitchFamily="18" charset="0"/>
                                  </a:rPr>
                                </m:ctrlPr>
                              </m:sSubPr>
                              <m:e>
                                <m:r>
                                  <a:rPr lang="en-US" sz="1200" b="0" i="1" smtClean="0">
                                    <a:solidFill>
                                      <a:srgbClr val="92D050"/>
                                    </a:solidFill>
                                    <a:latin typeface="Cambria Math" panose="02040503050406030204" pitchFamily="18" charset="0"/>
                                  </a:rPr>
                                  <m:t>𝑊</m:t>
                                </m:r>
                              </m:e>
                              <m:sub>
                                <m:r>
                                  <a:rPr lang="en-US" sz="1200" i="1">
                                    <a:solidFill>
                                      <a:srgbClr val="92D050"/>
                                    </a:solidFill>
                                    <a:latin typeface="Cambria Math" panose="02040503050406030204" pitchFamily="18" charset="0"/>
                                  </a:rPr>
                                  <m:t>1</m:t>
                                </m:r>
                                <m:r>
                                  <a:rPr lang="en-US" sz="1200" b="0" i="1" smtClean="0">
                                    <a:solidFill>
                                      <a:srgbClr val="92D050"/>
                                    </a:solidFill>
                                    <a:latin typeface="Cambria Math" panose="02040503050406030204" pitchFamily="18" charset="0"/>
                                  </a:rPr>
                                  <m:t>1</m:t>
                                </m:r>
                              </m:sub>
                            </m:sSub>
                            <m:sSub>
                              <m:sSubPr>
                                <m:ctrlPr>
                                  <a:rPr lang="en-US" sz="1200" i="1">
                                    <a:solidFill>
                                      <a:srgbClr val="92D050"/>
                                    </a:solidFill>
                                    <a:latin typeface="Cambria Math" panose="02040503050406030204" pitchFamily="18" charset="0"/>
                                  </a:rPr>
                                </m:ctrlPr>
                              </m:sSubPr>
                              <m:e>
                                <m:r>
                                  <a:rPr lang="en-US" sz="1200" b="0" i="1" smtClean="0">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i="1">
                                    <a:solidFill>
                                      <a:srgbClr val="92D050"/>
                                    </a:solidFill>
                                    <a:latin typeface="Cambria Math" panose="02040503050406030204" pitchFamily="18" charset="0"/>
                                  </a:rPr>
                                  <m:t>1</m:t>
                                </m:r>
                                <m:r>
                                  <a:rPr lang="en-US" sz="1200" b="0" i="1" smtClean="0">
                                    <a:solidFill>
                                      <a:srgbClr val="92D050"/>
                                    </a:solidFill>
                                    <a:latin typeface="Cambria Math" panose="02040503050406030204" pitchFamily="18" charset="0"/>
                                  </a:rPr>
                                  <m:t>2</m:t>
                                </m:r>
                              </m:sub>
                            </m:sSub>
                            <m:sSub>
                              <m:sSubPr>
                                <m:ctrlPr>
                                  <a:rPr lang="en-US" sz="1200" i="1">
                                    <a:solidFill>
                                      <a:srgbClr val="92D050"/>
                                    </a:solidFill>
                                    <a:latin typeface="Cambria Math" panose="02040503050406030204" pitchFamily="18" charset="0"/>
                                  </a:rPr>
                                </m:ctrlPr>
                              </m:sSubPr>
                              <m:e>
                                <m:r>
                                  <a:rPr lang="en-US" sz="1200" b="0" i="1" smtClean="0">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i="1">
                                    <a:solidFill>
                                      <a:srgbClr val="92D050"/>
                                    </a:solidFill>
                                    <a:latin typeface="Cambria Math" panose="02040503050406030204" pitchFamily="18" charset="0"/>
                                  </a:rPr>
                                  <m:t>1</m:t>
                                </m:r>
                                <m:r>
                                  <a:rPr lang="en-US" sz="1200" b="0" i="1" smtClean="0">
                                    <a:solidFill>
                                      <a:srgbClr val="92D050"/>
                                    </a:solidFill>
                                    <a:latin typeface="Cambria Math" panose="02040503050406030204" pitchFamily="18" charset="0"/>
                                  </a:rPr>
                                  <m:t>3</m:t>
                                </m:r>
                              </m:sub>
                            </m:sSub>
                            <m:r>
                              <a:rPr lang="en-US" sz="1200" i="1">
                                <a:solidFill>
                                  <a:srgbClr val="92D050"/>
                                </a:solidFill>
                                <a:latin typeface="Cambria Math" panose="02040503050406030204" pitchFamily="18" charset="0"/>
                              </a:rPr>
                              <m:t>……</m:t>
                            </m:r>
                            <m:sSub>
                              <m:sSubPr>
                                <m:ctrlPr>
                                  <a:rPr lang="en-US" sz="1200" i="1">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i="1">
                                    <a:solidFill>
                                      <a:srgbClr val="92D050"/>
                                    </a:solidFill>
                                    <a:latin typeface="Cambria Math" panose="02040503050406030204" pitchFamily="18" charset="0"/>
                                  </a:rPr>
                                  <m:t>1</m:t>
                                </m:r>
                                <m:r>
                                  <a:rPr lang="en-US" sz="1200" b="0" i="1" smtClean="0">
                                    <a:solidFill>
                                      <a:srgbClr val="92D050"/>
                                    </a:solidFill>
                                    <a:latin typeface="Cambria Math" panose="02040503050406030204" pitchFamily="18" charset="0"/>
                                  </a:rPr>
                                  <m:t>𝑛</m:t>
                                </m:r>
                                <m:r>
                                  <a:rPr lang="en-US" sz="1200" b="0" i="1" smtClean="0">
                                    <a:solidFill>
                                      <a:srgbClr val="92D050"/>
                                    </a:solidFill>
                                    <a:latin typeface="Cambria Math" panose="02040503050406030204" pitchFamily="18" charset="0"/>
                                  </a:rPr>
                                  <m:t>−1</m:t>
                                </m:r>
                              </m:sub>
                            </m:sSub>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i="1">
                                    <a:solidFill>
                                      <a:srgbClr val="00B050"/>
                                    </a:solidFill>
                                    <a:latin typeface="Cambria Math" panose="02040503050406030204" pitchFamily="18" charset="0"/>
                                  </a:rPr>
                                  <m:t>1</m:t>
                                </m:r>
                                <m:r>
                                  <a:rPr lang="en-US" sz="1200" i="1">
                                    <a:solidFill>
                                      <a:srgbClr val="00B050"/>
                                    </a:solidFill>
                                    <a:latin typeface="Cambria Math" panose="02040503050406030204" pitchFamily="18" charset="0"/>
                                  </a:rPr>
                                  <m:t>𝑛</m:t>
                                </m:r>
                              </m:sub>
                            </m:sSub>
                          </m:e>
                          <m:e>
                            <m:sSub>
                              <m:sSubPr>
                                <m:ctrlPr>
                                  <a:rPr lang="en-US" sz="1200" i="1" smtClean="0">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21</m:t>
                                </m:r>
                              </m:sub>
                            </m:sSub>
                            <m:sSub>
                              <m:sSubPr>
                                <m:ctrlPr>
                                  <a:rPr lang="en-US" sz="1200" i="1">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2</m:t>
                                </m:r>
                                <m:r>
                                  <a:rPr lang="en-US" sz="1200" i="1">
                                    <a:solidFill>
                                      <a:srgbClr val="92D050"/>
                                    </a:solidFill>
                                    <a:latin typeface="Cambria Math" panose="02040503050406030204" pitchFamily="18" charset="0"/>
                                  </a:rPr>
                                  <m:t>2</m:t>
                                </m:r>
                              </m:sub>
                            </m:sSub>
                            <m:sSub>
                              <m:sSubPr>
                                <m:ctrlPr>
                                  <a:rPr lang="en-US" sz="1200" i="1">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2</m:t>
                                </m:r>
                                <m:r>
                                  <a:rPr lang="en-US" sz="1200" i="1">
                                    <a:solidFill>
                                      <a:srgbClr val="92D050"/>
                                    </a:solidFill>
                                    <a:latin typeface="Cambria Math" panose="02040503050406030204" pitchFamily="18" charset="0"/>
                                  </a:rPr>
                                  <m:t>3</m:t>
                                </m:r>
                              </m:sub>
                            </m:sSub>
                            <m:r>
                              <a:rPr lang="en-US" sz="1200" i="1">
                                <a:solidFill>
                                  <a:srgbClr val="92D050"/>
                                </a:solidFill>
                                <a:latin typeface="Cambria Math" panose="02040503050406030204" pitchFamily="18" charset="0"/>
                              </a:rPr>
                              <m:t>……</m:t>
                            </m:r>
                            <m:sSub>
                              <m:sSubPr>
                                <m:ctrlPr>
                                  <a:rPr lang="en-US" sz="1200" i="1" smtClean="0">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2</m:t>
                                </m:r>
                                <m:r>
                                  <a:rPr lang="en-US" sz="1200" i="1">
                                    <a:solidFill>
                                      <a:srgbClr val="92D050"/>
                                    </a:solidFill>
                                    <a:latin typeface="Cambria Math" panose="02040503050406030204" pitchFamily="18" charset="0"/>
                                  </a:rPr>
                                  <m:t>𝑛</m:t>
                                </m:r>
                                <m:r>
                                  <a:rPr lang="en-US" sz="1200" i="1">
                                    <a:solidFill>
                                      <a:srgbClr val="92D050"/>
                                    </a:solidFill>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2</m:t>
                                </m:r>
                                <m:r>
                                  <a:rPr lang="en-US" sz="1200" i="1">
                                    <a:solidFill>
                                      <a:srgbClr val="00B050"/>
                                    </a:solidFill>
                                    <a:latin typeface="Cambria Math" panose="02040503050406030204" pitchFamily="18" charset="0"/>
                                  </a:rPr>
                                  <m:t>𝑛</m:t>
                                </m:r>
                              </m:sub>
                            </m:sSub>
                          </m:e>
                          <m:e>
                            <m:sSub>
                              <m:sSubPr>
                                <m:ctrlPr>
                                  <a:rPr lang="en-US" sz="1200" i="1" smtClean="0">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31</m:t>
                                </m:r>
                              </m:sub>
                            </m:sSub>
                            <m:sSub>
                              <m:sSubPr>
                                <m:ctrlPr>
                                  <a:rPr lang="en-US" sz="1200" i="1">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3</m:t>
                                </m:r>
                                <m:r>
                                  <a:rPr lang="en-US" sz="1200" i="1">
                                    <a:solidFill>
                                      <a:srgbClr val="92D050"/>
                                    </a:solidFill>
                                    <a:latin typeface="Cambria Math" panose="02040503050406030204" pitchFamily="18" charset="0"/>
                                  </a:rPr>
                                  <m:t>2</m:t>
                                </m:r>
                              </m:sub>
                            </m:sSub>
                            <m:sSub>
                              <m:sSubPr>
                                <m:ctrlPr>
                                  <a:rPr lang="en-US" sz="1200" i="1">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3</m:t>
                                </m:r>
                                <m:r>
                                  <a:rPr lang="en-US" sz="1200" i="1">
                                    <a:solidFill>
                                      <a:srgbClr val="92D050"/>
                                    </a:solidFill>
                                    <a:latin typeface="Cambria Math" panose="02040503050406030204" pitchFamily="18" charset="0"/>
                                  </a:rPr>
                                  <m:t>3</m:t>
                                </m:r>
                              </m:sub>
                            </m:sSub>
                            <m:r>
                              <a:rPr lang="en-US" sz="1200" i="1">
                                <a:solidFill>
                                  <a:srgbClr val="92D050"/>
                                </a:solidFill>
                                <a:latin typeface="Cambria Math" panose="02040503050406030204" pitchFamily="18" charset="0"/>
                              </a:rPr>
                              <m:t>……</m:t>
                            </m:r>
                            <m:sSub>
                              <m:sSubPr>
                                <m:ctrlPr>
                                  <a:rPr lang="en-US" sz="1200" i="1" smtClean="0">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3</m:t>
                                </m:r>
                                <m:r>
                                  <a:rPr lang="en-US" sz="1200" i="1">
                                    <a:solidFill>
                                      <a:srgbClr val="92D050"/>
                                    </a:solidFill>
                                    <a:latin typeface="Cambria Math" panose="02040503050406030204" pitchFamily="18" charset="0"/>
                                  </a:rPr>
                                  <m:t>𝑛</m:t>
                                </m:r>
                                <m:r>
                                  <a:rPr lang="en-US" sz="1200" i="1">
                                    <a:solidFill>
                                      <a:srgbClr val="92D050"/>
                                    </a:solidFill>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3</m:t>
                                </m:r>
                                <m:r>
                                  <a:rPr lang="en-US" sz="1200" i="1">
                                    <a:solidFill>
                                      <a:srgbClr val="00B050"/>
                                    </a:solidFill>
                                    <a:latin typeface="Cambria Math" panose="02040503050406030204" pitchFamily="18" charset="0"/>
                                  </a:rPr>
                                  <m:t>𝑛</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smtClean="0">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𝑚</m:t>
                                </m:r>
                                <m:r>
                                  <a:rPr lang="en-US" sz="1200" i="1">
                                    <a:solidFill>
                                      <a:srgbClr val="92D050"/>
                                    </a:solidFill>
                                    <a:latin typeface="Cambria Math" panose="02040503050406030204" pitchFamily="18" charset="0"/>
                                  </a:rPr>
                                  <m:t>1</m:t>
                                </m:r>
                              </m:sub>
                            </m:sSub>
                            <m:sSub>
                              <m:sSubPr>
                                <m:ctrlPr>
                                  <a:rPr lang="en-US" sz="1200" i="1">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𝑚</m:t>
                                </m:r>
                                <m:r>
                                  <a:rPr lang="en-US" sz="1200" i="1">
                                    <a:solidFill>
                                      <a:srgbClr val="92D050"/>
                                    </a:solidFill>
                                    <a:latin typeface="Cambria Math" panose="02040503050406030204" pitchFamily="18" charset="0"/>
                                  </a:rPr>
                                  <m:t>2</m:t>
                                </m:r>
                              </m:sub>
                            </m:sSub>
                            <m:sSub>
                              <m:sSubPr>
                                <m:ctrlPr>
                                  <a:rPr lang="en-US" sz="1200" i="1">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𝑚</m:t>
                                </m:r>
                                <m:r>
                                  <a:rPr lang="en-US" sz="1200" i="1">
                                    <a:solidFill>
                                      <a:srgbClr val="92D050"/>
                                    </a:solidFill>
                                    <a:latin typeface="Cambria Math" panose="02040503050406030204" pitchFamily="18" charset="0"/>
                                  </a:rPr>
                                  <m:t>3</m:t>
                                </m:r>
                              </m:sub>
                            </m:sSub>
                            <m:r>
                              <a:rPr lang="en-US" sz="1200" i="1">
                                <a:solidFill>
                                  <a:srgbClr val="92D050"/>
                                </a:solidFill>
                                <a:latin typeface="Cambria Math" panose="02040503050406030204" pitchFamily="18" charset="0"/>
                              </a:rPr>
                              <m:t>……</m:t>
                            </m:r>
                            <m:sSub>
                              <m:sSubPr>
                                <m:ctrlPr>
                                  <a:rPr lang="en-US" sz="1200" i="1" smtClean="0">
                                    <a:solidFill>
                                      <a:srgbClr val="92D050"/>
                                    </a:solidFill>
                                    <a:latin typeface="Cambria Math" panose="02040503050406030204" pitchFamily="18" charset="0"/>
                                  </a:rPr>
                                </m:ctrlPr>
                              </m:sSubPr>
                              <m:e>
                                <m:r>
                                  <a:rPr lang="en-US" sz="1200" i="1">
                                    <a:solidFill>
                                      <a:srgbClr val="92D050"/>
                                    </a:solidFill>
                                    <a:latin typeface="Cambria Math" panose="02040503050406030204" pitchFamily="18" charset="0"/>
                                  </a:rPr>
                                  <m:t> </m:t>
                                </m:r>
                                <m:r>
                                  <a:rPr lang="en-US" sz="1200" i="1">
                                    <a:solidFill>
                                      <a:srgbClr val="92D050"/>
                                    </a:solidFill>
                                    <a:latin typeface="Cambria Math" panose="02040503050406030204" pitchFamily="18" charset="0"/>
                                  </a:rPr>
                                  <m:t>𝑊</m:t>
                                </m:r>
                              </m:e>
                              <m:sub>
                                <m:r>
                                  <a:rPr lang="en-US" sz="1200" b="0" i="1" smtClean="0">
                                    <a:solidFill>
                                      <a:srgbClr val="92D050"/>
                                    </a:solidFill>
                                    <a:latin typeface="Cambria Math" panose="02040503050406030204" pitchFamily="18" charset="0"/>
                                  </a:rPr>
                                  <m:t>𝑚</m:t>
                                </m:r>
                                <m:r>
                                  <a:rPr lang="en-US" sz="1200" i="1">
                                    <a:solidFill>
                                      <a:srgbClr val="92D050"/>
                                    </a:solidFill>
                                    <a:latin typeface="Cambria Math" panose="02040503050406030204" pitchFamily="18" charset="0"/>
                                  </a:rPr>
                                  <m:t>𝑛</m:t>
                                </m:r>
                                <m:r>
                                  <a:rPr lang="en-US" sz="1200" i="1">
                                    <a:solidFill>
                                      <a:srgbClr val="92D050"/>
                                    </a:solidFill>
                                    <a:latin typeface="Cambria Math" panose="02040503050406030204" pitchFamily="18" charset="0"/>
                                  </a:rPr>
                                  <m:t>−1</m:t>
                                </m:r>
                              </m:sub>
                            </m:sSub>
                            <m:sSub>
                              <m:sSubPr>
                                <m:ctrlPr>
                                  <a:rPr lang="en-US" sz="1200" i="1">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 </m:t>
                                </m:r>
                                <m:r>
                                  <a:rPr lang="en-US" sz="1200" i="1">
                                    <a:solidFill>
                                      <a:srgbClr val="00B050"/>
                                    </a:solidFill>
                                    <a:latin typeface="Cambria Math" panose="02040503050406030204" pitchFamily="18" charset="0"/>
                                  </a:rPr>
                                  <m:t>𝑊</m:t>
                                </m:r>
                              </m:e>
                              <m:sub>
                                <m:r>
                                  <a:rPr lang="en-US" sz="1200" b="0" i="1" smtClean="0">
                                    <a:solidFill>
                                      <a:srgbClr val="00B050"/>
                                    </a:solidFill>
                                    <a:latin typeface="Cambria Math" panose="02040503050406030204" pitchFamily="18" charset="0"/>
                                  </a:rPr>
                                  <m:t>𝑚</m:t>
                                </m:r>
                                <m:r>
                                  <a:rPr lang="en-US" sz="1200" i="1">
                                    <a:solidFill>
                                      <a:srgbClr val="00B050"/>
                                    </a:solidFill>
                                    <a:latin typeface="Cambria Math" panose="02040503050406030204" pitchFamily="18" charset="0"/>
                                  </a:rPr>
                                  <m:t>𝑛</m:t>
                                </m:r>
                              </m:sub>
                            </m:sSub>
                          </m:e>
                        </m:eqArr>
                      </m:e>
                    </m:d>
                  </m:oMath>
                </a14:m>
                <a:r>
                  <a:rPr lang="en-US" sz="2000" dirty="0"/>
                  <a:t> x </a:t>
                </a:r>
                <a14:m>
                  <m:oMath xmlns:m="http://schemas.openxmlformats.org/officeDocument/2006/math">
                    <m:d>
                      <m:dPr>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3</m:t>
                                </m:r>
                              </m:sub>
                            </m:sSub>
                          </m:e>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e>
                            <m:sSub>
                              <m:sSubPr>
                                <m:ctrlPr>
                                  <a:rPr lang="en-US"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𝐹</m:t>
                                </m:r>
                              </m:e>
                              <m:sub>
                                <m:r>
                                  <a:rPr lang="en-US" sz="1200" b="0" i="1" smtClean="0">
                                    <a:solidFill>
                                      <a:schemeClr val="tx1"/>
                                    </a:solidFill>
                                    <a:latin typeface="Cambria Math" panose="02040503050406030204" pitchFamily="18" charset="0"/>
                                  </a:rPr>
                                  <m:t>𝑛</m:t>
                                </m:r>
                                <m:r>
                                  <a:rPr lang="en-US" sz="1200" b="0" i="1" smtClean="0">
                                    <a:solidFill>
                                      <a:schemeClr val="tx1"/>
                                    </a:solidFill>
                                    <a:latin typeface="Cambria Math" panose="02040503050406030204" pitchFamily="18" charset="0"/>
                                  </a:rPr>
                                  <m:t>−1</m:t>
                                </m:r>
                              </m:sub>
                            </m:sSub>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𝑛</m:t>
                                </m:r>
                              </m:sub>
                            </m:sSub>
                          </m:e>
                        </m:eqArr>
                      </m:e>
                    </m:d>
                  </m:oMath>
                </a14:m>
                <a:endParaRPr lang="en-US" sz="1200" dirty="0"/>
              </a:p>
            </p:txBody>
          </p:sp>
        </mc:Choice>
        <mc:Fallback xmlns="">
          <p:sp>
            <p:nvSpPr>
              <p:cNvPr id="16" name="TextBox 15">
                <a:extLst>
                  <a:ext uri="{FF2B5EF4-FFF2-40B4-BE49-F238E27FC236}">
                    <a16:creationId xmlns:a16="http://schemas.microsoft.com/office/drawing/2014/main" id="{595C396D-AE9D-C5BA-09EA-531A43130807}"/>
                  </a:ext>
                </a:extLst>
              </p:cNvPr>
              <p:cNvSpPr txBox="1">
                <a:spLocks noRot="1" noChangeAspect="1" noMove="1" noResize="1" noEditPoints="1" noAdjustHandles="1" noChangeArrowheads="1" noChangeShapeType="1" noTextEdit="1"/>
              </p:cNvSpPr>
              <p:nvPr/>
            </p:nvSpPr>
            <p:spPr>
              <a:xfrm>
                <a:off x="7301367" y="2720735"/>
                <a:ext cx="4250766" cy="144501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6E309C-4714-0EBA-BDD0-77C5DFA1BD15}"/>
                  </a:ext>
                </a:extLst>
              </p:cNvPr>
              <p:cNvSpPr txBox="1"/>
              <p:nvPr/>
            </p:nvSpPr>
            <p:spPr>
              <a:xfrm>
                <a:off x="5818594" y="2797232"/>
                <a:ext cx="781087" cy="14450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𝐹</m:t>
                                  </m:r>
                                </m:e>
                                <m:sub>
                                  <m:r>
                                    <a:rPr lang="en-US" sz="1200" b="0" i="1" smtClean="0">
                                      <a:latin typeface="Cambria Math" panose="02040503050406030204" pitchFamily="18" charset="0"/>
                                    </a:rPr>
                                    <m:t>1</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2</m:t>
                                  </m:r>
                                </m:sub>
                              </m:sSub>
                            </m:e>
                            <m:e>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b="0" i="1" smtClean="0">
                                      <a:latin typeface="Cambria Math" panose="02040503050406030204" pitchFamily="18" charset="0"/>
                                    </a:rPr>
                                    <m:t>3</m:t>
                                  </m:r>
                                </m:sub>
                              </m:sSub>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𝐹</m:t>
                                  </m:r>
                                </m:e>
                                <m:sub>
                                  <m:r>
                                    <a:rPr lang="en-US" sz="1200" b="0" i="1" smtClean="0">
                                      <a:solidFill>
                                        <a:schemeClr val="tx1"/>
                                      </a:solidFill>
                                      <a:latin typeface="Cambria Math" panose="02040503050406030204" pitchFamily="18" charset="0"/>
                                    </a:rPr>
                                    <m:t>𝑛</m:t>
                                  </m:r>
                                  <m:r>
                                    <a:rPr lang="en-US" sz="1200" b="0" i="1" smtClean="0">
                                      <a:solidFill>
                                        <a:schemeClr val="tx1"/>
                                      </a:solidFill>
                                      <a:latin typeface="Cambria Math" panose="02040503050406030204" pitchFamily="18" charset="0"/>
                                    </a:rPr>
                                    <m:t>−1</m:t>
                                  </m:r>
                                </m:sub>
                              </m:sSub>
                            </m:e>
                            <m:e>
                              <m:sSub>
                                <m:sSubPr>
                                  <m:ctrlPr>
                                    <a:rPr lang="en-US" sz="1200" i="1" smtClean="0">
                                      <a:solidFill>
                                        <a:srgbClr val="00B050"/>
                                      </a:solidFill>
                                      <a:latin typeface="Cambria Math" panose="02040503050406030204" pitchFamily="18" charset="0"/>
                                    </a:rPr>
                                  </m:ctrlPr>
                                </m:sSubPr>
                                <m:e>
                                  <m:r>
                                    <a:rPr lang="en-US" sz="1200" i="1">
                                      <a:solidFill>
                                        <a:srgbClr val="00B050"/>
                                      </a:solidFill>
                                      <a:latin typeface="Cambria Math" panose="02040503050406030204" pitchFamily="18" charset="0"/>
                                    </a:rPr>
                                    <m:t>𝐹</m:t>
                                  </m:r>
                                </m:e>
                                <m:sub>
                                  <m:r>
                                    <a:rPr lang="en-US" sz="1200" b="0" i="1" smtClean="0">
                                      <a:solidFill>
                                        <a:srgbClr val="00B050"/>
                                      </a:solidFill>
                                      <a:latin typeface="Cambria Math" panose="02040503050406030204" pitchFamily="18" charset="0"/>
                                    </a:rPr>
                                    <m:t>𝑛</m:t>
                                  </m:r>
                                </m:sub>
                              </m:sSub>
                            </m:e>
                          </m:eqArr>
                        </m:e>
                      </m:d>
                    </m:oMath>
                  </m:oMathPara>
                </a14:m>
                <a:endParaRPr lang="en-US" sz="2000" dirty="0" err="1"/>
              </a:p>
            </p:txBody>
          </p:sp>
        </mc:Choice>
        <mc:Fallback xmlns="">
          <p:sp>
            <p:nvSpPr>
              <p:cNvPr id="17" name="TextBox 16">
                <a:extLst>
                  <a:ext uri="{FF2B5EF4-FFF2-40B4-BE49-F238E27FC236}">
                    <a16:creationId xmlns:a16="http://schemas.microsoft.com/office/drawing/2014/main" id="{C36E309C-4714-0EBA-BDD0-77C5DFA1BD15}"/>
                  </a:ext>
                </a:extLst>
              </p:cNvPr>
              <p:cNvSpPr txBox="1">
                <a:spLocks noRot="1" noChangeAspect="1" noMove="1" noResize="1" noEditPoints="1" noAdjustHandles="1" noChangeArrowheads="1" noChangeShapeType="1" noTextEdit="1"/>
              </p:cNvSpPr>
              <p:nvPr/>
            </p:nvSpPr>
            <p:spPr>
              <a:xfrm>
                <a:off x="5818594" y="2797232"/>
                <a:ext cx="781087" cy="14450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4E63AEF-028F-B40D-4C3F-EA512C4AB6E4}"/>
                  </a:ext>
                </a:extLst>
              </p:cNvPr>
              <p:cNvSpPr txBox="1"/>
              <p:nvPr/>
            </p:nvSpPr>
            <p:spPr>
              <a:xfrm>
                <a:off x="10024382" y="4357420"/>
                <a:ext cx="1490729" cy="2154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sz="1400" i="1" smtClean="0">
                              <a:latin typeface="Cambria Math" panose="02040503050406030204" pitchFamily="18" charset="0"/>
                            </a:rPr>
                          </m:ctrlPr>
                        </m:dPr>
                        <m:e>
                          <m:r>
                            <a:rPr lang="en-US" sz="1400" b="0" i="1" smtClean="0">
                              <a:latin typeface="Cambria Math" panose="02040503050406030204" pitchFamily="18" charset="0"/>
                            </a:rPr>
                            <m:t>𝑚</m:t>
                          </m:r>
                          <m:r>
                            <a:rPr lang="en-US" sz="1400" b="0" i="1" smtClean="0">
                              <a:latin typeface="Cambria Math" panose="02040503050406030204" pitchFamily="18" charset="0"/>
                            </a:rPr>
                            <m:t>=215,</m:t>
                          </m:r>
                          <m:r>
                            <a:rPr lang="en-US" sz="1400" b="0" i="1" smtClean="0">
                              <a:latin typeface="Cambria Math" panose="02040503050406030204" pitchFamily="18" charset="0"/>
                            </a:rPr>
                            <m:t>𝑛</m:t>
                          </m:r>
                          <m:r>
                            <a:rPr lang="en-US" sz="1400" b="0" i="1" smtClean="0">
                              <a:latin typeface="Cambria Math" panose="02040503050406030204" pitchFamily="18" charset="0"/>
                            </a:rPr>
                            <m:t>=10</m:t>
                          </m:r>
                        </m:e>
                      </m:d>
                    </m:oMath>
                  </m:oMathPara>
                </a14:m>
                <a:endParaRPr lang="en-US" sz="1400" dirty="0" err="1"/>
              </a:p>
            </p:txBody>
          </p:sp>
        </mc:Choice>
        <mc:Fallback xmlns="">
          <p:sp>
            <p:nvSpPr>
              <p:cNvPr id="20" name="TextBox 19">
                <a:extLst>
                  <a:ext uri="{FF2B5EF4-FFF2-40B4-BE49-F238E27FC236}">
                    <a16:creationId xmlns:a16="http://schemas.microsoft.com/office/drawing/2014/main" id="{54E63AEF-028F-B40D-4C3F-EA512C4AB6E4}"/>
                  </a:ext>
                </a:extLst>
              </p:cNvPr>
              <p:cNvSpPr txBox="1">
                <a:spLocks noRot="1" noChangeAspect="1" noMove="1" noResize="1" noEditPoints="1" noAdjustHandles="1" noChangeArrowheads="1" noChangeShapeType="1" noTextEdit="1"/>
              </p:cNvSpPr>
              <p:nvPr/>
            </p:nvSpPr>
            <p:spPr>
              <a:xfrm>
                <a:off x="10024382" y="4357420"/>
                <a:ext cx="1490729" cy="215444"/>
              </a:xfrm>
              <a:prstGeom prst="rect">
                <a:avLst/>
              </a:prstGeom>
              <a:blipFill>
                <a:blip r:embed="rId5"/>
                <a:stretch>
                  <a:fillRect b="-8571"/>
                </a:stretch>
              </a:blipFill>
            </p:spPr>
            <p:txBody>
              <a:bodyPr/>
              <a:lstStyle/>
              <a:p>
                <a:r>
                  <a:rPr lang="en-US">
                    <a:noFill/>
                  </a:rPr>
                  <a:t> </a:t>
                </a:r>
              </a:p>
            </p:txBody>
          </p:sp>
        </mc:Fallback>
      </mc:AlternateContent>
      <p:sp>
        <p:nvSpPr>
          <p:cNvPr id="21" name="Arrow: Right 20">
            <a:extLst>
              <a:ext uri="{FF2B5EF4-FFF2-40B4-BE49-F238E27FC236}">
                <a16:creationId xmlns:a16="http://schemas.microsoft.com/office/drawing/2014/main" id="{51087553-46F5-B2BD-4BBA-361419B79435}"/>
              </a:ext>
            </a:extLst>
          </p:cNvPr>
          <p:cNvSpPr/>
          <p:nvPr/>
        </p:nvSpPr>
        <p:spPr>
          <a:xfrm rot="12080169">
            <a:off x="9744408" y="4356829"/>
            <a:ext cx="189592" cy="10276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22" name="TextBox 21">
            <a:extLst>
              <a:ext uri="{FF2B5EF4-FFF2-40B4-BE49-F238E27FC236}">
                <a16:creationId xmlns:a16="http://schemas.microsoft.com/office/drawing/2014/main" id="{2E24AC13-4109-0415-289D-62A0DFCC905D}"/>
              </a:ext>
            </a:extLst>
          </p:cNvPr>
          <p:cNvSpPr txBox="1"/>
          <p:nvPr/>
        </p:nvSpPr>
        <p:spPr>
          <a:xfrm>
            <a:off x="8841164" y="2122638"/>
            <a:ext cx="995464" cy="338554"/>
          </a:xfrm>
          <a:prstGeom prst="rect">
            <a:avLst/>
          </a:prstGeom>
          <a:noFill/>
          <a:ln>
            <a:solidFill>
              <a:schemeClr val="tx1"/>
            </a:solidFill>
          </a:ln>
        </p:spPr>
        <p:txBody>
          <a:bodyPr wrap="square" rtlCol="0">
            <a:spAutoFit/>
          </a:bodyPr>
          <a:lstStyle/>
          <a:p>
            <a:pPr algn="ctr"/>
            <a:r>
              <a:rPr lang="en-US" sz="800" dirty="0">
                <a:solidFill>
                  <a:srgbClr val="92D050"/>
                </a:solidFill>
              </a:rPr>
              <a:t>Unfreezing weights</a:t>
            </a:r>
          </a:p>
        </p:txBody>
      </p:sp>
      <p:sp>
        <p:nvSpPr>
          <p:cNvPr id="23" name="Arrow: Right 22">
            <a:extLst>
              <a:ext uri="{FF2B5EF4-FFF2-40B4-BE49-F238E27FC236}">
                <a16:creationId xmlns:a16="http://schemas.microsoft.com/office/drawing/2014/main" id="{96C90C18-CC5D-98DF-E0AE-C0A8117A37EE}"/>
              </a:ext>
            </a:extLst>
          </p:cNvPr>
          <p:cNvSpPr/>
          <p:nvPr/>
        </p:nvSpPr>
        <p:spPr>
          <a:xfrm rot="7279110">
            <a:off x="8856297" y="2477680"/>
            <a:ext cx="189592" cy="102763"/>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244405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7" grpId="0"/>
      <p:bldP spid="20" grpId="0"/>
      <p:bldP spid="21" grpId="0" animBg="1"/>
      <p:bldP spid="22" grpId="0" animBg="1"/>
      <p:bldP spid="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 (single hidden layer)</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a:xfrm>
            <a:off x="709006" y="1592279"/>
            <a:ext cx="9490433" cy="2384812"/>
          </a:xfrm>
        </p:spPr>
        <p:txBody>
          <a:bodyPr/>
          <a:lstStyle/>
          <a:p>
            <a:r>
              <a:rPr lang="en-US" sz="1400" dirty="0"/>
              <a:t>For HVT: </a:t>
            </a:r>
            <a:r>
              <a:rPr lang="en-US" sz="1400"/>
              <a:t>Around 25 </a:t>
            </a:r>
            <a:r>
              <a:rPr lang="en-US" sz="1400" dirty="0"/>
              <a:t>% improvement in MAE scores using transfer learning, as compared to standard prior optimization approach (Training from scratch).</a:t>
            </a:r>
          </a:p>
          <a:p>
            <a:r>
              <a:rPr lang="en-US" sz="1400" dirty="0"/>
              <a:t>Scores obtained from using transfer learning for HVT with around 700 TCAD simulations are similar to what we would get if we had around 1500 TCAD simulations, while training from scratch. </a:t>
            </a:r>
          </a:p>
          <a:p>
            <a:pPr lvl="1"/>
            <a:r>
              <a:rPr lang="en-US" sz="1200" dirty="0">
                <a:sym typeface="Wingdings" panose="05000000000000000000" pitchFamily="2" charset="2"/>
              </a:rPr>
              <a:t> Amount of TCAD simulations required to obtain an HVT model which passes the evaluation criteria is reduced by 53%.</a:t>
            </a:r>
            <a:endParaRPr lang="en-US" sz="1400" dirty="0"/>
          </a:p>
          <a:p>
            <a:endParaRPr lang="en-US" sz="1600" dirty="0"/>
          </a:p>
          <a:p>
            <a:pPr marL="0" indent="0">
              <a:buNone/>
            </a:pPr>
            <a:endParaRPr lang="en-US"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52</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Results</a:t>
            </a:r>
          </a:p>
          <a:p>
            <a:endParaRPr lang="en-US" dirty="0"/>
          </a:p>
        </p:txBody>
      </p:sp>
      <p:graphicFrame>
        <p:nvGraphicFramePr>
          <p:cNvPr id="44" name="Table 9">
            <a:extLst>
              <a:ext uri="{FF2B5EF4-FFF2-40B4-BE49-F238E27FC236}">
                <a16:creationId xmlns:a16="http://schemas.microsoft.com/office/drawing/2014/main" id="{B2668552-E60B-4876-A724-CCC720C144D4}"/>
              </a:ext>
            </a:extLst>
          </p:cNvPr>
          <p:cNvGraphicFramePr>
            <a:graphicFrameLocks noGrp="1"/>
          </p:cNvGraphicFramePr>
          <p:nvPr>
            <p:extLst>
              <p:ext uri="{D42A27DB-BD31-4B8C-83A1-F6EECF244321}">
                <p14:modId xmlns:p14="http://schemas.microsoft.com/office/powerpoint/2010/main" val="1682942554"/>
              </p:ext>
            </p:extLst>
          </p:nvPr>
        </p:nvGraphicFramePr>
        <p:xfrm>
          <a:off x="2649465" y="3293378"/>
          <a:ext cx="5609514" cy="2033303"/>
        </p:xfrm>
        <a:graphic>
          <a:graphicData uri="http://schemas.openxmlformats.org/drawingml/2006/table">
            <a:tbl>
              <a:tblPr firstRow="1" bandRow="1">
                <a:tableStyleId>{D7AC3CCA-C797-4891-BE02-D94E43425B78}</a:tableStyleId>
              </a:tblPr>
              <a:tblGrid>
                <a:gridCol w="1754088">
                  <a:extLst>
                    <a:ext uri="{9D8B030D-6E8A-4147-A177-3AD203B41FA5}">
                      <a16:colId xmlns:a16="http://schemas.microsoft.com/office/drawing/2014/main" val="778282908"/>
                    </a:ext>
                  </a:extLst>
                </a:gridCol>
                <a:gridCol w="2109289">
                  <a:extLst>
                    <a:ext uri="{9D8B030D-6E8A-4147-A177-3AD203B41FA5}">
                      <a16:colId xmlns:a16="http://schemas.microsoft.com/office/drawing/2014/main" val="1909301420"/>
                    </a:ext>
                  </a:extLst>
                </a:gridCol>
                <a:gridCol w="1746137">
                  <a:extLst>
                    <a:ext uri="{9D8B030D-6E8A-4147-A177-3AD203B41FA5}">
                      <a16:colId xmlns:a16="http://schemas.microsoft.com/office/drawing/2014/main" val="127994933"/>
                    </a:ext>
                  </a:extLst>
                </a:gridCol>
              </a:tblGrid>
              <a:tr h="393926">
                <a:tc>
                  <a:txBody>
                    <a:bodyPr/>
                    <a:lstStyle/>
                    <a:p>
                      <a:pPr lvl="0" algn="ctr">
                        <a:buNone/>
                      </a:pPr>
                      <a:r>
                        <a:rPr lang="en-US" sz="1400" dirty="0"/>
                        <a:t>Training data</a:t>
                      </a:r>
                    </a:p>
                  </a:txBody>
                  <a:tcPr anchor="ctr"/>
                </a:tc>
                <a:tc>
                  <a:txBody>
                    <a:bodyPr/>
                    <a:lstStyle/>
                    <a:p>
                      <a:pPr algn="ctr"/>
                      <a:r>
                        <a:rPr lang="en-US" sz="1400" dirty="0"/>
                        <a:t>Normalized MAE</a:t>
                      </a:r>
                    </a:p>
                  </a:txBody>
                  <a:tcPr anchor="ctr"/>
                </a:tc>
                <a:tc>
                  <a:txBody>
                    <a:bodyPr/>
                    <a:lstStyle/>
                    <a:p>
                      <a:pPr algn="ctr"/>
                      <a:r>
                        <a:rPr lang="en-US" sz="1400" dirty="0"/>
                        <a:t>Evaluation</a:t>
                      </a:r>
                    </a:p>
                  </a:txBody>
                  <a:tcPr anchor="ctr"/>
                </a:tc>
                <a:extLst>
                  <a:ext uri="{0D108BD9-81ED-4DB2-BD59-A6C34878D82A}">
                    <a16:rowId xmlns:a16="http://schemas.microsoft.com/office/drawing/2014/main" val="236664074"/>
                  </a:ext>
                </a:extLst>
              </a:tr>
              <a:tr h="414379">
                <a:tc>
                  <a:txBody>
                    <a:bodyPr/>
                    <a:lstStyle/>
                    <a:p>
                      <a:pPr lvl="0" algn="ctr">
                        <a:buNone/>
                      </a:pPr>
                      <a:r>
                        <a:rPr lang="en-US" dirty="0"/>
                        <a:t>700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B050"/>
                          </a:solidFill>
                          <a:sym typeface="Wingdings" panose="05000000000000000000" pitchFamily="2" charset="2"/>
                        </a:rPr>
                        <a:t></a:t>
                      </a:r>
                      <a:endParaRPr lang="en-US" sz="2000" dirty="0">
                        <a:solidFill>
                          <a:srgbClr val="00B050"/>
                        </a:solidFill>
                      </a:endParaRPr>
                    </a:p>
                  </a:txBody>
                  <a:tcPr anchor="ctr"/>
                </a:tc>
                <a:extLst>
                  <a:ext uri="{0D108BD9-81ED-4DB2-BD59-A6C34878D82A}">
                    <a16:rowId xmlns:a16="http://schemas.microsoft.com/office/drawing/2014/main" val="697602117"/>
                  </a:ext>
                </a:extLst>
              </a:tr>
              <a:tr h="414379">
                <a:tc>
                  <a:txBody>
                    <a:bodyPr/>
                    <a:lstStyle/>
                    <a:p>
                      <a:pPr lvl="0" algn="ctr">
                        <a:buNone/>
                      </a:pPr>
                      <a:r>
                        <a:rPr lang="en-US" dirty="0"/>
                        <a:t>700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sym typeface="Wingdings" panose="05000000000000000000" pitchFamily="2" charset="2"/>
                        </a:rPr>
                        <a:t>X</a:t>
                      </a:r>
                      <a:endParaRPr lang="en-US" sz="2000" dirty="0">
                        <a:solidFill>
                          <a:srgbClr val="FF0000"/>
                        </a:solidFill>
                      </a:endParaRPr>
                    </a:p>
                  </a:txBody>
                  <a:tcPr anchor="ctr"/>
                </a:tc>
                <a:extLst>
                  <a:ext uri="{0D108BD9-81ED-4DB2-BD59-A6C34878D82A}">
                    <a16:rowId xmlns:a16="http://schemas.microsoft.com/office/drawing/2014/main" val="1552384156"/>
                  </a:ext>
                </a:extLst>
              </a:tr>
              <a:tr h="414379">
                <a:tc>
                  <a:txBody>
                    <a:bodyPr/>
                    <a:lstStyle/>
                    <a:p>
                      <a:pPr lvl="0" algn="ctr">
                        <a:buNone/>
                      </a:pPr>
                      <a:r>
                        <a:rPr lang="en-US" dirty="0"/>
                        <a:t>1500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B050"/>
                          </a:solidFill>
                          <a:sym typeface="Wingdings" panose="05000000000000000000" pitchFamily="2" charset="2"/>
                        </a:rPr>
                        <a:t></a:t>
                      </a:r>
                      <a:endParaRPr lang="en-US" sz="2000" dirty="0">
                        <a:solidFill>
                          <a:srgbClr val="00B050"/>
                        </a:solidFill>
                      </a:endParaRPr>
                    </a:p>
                  </a:txBody>
                  <a:tcPr anchor="ctr"/>
                </a:tc>
                <a:extLst>
                  <a:ext uri="{0D108BD9-81ED-4DB2-BD59-A6C34878D82A}">
                    <a16:rowId xmlns:a16="http://schemas.microsoft.com/office/drawing/2014/main" val="3733310063"/>
                  </a:ext>
                </a:extLst>
              </a:tr>
              <a:tr h="297883">
                <a:tc>
                  <a:txBody>
                    <a:bodyPr/>
                    <a:lstStyle/>
                    <a:p>
                      <a:pPr lvl="0" algn="ctr">
                        <a:buNone/>
                      </a:pPr>
                      <a:r>
                        <a:rPr lang="en-US" sz="1600" b="0" i="0" u="none" strike="noStrike" noProof="0" dirty="0"/>
                        <a:t>1800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0.058</a:t>
                      </a:r>
                      <a:endParaRPr lang="en-US" sz="1600" b="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B050"/>
                          </a:solidFill>
                          <a:sym typeface="Wingdings" panose="05000000000000000000" pitchFamily="2" charset="2"/>
                        </a:rPr>
                        <a:t></a:t>
                      </a:r>
                      <a:endParaRPr lang="en-US" sz="2000" dirty="0">
                        <a:solidFill>
                          <a:srgbClr val="00B050"/>
                        </a:solidFill>
                      </a:endParaRPr>
                    </a:p>
                  </a:txBody>
                  <a:tcPr anchor="ctr"/>
                </a:tc>
                <a:extLst>
                  <a:ext uri="{0D108BD9-81ED-4DB2-BD59-A6C34878D82A}">
                    <a16:rowId xmlns:a16="http://schemas.microsoft.com/office/drawing/2014/main" val="4156383611"/>
                  </a:ext>
                </a:extLst>
              </a:tr>
            </a:tbl>
          </a:graphicData>
        </a:graphic>
      </p:graphicFrame>
      <p:sp>
        <p:nvSpPr>
          <p:cNvPr id="2" name="Rectangle 1">
            <a:extLst>
              <a:ext uri="{FF2B5EF4-FFF2-40B4-BE49-F238E27FC236}">
                <a16:creationId xmlns:a16="http://schemas.microsoft.com/office/drawing/2014/main" id="{F9FBE142-326A-7987-257E-C0562B625D34}"/>
              </a:ext>
            </a:extLst>
          </p:cNvPr>
          <p:cNvSpPr/>
          <p:nvPr/>
        </p:nvSpPr>
        <p:spPr>
          <a:xfrm>
            <a:off x="2649465" y="3686962"/>
            <a:ext cx="5595469" cy="411312"/>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3" name="Rectangle: Rounded Corners 2">
            <a:extLst>
              <a:ext uri="{FF2B5EF4-FFF2-40B4-BE49-F238E27FC236}">
                <a16:creationId xmlns:a16="http://schemas.microsoft.com/office/drawing/2014/main" id="{598990F9-8EDA-0D78-5A88-ABF56DAD0334}"/>
              </a:ext>
            </a:extLst>
          </p:cNvPr>
          <p:cNvSpPr/>
          <p:nvPr/>
        </p:nvSpPr>
        <p:spPr>
          <a:xfrm>
            <a:off x="9022890" y="3375211"/>
            <a:ext cx="2050742" cy="87758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Using </a:t>
            </a:r>
            <a:r>
              <a:rPr lang="en-US" sz="1200">
                <a:solidFill>
                  <a:schemeClr val="tx1">
                    <a:lumMod val="75000"/>
                    <a:lumOff val="25000"/>
                  </a:schemeClr>
                </a:solidFill>
              </a:rPr>
              <a:t>Transfer Learning RVT </a:t>
            </a:r>
            <a:r>
              <a:rPr lang="en-US" sz="1200">
                <a:solidFill>
                  <a:schemeClr val="tx1">
                    <a:lumMod val="75000"/>
                    <a:lumOff val="25000"/>
                  </a:schemeClr>
                </a:solidFill>
                <a:sym typeface="Wingdings" panose="05000000000000000000" pitchFamily="2" charset="2"/>
              </a:rPr>
              <a:t> HVT</a:t>
            </a:r>
          </a:p>
          <a:p>
            <a:pPr algn="ctr"/>
            <a:r>
              <a:rPr lang="en-US" sz="1200">
                <a:solidFill>
                  <a:schemeClr val="tx1">
                    <a:lumMod val="75000"/>
                    <a:lumOff val="25000"/>
                  </a:schemeClr>
                </a:solidFill>
                <a:sym typeface="Wingdings" panose="05000000000000000000" pitchFamily="2" charset="2"/>
              </a:rPr>
              <a:t>(9 features information transferred)</a:t>
            </a:r>
            <a:endParaRPr lang="en-US" sz="1200" dirty="0">
              <a:solidFill>
                <a:schemeClr val="tx1">
                  <a:lumMod val="75000"/>
                  <a:lumOff val="25000"/>
                </a:schemeClr>
              </a:solidFill>
            </a:endParaRPr>
          </a:p>
        </p:txBody>
      </p:sp>
      <p:cxnSp>
        <p:nvCxnSpPr>
          <p:cNvPr id="8" name="Straight Arrow Connector 7">
            <a:extLst>
              <a:ext uri="{FF2B5EF4-FFF2-40B4-BE49-F238E27FC236}">
                <a16:creationId xmlns:a16="http://schemas.microsoft.com/office/drawing/2014/main" id="{455FE598-E551-CCF6-BC2C-88F49A40CF23}"/>
              </a:ext>
            </a:extLst>
          </p:cNvPr>
          <p:cNvCxnSpPr>
            <a:cxnSpLocks/>
            <a:stCxn id="3" idx="1"/>
            <a:endCxn id="2" idx="3"/>
          </p:cNvCxnSpPr>
          <p:nvPr/>
        </p:nvCxnSpPr>
        <p:spPr>
          <a:xfrm flipH="1">
            <a:off x="8244934" y="3814003"/>
            <a:ext cx="777956" cy="78615"/>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9FBE142-326A-7987-257E-C0562B625D34}"/>
              </a:ext>
            </a:extLst>
          </p:cNvPr>
          <p:cNvSpPr/>
          <p:nvPr/>
        </p:nvSpPr>
        <p:spPr>
          <a:xfrm>
            <a:off x="2649465" y="4119563"/>
            <a:ext cx="5595469" cy="120711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6" name="Rectangle: Rounded Corners 2">
            <a:extLst>
              <a:ext uri="{FF2B5EF4-FFF2-40B4-BE49-F238E27FC236}">
                <a16:creationId xmlns:a16="http://schemas.microsoft.com/office/drawing/2014/main" id="{598990F9-8EDA-0D78-5A88-ABF56DAD0334}"/>
              </a:ext>
            </a:extLst>
          </p:cNvPr>
          <p:cNvSpPr/>
          <p:nvPr/>
        </p:nvSpPr>
        <p:spPr>
          <a:xfrm>
            <a:off x="9022890" y="4334627"/>
            <a:ext cx="2050742" cy="877583"/>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Standard ML training process</a:t>
            </a:r>
          </a:p>
        </p:txBody>
      </p:sp>
      <p:cxnSp>
        <p:nvCxnSpPr>
          <p:cNvPr id="17" name="Straight Arrow Connector 16">
            <a:extLst>
              <a:ext uri="{FF2B5EF4-FFF2-40B4-BE49-F238E27FC236}">
                <a16:creationId xmlns:a16="http://schemas.microsoft.com/office/drawing/2014/main" id="{455FE598-E551-CCF6-BC2C-88F49A40CF23}"/>
              </a:ext>
            </a:extLst>
          </p:cNvPr>
          <p:cNvCxnSpPr>
            <a:cxnSpLocks/>
          </p:cNvCxnSpPr>
          <p:nvPr/>
        </p:nvCxnSpPr>
        <p:spPr>
          <a:xfrm flipH="1">
            <a:off x="8244934" y="4761221"/>
            <a:ext cx="777956" cy="78615"/>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299318"/>
      </p:ext>
    </p:extLst>
  </p:cSld>
  <p:clrMapOvr>
    <a:masterClrMapping/>
  </p:clrMapOvr>
  <p:extLst>
    <p:ext uri="{6950BFC3-D8DA-4A85-94F7-54DA5524770B}">
      <p188:commentRel xmlns:p188="http://schemas.microsoft.com/office/powerpoint/2018/8/main" r:id="rId3"/>
    </p:ext>
  </p:extLs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 </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a:xfrm>
            <a:off x="649021" y="2517386"/>
            <a:ext cx="4642122" cy="2384812"/>
          </a:xfrm>
        </p:spPr>
        <p:txBody>
          <a:bodyPr/>
          <a:lstStyle/>
          <a:p>
            <a:r>
              <a:rPr lang="en-US" sz="1400" dirty="0"/>
              <a:t>Finding optimization techniques in order to reduce TCAD simulations required for training a model.</a:t>
            </a:r>
          </a:p>
          <a:p>
            <a:r>
              <a:rPr lang="en-US" sz="1400" dirty="0"/>
              <a:t>Fine-tuning</a:t>
            </a:r>
          </a:p>
          <a:p>
            <a:r>
              <a:rPr lang="en-US" sz="1400" dirty="0"/>
              <a:t>Since NN training will always give out different yet similar outputs due to its complex weight calculation. We can run the training multiple times (~50 times) and select the model with best results.</a:t>
            </a:r>
          </a:p>
          <a:p>
            <a:endParaRPr lang="en-US" sz="1400" dirty="0"/>
          </a:p>
          <a:p>
            <a:pPr marL="0" indent="0">
              <a:buNone/>
            </a:pPr>
            <a:endParaRPr lang="en-US" sz="1200" dirty="0"/>
          </a:p>
          <a:p>
            <a:pPr marL="0" indent="0">
              <a:buNone/>
            </a:pPr>
            <a:endParaRPr lang="en-US" sz="1600" dirty="0"/>
          </a:p>
          <a:p>
            <a:pPr marL="0" indent="0">
              <a:buNone/>
            </a:pPr>
            <a:endParaRPr lang="en-US"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53</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Further steps</a:t>
            </a:r>
          </a:p>
          <a:p>
            <a:endParaRPr lang="en-US" dirty="0"/>
          </a:p>
        </p:txBody>
      </p:sp>
      <p:pic>
        <p:nvPicPr>
          <p:cNvPr id="34" name="Picture 33">
            <a:extLst>
              <a:ext uri="{FF2B5EF4-FFF2-40B4-BE49-F238E27FC236}">
                <a16:creationId xmlns:a16="http://schemas.microsoft.com/office/drawing/2014/main" id="{F9CFDBB0-6167-4ADF-AAF9-B000E5D8F56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508850" y="2405618"/>
            <a:ext cx="2568620" cy="1706066"/>
          </a:xfrm>
          <a:prstGeom prst="rect">
            <a:avLst/>
          </a:prstGeom>
        </p:spPr>
      </p:pic>
      <p:pic>
        <p:nvPicPr>
          <p:cNvPr id="35" name="Picture 34">
            <a:extLst>
              <a:ext uri="{FF2B5EF4-FFF2-40B4-BE49-F238E27FC236}">
                <a16:creationId xmlns:a16="http://schemas.microsoft.com/office/drawing/2014/main" id="{7DC73A58-026D-4FBC-AE6C-F46120D9D7C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630518" y="2205562"/>
            <a:ext cx="2687582" cy="2044806"/>
          </a:xfrm>
          <a:prstGeom prst="rect">
            <a:avLst/>
          </a:prstGeom>
        </p:spPr>
      </p:pic>
      <p:sp>
        <p:nvSpPr>
          <p:cNvPr id="36" name="TextBox 35">
            <a:extLst>
              <a:ext uri="{FF2B5EF4-FFF2-40B4-BE49-F238E27FC236}">
                <a16:creationId xmlns:a16="http://schemas.microsoft.com/office/drawing/2014/main" id="{E78039E7-B89C-4706-A7D7-2646D44075DA}"/>
              </a:ext>
            </a:extLst>
          </p:cNvPr>
          <p:cNvSpPr txBox="1"/>
          <p:nvPr/>
        </p:nvSpPr>
        <p:spPr>
          <a:xfrm>
            <a:off x="8431472" y="2011395"/>
            <a:ext cx="658437" cy="200055"/>
          </a:xfrm>
          <a:prstGeom prst="rect">
            <a:avLst/>
          </a:prstGeom>
          <a:noFill/>
          <a:ln>
            <a:solidFill>
              <a:schemeClr val="tx1"/>
            </a:solidFill>
          </a:ln>
        </p:spPr>
        <p:txBody>
          <a:bodyPr wrap="square" rtlCol="0">
            <a:spAutoFit/>
          </a:bodyPr>
          <a:lstStyle/>
          <a:p>
            <a:pPr algn="ctr"/>
            <a:r>
              <a:rPr lang="en-US" sz="700" dirty="0"/>
              <a:t>Input layer</a:t>
            </a:r>
          </a:p>
        </p:txBody>
      </p:sp>
      <p:sp>
        <p:nvSpPr>
          <p:cNvPr id="37" name="TextBox 36">
            <a:extLst>
              <a:ext uri="{FF2B5EF4-FFF2-40B4-BE49-F238E27FC236}">
                <a16:creationId xmlns:a16="http://schemas.microsoft.com/office/drawing/2014/main" id="{DA44C81C-0029-4FC6-8E7A-23234DA6C490}"/>
              </a:ext>
            </a:extLst>
          </p:cNvPr>
          <p:cNvSpPr txBox="1"/>
          <p:nvPr/>
        </p:nvSpPr>
        <p:spPr>
          <a:xfrm>
            <a:off x="9695651" y="2011396"/>
            <a:ext cx="744727" cy="200055"/>
          </a:xfrm>
          <a:prstGeom prst="rect">
            <a:avLst/>
          </a:prstGeom>
          <a:noFill/>
          <a:ln>
            <a:solidFill>
              <a:schemeClr val="tx1"/>
            </a:solidFill>
          </a:ln>
        </p:spPr>
        <p:txBody>
          <a:bodyPr wrap="square" rtlCol="0">
            <a:spAutoFit/>
          </a:bodyPr>
          <a:lstStyle/>
          <a:p>
            <a:pPr algn="ctr"/>
            <a:r>
              <a:rPr lang="en-US" sz="700" dirty="0"/>
              <a:t>Hidden layers</a:t>
            </a:r>
          </a:p>
        </p:txBody>
      </p:sp>
      <p:sp>
        <p:nvSpPr>
          <p:cNvPr id="39" name="TextBox 38">
            <a:extLst>
              <a:ext uri="{FF2B5EF4-FFF2-40B4-BE49-F238E27FC236}">
                <a16:creationId xmlns:a16="http://schemas.microsoft.com/office/drawing/2014/main" id="{FE3B69FC-AC12-4A59-8520-F5508F47EAB1}"/>
              </a:ext>
            </a:extLst>
          </p:cNvPr>
          <p:cNvSpPr txBox="1"/>
          <p:nvPr/>
        </p:nvSpPr>
        <p:spPr>
          <a:xfrm>
            <a:off x="10866107" y="2086093"/>
            <a:ext cx="744726" cy="200055"/>
          </a:xfrm>
          <a:prstGeom prst="rect">
            <a:avLst/>
          </a:prstGeom>
          <a:noFill/>
          <a:ln>
            <a:solidFill>
              <a:schemeClr val="tx1"/>
            </a:solidFill>
          </a:ln>
        </p:spPr>
        <p:txBody>
          <a:bodyPr wrap="square" rtlCol="0">
            <a:spAutoFit/>
          </a:bodyPr>
          <a:lstStyle/>
          <a:p>
            <a:pPr algn="ctr"/>
            <a:r>
              <a:rPr lang="en-US" sz="700" dirty="0"/>
              <a:t>Output layer</a:t>
            </a:r>
          </a:p>
        </p:txBody>
      </p:sp>
      <p:sp>
        <p:nvSpPr>
          <p:cNvPr id="40" name="Arrow: Right 39">
            <a:extLst>
              <a:ext uri="{FF2B5EF4-FFF2-40B4-BE49-F238E27FC236}">
                <a16:creationId xmlns:a16="http://schemas.microsoft.com/office/drawing/2014/main" id="{C2F38592-F9CD-4A52-936B-EC5414AD5F33}"/>
              </a:ext>
            </a:extLst>
          </p:cNvPr>
          <p:cNvSpPr/>
          <p:nvPr/>
        </p:nvSpPr>
        <p:spPr>
          <a:xfrm>
            <a:off x="8077470" y="3062796"/>
            <a:ext cx="553048" cy="366204"/>
          </a:xfrm>
          <a:prstGeom prst="rightArrow">
            <a:avLst/>
          </a:prstGeom>
          <a:solidFill>
            <a:srgbClr val="008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41" name="TextBox 40">
            <a:extLst>
              <a:ext uri="{FF2B5EF4-FFF2-40B4-BE49-F238E27FC236}">
                <a16:creationId xmlns:a16="http://schemas.microsoft.com/office/drawing/2014/main" id="{BFC6AED9-154F-4167-BCF9-DE09746BC827}"/>
              </a:ext>
            </a:extLst>
          </p:cNvPr>
          <p:cNvSpPr txBox="1"/>
          <p:nvPr/>
        </p:nvSpPr>
        <p:spPr>
          <a:xfrm>
            <a:off x="6420796" y="4508347"/>
            <a:ext cx="1320532" cy="338554"/>
          </a:xfrm>
          <a:prstGeom prst="rect">
            <a:avLst/>
          </a:prstGeom>
          <a:noFill/>
          <a:ln>
            <a:solidFill>
              <a:schemeClr val="tx1"/>
            </a:solidFill>
          </a:ln>
        </p:spPr>
        <p:txBody>
          <a:bodyPr wrap="square" rtlCol="0">
            <a:spAutoFit/>
          </a:bodyPr>
          <a:lstStyle/>
          <a:p>
            <a:pPr algn="ctr"/>
            <a:r>
              <a:rPr lang="en-US" sz="1600" dirty="0"/>
              <a:t>Base model</a:t>
            </a:r>
          </a:p>
        </p:txBody>
      </p:sp>
      <p:sp>
        <p:nvSpPr>
          <p:cNvPr id="42" name="TextBox 41">
            <a:extLst>
              <a:ext uri="{FF2B5EF4-FFF2-40B4-BE49-F238E27FC236}">
                <a16:creationId xmlns:a16="http://schemas.microsoft.com/office/drawing/2014/main" id="{0A058E98-3CF5-4BDF-9BB9-532BCF0AF95A}"/>
              </a:ext>
            </a:extLst>
          </p:cNvPr>
          <p:cNvSpPr txBox="1"/>
          <p:nvPr/>
        </p:nvSpPr>
        <p:spPr>
          <a:xfrm>
            <a:off x="9422928" y="4508317"/>
            <a:ext cx="1320532" cy="338554"/>
          </a:xfrm>
          <a:prstGeom prst="rect">
            <a:avLst/>
          </a:prstGeom>
          <a:noFill/>
          <a:ln>
            <a:solidFill>
              <a:schemeClr val="tx1"/>
            </a:solidFill>
          </a:ln>
        </p:spPr>
        <p:txBody>
          <a:bodyPr wrap="square" rtlCol="0">
            <a:spAutoFit/>
          </a:bodyPr>
          <a:lstStyle/>
          <a:p>
            <a:pPr algn="ctr"/>
            <a:r>
              <a:rPr lang="en-US" sz="1600" dirty="0"/>
              <a:t>New model</a:t>
            </a:r>
          </a:p>
        </p:txBody>
      </p:sp>
      <p:sp>
        <p:nvSpPr>
          <p:cNvPr id="43" name="TextBox 42">
            <a:extLst>
              <a:ext uri="{FF2B5EF4-FFF2-40B4-BE49-F238E27FC236}">
                <a16:creationId xmlns:a16="http://schemas.microsoft.com/office/drawing/2014/main" id="{99CA1D2D-7348-441B-82DA-C3E3FE1A898D}"/>
              </a:ext>
            </a:extLst>
          </p:cNvPr>
          <p:cNvSpPr txBox="1"/>
          <p:nvPr/>
        </p:nvSpPr>
        <p:spPr>
          <a:xfrm>
            <a:off x="5291143" y="2237765"/>
            <a:ext cx="658437" cy="200055"/>
          </a:xfrm>
          <a:prstGeom prst="rect">
            <a:avLst/>
          </a:prstGeom>
          <a:noFill/>
          <a:ln>
            <a:solidFill>
              <a:schemeClr val="tx1"/>
            </a:solidFill>
          </a:ln>
        </p:spPr>
        <p:txBody>
          <a:bodyPr wrap="square" rtlCol="0">
            <a:spAutoFit/>
          </a:bodyPr>
          <a:lstStyle/>
          <a:p>
            <a:pPr algn="ctr"/>
            <a:r>
              <a:rPr lang="en-US" sz="700" dirty="0"/>
              <a:t>Input layer</a:t>
            </a:r>
          </a:p>
        </p:txBody>
      </p:sp>
      <p:sp>
        <p:nvSpPr>
          <p:cNvPr id="44" name="TextBox 43">
            <a:extLst>
              <a:ext uri="{FF2B5EF4-FFF2-40B4-BE49-F238E27FC236}">
                <a16:creationId xmlns:a16="http://schemas.microsoft.com/office/drawing/2014/main" id="{5B9A311C-18FE-4957-8EE7-F5D3A98E8AE3}"/>
              </a:ext>
            </a:extLst>
          </p:cNvPr>
          <p:cNvSpPr txBox="1"/>
          <p:nvPr/>
        </p:nvSpPr>
        <p:spPr>
          <a:xfrm>
            <a:off x="6333802" y="2069911"/>
            <a:ext cx="744727" cy="200055"/>
          </a:xfrm>
          <a:prstGeom prst="rect">
            <a:avLst/>
          </a:prstGeom>
          <a:noFill/>
          <a:ln>
            <a:solidFill>
              <a:schemeClr val="tx1"/>
            </a:solidFill>
          </a:ln>
        </p:spPr>
        <p:txBody>
          <a:bodyPr wrap="square" rtlCol="0">
            <a:spAutoFit/>
          </a:bodyPr>
          <a:lstStyle/>
          <a:p>
            <a:pPr algn="ctr"/>
            <a:r>
              <a:rPr lang="en-US" sz="700" dirty="0"/>
              <a:t>Hidden layers</a:t>
            </a:r>
          </a:p>
        </p:txBody>
      </p:sp>
      <p:sp>
        <p:nvSpPr>
          <p:cNvPr id="45" name="TextBox 44">
            <a:extLst>
              <a:ext uri="{FF2B5EF4-FFF2-40B4-BE49-F238E27FC236}">
                <a16:creationId xmlns:a16="http://schemas.microsoft.com/office/drawing/2014/main" id="{995A3FAE-5D58-4A1C-9DD5-9FF2751A1B84}"/>
              </a:ext>
            </a:extLst>
          </p:cNvPr>
          <p:cNvSpPr txBox="1"/>
          <p:nvPr/>
        </p:nvSpPr>
        <p:spPr>
          <a:xfrm>
            <a:off x="7504258" y="2144608"/>
            <a:ext cx="744726" cy="200055"/>
          </a:xfrm>
          <a:prstGeom prst="rect">
            <a:avLst/>
          </a:prstGeom>
          <a:noFill/>
          <a:ln>
            <a:solidFill>
              <a:schemeClr val="tx1"/>
            </a:solidFill>
          </a:ln>
        </p:spPr>
        <p:txBody>
          <a:bodyPr wrap="square" rtlCol="0">
            <a:spAutoFit/>
          </a:bodyPr>
          <a:lstStyle/>
          <a:p>
            <a:pPr algn="ctr"/>
            <a:r>
              <a:rPr lang="en-US" sz="700" dirty="0"/>
              <a:t>Output layer</a:t>
            </a:r>
          </a:p>
        </p:txBody>
      </p:sp>
    </p:spTree>
    <p:extLst>
      <p:ext uri="{BB962C8B-B14F-4D97-AF65-F5344CB8AC3E}">
        <p14:creationId xmlns:p14="http://schemas.microsoft.com/office/powerpoint/2010/main" val="35395471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54</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Training</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647866" y="2405619"/>
            <a:ext cx="4750976" cy="2384812"/>
          </a:xfrm>
        </p:spPr>
        <p:txBody>
          <a:bodyPr/>
          <a:lstStyle/>
          <a:p>
            <a:r>
              <a:rPr lang="en-US" sz="1400" dirty="0"/>
              <a:t>Once the new model is set up. We can proceed with training it on new flavor’s TCAD data (e.g.: HVT).</a:t>
            </a:r>
          </a:p>
          <a:p>
            <a:r>
              <a:rPr lang="en-US" sz="1400" dirty="0"/>
              <a:t>By transferring weight vectors (information carrying blocks) from a highly trained model (SLVT’s model), to a model with less training data (HVT). We can achieve a good starting point for the training process.</a:t>
            </a:r>
          </a:p>
          <a:p>
            <a:pPr marL="0" indent="0">
              <a:buNone/>
            </a:pPr>
            <a:endParaRPr lang="en-US" sz="1200" dirty="0"/>
          </a:p>
        </p:txBody>
      </p:sp>
      <p:pic>
        <p:nvPicPr>
          <p:cNvPr id="9" name="Picture 8">
            <a:extLst>
              <a:ext uri="{FF2B5EF4-FFF2-40B4-BE49-F238E27FC236}">
                <a16:creationId xmlns:a16="http://schemas.microsoft.com/office/drawing/2014/main" id="{703D6A24-4AA4-4909-94D2-88A30E518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448" y="1324208"/>
            <a:ext cx="5502491" cy="4547633"/>
          </a:xfrm>
          <a:prstGeom prst="rect">
            <a:avLst/>
          </a:prstGeom>
        </p:spPr>
      </p:pic>
      <p:sp>
        <p:nvSpPr>
          <p:cNvPr id="11" name="TextBox 10">
            <a:extLst>
              <a:ext uri="{FF2B5EF4-FFF2-40B4-BE49-F238E27FC236}">
                <a16:creationId xmlns:a16="http://schemas.microsoft.com/office/drawing/2014/main" id="{D8AD13DC-8A4E-4977-A988-908C3B4AF7F3}"/>
              </a:ext>
            </a:extLst>
          </p:cNvPr>
          <p:cNvSpPr txBox="1"/>
          <p:nvPr/>
        </p:nvSpPr>
        <p:spPr>
          <a:xfrm>
            <a:off x="5715799" y="1319814"/>
            <a:ext cx="756279" cy="230832"/>
          </a:xfrm>
          <a:prstGeom prst="rect">
            <a:avLst/>
          </a:prstGeom>
          <a:noFill/>
          <a:ln>
            <a:solidFill>
              <a:schemeClr val="tx1"/>
            </a:solidFill>
          </a:ln>
        </p:spPr>
        <p:txBody>
          <a:bodyPr wrap="square" rtlCol="0">
            <a:spAutoFit/>
          </a:bodyPr>
          <a:lstStyle/>
          <a:p>
            <a:pPr algn="ctr"/>
            <a:r>
              <a:rPr lang="en-US" sz="900" dirty="0"/>
              <a:t>Input layer</a:t>
            </a:r>
          </a:p>
        </p:txBody>
      </p:sp>
      <p:sp>
        <p:nvSpPr>
          <p:cNvPr id="12" name="TextBox 11">
            <a:extLst>
              <a:ext uri="{FF2B5EF4-FFF2-40B4-BE49-F238E27FC236}">
                <a16:creationId xmlns:a16="http://schemas.microsoft.com/office/drawing/2014/main" id="{BF604238-F32B-40A0-8E05-F659074308A3}"/>
              </a:ext>
            </a:extLst>
          </p:cNvPr>
          <p:cNvSpPr txBox="1"/>
          <p:nvPr/>
        </p:nvSpPr>
        <p:spPr>
          <a:xfrm>
            <a:off x="6524316" y="990553"/>
            <a:ext cx="981989" cy="230832"/>
          </a:xfrm>
          <a:prstGeom prst="rect">
            <a:avLst/>
          </a:prstGeom>
          <a:noFill/>
          <a:ln>
            <a:solidFill>
              <a:schemeClr val="tx1"/>
            </a:solidFill>
          </a:ln>
        </p:spPr>
        <p:txBody>
          <a:bodyPr wrap="square" rtlCol="0">
            <a:spAutoFit/>
          </a:bodyPr>
          <a:lstStyle/>
          <a:p>
            <a:pPr algn="ctr"/>
            <a:r>
              <a:rPr lang="en-US" sz="900" dirty="0"/>
              <a:t>Hidden layer 1</a:t>
            </a:r>
          </a:p>
        </p:txBody>
      </p:sp>
      <p:sp>
        <p:nvSpPr>
          <p:cNvPr id="13" name="TextBox 12">
            <a:extLst>
              <a:ext uri="{FF2B5EF4-FFF2-40B4-BE49-F238E27FC236}">
                <a16:creationId xmlns:a16="http://schemas.microsoft.com/office/drawing/2014/main" id="{FE30B74E-97FC-46DE-BBBC-68346220F82F}"/>
              </a:ext>
            </a:extLst>
          </p:cNvPr>
          <p:cNvSpPr txBox="1"/>
          <p:nvPr/>
        </p:nvSpPr>
        <p:spPr>
          <a:xfrm>
            <a:off x="7650705" y="990553"/>
            <a:ext cx="981989" cy="230832"/>
          </a:xfrm>
          <a:prstGeom prst="rect">
            <a:avLst/>
          </a:prstGeom>
          <a:noFill/>
          <a:ln>
            <a:solidFill>
              <a:schemeClr val="tx1"/>
            </a:solidFill>
          </a:ln>
        </p:spPr>
        <p:txBody>
          <a:bodyPr wrap="square" rtlCol="0">
            <a:spAutoFit/>
          </a:bodyPr>
          <a:lstStyle/>
          <a:p>
            <a:pPr algn="ctr"/>
            <a:r>
              <a:rPr lang="en-US" sz="900" dirty="0"/>
              <a:t>Hidden layer 2</a:t>
            </a:r>
          </a:p>
        </p:txBody>
      </p:sp>
      <p:sp>
        <p:nvSpPr>
          <p:cNvPr id="14" name="TextBox 13">
            <a:extLst>
              <a:ext uri="{FF2B5EF4-FFF2-40B4-BE49-F238E27FC236}">
                <a16:creationId xmlns:a16="http://schemas.microsoft.com/office/drawing/2014/main" id="{57EFA6F3-F639-48B6-AE96-2040F29AD0A5}"/>
              </a:ext>
            </a:extLst>
          </p:cNvPr>
          <p:cNvSpPr txBox="1"/>
          <p:nvPr/>
        </p:nvSpPr>
        <p:spPr>
          <a:xfrm>
            <a:off x="8777094" y="990553"/>
            <a:ext cx="981989" cy="230832"/>
          </a:xfrm>
          <a:prstGeom prst="rect">
            <a:avLst/>
          </a:prstGeom>
          <a:noFill/>
          <a:ln>
            <a:solidFill>
              <a:schemeClr val="tx1"/>
            </a:solidFill>
          </a:ln>
        </p:spPr>
        <p:txBody>
          <a:bodyPr wrap="square" rtlCol="0">
            <a:spAutoFit/>
          </a:bodyPr>
          <a:lstStyle/>
          <a:p>
            <a:pPr algn="ctr"/>
            <a:r>
              <a:rPr lang="en-US" sz="900" dirty="0"/>
              <a:t>Hidden layer 3</a:t>
            </a:r>
          </a:p>
        </p:txBody>
      </p:sp>
      <p:sp>
        <p:nvSpPr>
          <p:cNvPr id="16" name="TextBox 15">
            <a:extLst>
              <a:ext uri="{FF2B5EF4-FFF2-40B4-BE49-F238E27FC236}">
                <a16:creationId xmlns:a16="http://schemas.microsoft.com/office/drawing/2014/main" id="{665917D5-60A8-468F-9E63-39A03AB6903E}"/>
              </a:ext>
            </a:extLst>
          </p:cNvPr>
          <p:cNvSpPr txBox="1"/>
          <p:nvPr/>
        </p:nvSpPr>
        <p:spPr>
          <a:xfrm>
            <a:off x="9903483" y="990553"/>
            <a:ext cx="981989" cy="230832"/>
          </a:xfrm>
          <a:prstGeom prst="rect">
            <a:avLst/>
          </a:prstGeom>
          <a:noFill/>
          <a:ln>
            <a:solidFill>
              <a:schemeClr val="tx1"/>
            </a:solidFill>
          </a:ln>
        </p:spPr>
        <p:txBody>
          <a:bodyPr wrap="square" rtlCol="0">
            <a:spAutoFit/>
          </a:bodyPr>
          <a:lstStyle/>
          <a:p>
            <a:pPr algn="ctr"/>
            <a:r>
              <a:rPr lang="en-US" sz="900" dirty="0"/>
              <a:t>Hidden layer 4</a:t>
            </a:r>
          </a:p>
        </p:txBody>
      </p:sp>
      <p:sp>
        <p:nvSpPr>
          <p:cNvPr id="17" name="TextBox 16">
            <a:extLst>
              <a:ext uri="{FF2B5EF4-FFF2-40B4-BE49-F238E27FC236}">
                <a16:creationId xmlns:a16="http://schemas.microsoft.com/office/drawing/2014/main" id="{B68E9DE0-CF4B-495B-96A7-4A13BFDE9EA1}"/>
              </a:ext>
            </a:extLst>
          </p:cNvPr>
          <p:cNvSpPr txBox="1"/>
          <p:nvPr/>
        </p:nvSpPr>
        <p:spPr>
          <a:xfrm>
            <a:off x="10644419" y="1319814"/>
            <a:ext cx="981989" cy="230832"/>
          </a:xfrm>
          <a:prstGeom prst="rect">
            <a:avLst/>
          </a:prstGeom>
          <a:noFill/>
          <a:ln>
            <a:solidFill>
              <a:schemeClr val="tx1"/>
            </a:solidFill>
          </a:ln>
        </p:spPr>
        <p:txBody>
          <a:bodyPr wrap="square" rtlCol="0">
            <a:spAutoFit/>
          </a:bodyPr>
          <a:lstStyle/>
          <a:p>
            <a:pPr algn="ctr"/>
            <a:r>
              <a:rPr lang="en-US" sz="900" dirty="0"/>
              <a:t>Output layer</a:t>
            </a:r>
          </a:p>
        </p:txBody>
      </p:sp>
    </p:spTree>
    <p:extLst>
      <p:ext uri="{BB962C8B-B14F-4D97-AF65-F5344CB8AC3E}">
        <p14:creationId xmlns:p14="http://schemas.microsoft.com/office/powerpoint/2010/main" val="33140896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 (single hidden layer)</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a:xfrm>
            <a:off x="647865" y="2405619"/>
            <a:ext cx="9490433" cy="2384812"/>
          </a:xfrm>
        </p:spPr>
        <p:txBody>
          <a:bodyPr/>
          <a:lstStyle/>
          <a:p>
            <a:r>
              <a:rPr lang="en-US" sz="1400" dirty="0"/>
              <a:t>For HVT: Around 29 % improvement in MAE scores using transfer learning, as compared to standard prior optimization approach (Training from scratch).</a:t>
            </a:r>
          </a:p>
          <a:p>
            <a:r>
              <a:rPr lang="en-US" sz="1400" dirty="0"/>
              <a:t>Scores obtained from using transfer learning for HVT with around 700 TCAD simulations are similar to what we would get if we had around 1500 TCAD simulations, while training from scratch. </a:t>
            </a:r>
          </a:p>
          <a:p>
            <a:pPr lvl="1"/>
            <a:r>
              <a:rPr lang="en-US" sz="1200" dirty="0">
                <a:sym typeface="Wingdings" panose="05000000000000000000" pitchFamily="2" charset="2"/>
              </a:rPr>
              <a:t> Amount of TCAD simulations required to obtain an HVT model which passes the evaluation criteria is reduced by 53%.</a:t>
            </a:r>
            <a:endParaRPr lang="en-US" sz="1400" dirty="0"/>
          </a:p>
          <a:p>
            <a:endParaRPr lang="en-US" sz="1600" dirty="0"/>
          </a:p>
          <a:p>
            <a:pPr marL="0" indent="0">
              <a:buNone/>
            </a:pPr>
            <a:endParaRPr lang="en-US"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55</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Results</a:t>
            </a:r>
          </a:p>
          <a:p>
            <a:endParaRPr lang="en-US" dirty="0"/>
          </a:p>
        </p:txBody>
      </p:sp>
      <p:graphicFrame>
        <p:nvGraphicFramePr>
          <p:cNvPr id="44" name="Table 9">
            <a:extLst>
              <a:ext uri="{FF2B5EF4-FFF2-40B4-BE49-F238E27FC236}">
                <a16:creationId xmlns:a16="http://schemas.microsoft.com/office/drawing/2014/main" id="{B2668552-E60B-4876-A724-CCC720C144D4}"/>
              </a:ext>
            </a:extLst>
          </p:cNvPr>
          <p:cNvGraphicFramePr>
            <a:graphicFrameLocks noGrp="1"/>
          </p:cNvGraphicFramePr>
          <p:nvPr/>
        </p:nvGraphicFramePr>
        <p:xfrm>
          <a:off x="3077155" y="4245393"/>
          <a:ext cx="5595469" cy="1557964"/>
        </p:xfrm>
        <a:graphic>
          <a:graphicData uri="http://schemas.openxmlformats.org/drawingml/2006/table">
            <a:tbl>
              <a:tblPr firstRow="1" bandRow="1">
                <a:tableStyleId>{D7AC3CCA-C797-4891-BE02-D94E43425B78}</a:tableStyleId>
              </a:tblPr>
              <a:tblGrid>
                <a:gridCol w="1749696">
                  <a:extLst>
                    <a:ext uri="{9D8B030D-6E8A-4147-A177-3AD203B41FA5}">
                      <a16:colId xmlns:a16="http://schemas.microsoft.com/office/drawing/2014/main" val="778282908"/>
                    </a:ext>
                  </a:extLst>
                </a:gridCol>
                <a:gridCol w="2104008">
                  <a:extLst>
                    <a:ext uri="{9D8B030D-6E8A-4147-A177-3AD203B41FA5}">
                      <a16:colId xmlns:a16="http://schemas.microsoft.com/office/drawing/2014/main" val="1909301420"/>
                    </a:ext>
                  </a:extLst>
                </a:gridCol>
                <a:gridCol w="1741765">
                  <a:extLst>
                    <a:ext uri="{9D8B030D-6E8A-4147-A177-3AD203B41FA5}">
                      <a16:colId xmlns:a16="http://schemas.microsoft.com/office/drawing/2014/main" val="127994933"/>
                    </a:ext>
                  </a:extLst>
                </a:gridCol>
              </a:tblGrid>
              <a:tr h="393926">
                <a:tc>
                  <a:txBody>
                    <a:bodyPr/>
                    <a:lstStyle/>
                    <a:p>
                      <a:pPr lvl="0" algn="ctr">
                        <a:buNone/>
                      </a:pPr>
                      <a:r>
                        <a:rPr lang="en-US" sz="1400" dirty="0"/>
                        <a:t>TCAD simulations</a:t>
                      </a:r>
                    </a:p>
                  </a:txBody>
                  <a:tcPr anchor="ctr"/>
                </a:tc>
                <a:tc>
                  <a:txBody>
                    <a:bodyPr/>
                    <a:lstStyle/>
                    <a:p>
                      <a:pPr algn="ctr"/>
                      <a:r>
                        <a:rPr lang="en-US" sz="1400" dirty="0"/>
                        <a:t>Normalized MAE</a:t>
                      </a:r>
                    </a:p>
                  </a:txBody>
                  <a:tcPr anchor="ctr"/>
                </a:tc>
                <a:tc>
                  <a:txBody>
                    <a:bodyPr/>
                    <a:lstStyle/>
                    <a:p>
                      <a:pPr algn="ctr"/>
                      <a:r>
                        <a:rPr lang="en-US" sz="1400" dirty="0"/>
                        <a:t>Evaluation</a:t>
                      </a:r>
                    </a:p>
                  </a:txBody>
                  <a:tcPr anchor="ctr"/>
                </a:tc>
                <a:extLst>
                  <a:ext uri="{0D108BD9-81ED-4DB2-BD59-A6C34878D82A}">
                    <a16:rowId xmlns:a16="http://schemas.microsoft.com/office/drawing/2014/main" val="236664074"/>
                  </a:ext>
                </a:extLst>
              </a:tr>
              <a:tr h="414379">
                <a:tc>
                  <a:txBody>
                    <a:bodyPr/>
                    <a:lstStyle/>
                    <a:p>
                      <a:pPr lvl="0" algn="ctr">
                        <a:buNone/>
                      </a:pPr>
                      <a:r>
                        <a:rPr lang="en-US" dirty="0"/>
                        <a:t>700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0.060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B050"/>
                          </a:solidFill>
                          <a:sym typeface="Wingdings" panose="05000000000000000000" pitchFamily="2" charset="2"/>
                        </a:rPr>
                        <a:t></a:t>
                      </a:r>
                      <a:endParaRPr lang="en-US" sz="2000" dirty="0">
                        <a:solidFill>
                          <a:srgbClr val="00B050"/>
                        </a:solidFill>
                      </a:endParaRPr>
                    </a:p>
                  </a:txBody>
                  <a:tcPr anchor="ctr"/>
                </a:tc>
                <a:extLst>
                  <a:ext uri="{0D108BD9-81ED-4DB2-BD59-A6C34878D82A}">
                    <a16:rowId xmlns:a16="http://schemas.microsoft.com/office/drawing/2014/main" val="1552384156"/>
                  </a:ext>
                </a:extLst>
              </a:tr>
              <a:tr h="414379">
                <a:tc>
                  <a:txBody>
                    <a:bodyPr/>
                    <a:lstStyle/>
                    <a:p>
                      <a:pPr lvl="0" algn="ctr">
                        <a:buNone/>
                      </a:pPr>
                      <a:r>
                        <a:rPr lang="en-US" dirty="0"/>
                        <a:t>1500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B050"/>
                          </a:solidFill>
                          <a:sym typeface="Wingdings" panose="05000000000000000000" pitchFamily="2" charset="2"/>
                        </a:rPr>
                        <a:t></a:t>
                      </a:r>
                      <a:endParaRPr lang="en-US" sz="1600" dirty="0">
                        <a:solidFill>
                          <a:srgbClr val="00B050"/>
                        </a:solidFill>
                      </a:endParaRPr>
                    </a:p>
                  </a:txBody>
                  <a:tcPr anchor="ctr"/>
                </a:tc>
                <a:extLst>
                  <a:ext uri="{0D108BD9-81ED-4DB2-BD59-A6C34878D82A}">
                    <a16:rowId xmlns:a16="http://schemas.microsoft.com/office/drawing/2014/main" val="3733310063"/>
                  </a:ext>
                </a:extLst>
              </a:tr>
              <a:tr h="297883">
                <a:tc>
                  <a:txBody>
                    <a:bodyPr/>
                    <a:lstStyle/>
                    <a:p>
                      <a:pPr lvl="0" algn="ctr">
                        <a:buNone/>
                      </a:pPr>
                      <a:r>
                        <a:rPr lang="en-US" sz="1600" b="0" i="0" u="none" strike="noStrike" noProof="0" dirty="0"/>
                        <a:t>1800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0.058</a:t>
                      </a:r>
                      <a:endParaRPr lang="en-US" sz="1600" b="0" dirty="0">
                        <a:solidFill>
                          <a:srgbClr val="00B05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B050"/>
                          </a:solidFill>
                          <a:sym typeface="Wingdings" panose="05000000000000000000" pitchFamily="2" charset="2"/>
                        </a:rPr>
                        <a:t></a:t>
                      </a:r>
                      <a:endParaRPr lang="en-US" sz="1600" dirty="0">
                        <a:solidFill>
                          <a:srgbClr val="00B050"/>
                        </a:solidFill>
                      </a:endParaRPr>
                    </a:p>
                  </a:txBody>
                  <a:tcPr anchor="ctr"/>
                </a:tc>
                <a:extLst>
                  <a:ext uri="{0D108BD9-81ED-4DB2-BD59-A6C34878D82A}">
                    <a16:rowId xmlns:a16="http://schemas.microsoft.com/office/drawing/2014/main" val="4156383611"/>
                  </a:ext>
                </a:extLst>
              </a:tr>
            </a:tbl>
          </a:graphicData>
        </a:graphic>
      </p:graphicFrame>
      <p:sp>
        <p:nvSpPr>
          <p:cNvPr id="2" name="Rectangle 1">
            <a:extLst>
              <a:ext uri="{FF2B5EF4-FFF2-40B4-BE49-F238E27FC236}">
                <a16:creationId xmlns:a16="http://schemas.microsoft.com/office/drawing/2014/main" id="{F9FBE142-326A-7987-257E-C0562B625D34}"/>
              </a:ext>
            </a:extLst>
          </p:cNvPr>
          <p:cNvSpPr/>
          <p:nvPr/>
        </p:nvSpPr>
        <p:spPr>
          <a:xfrm>
            <a:off x="3072872" y="4633913"/>
            <a:ext cx="5595469" cy="411312"/>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3" name="Rectangle: Rounded Corners 2">
            <a:extLst>
              <a:ext uri="{FF2B5EF4-FFF2-40B4-BE49-F238E27FC236}">
                <a16:creationId xmlns:a16="http://schemas.microsoft.com/office/drawing/2014/main" id="{598990F9-8EDA-0D78-5A88-ABF56DAD0334}"/>
              </a:ext>
            </a:extLst>
          </p:cNvPr>
          <p:cNvSpPr/>
          <p:nvPr/>
        </p:nvSpPr>
        <p:spPr>
          <a:xfrm>
            <a:off x="9432252" y="3912847"/>
            <a:ext cx="2050742" cy="87758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rPr>
              <a:t>Using Transfer Learning RVT </a:t>
            </a:r>
            <a:r>
              <a:rPr lang="en-US" sz="1200" dirty="0">
                <a:solidFill>
                  <a:schemeClr val="tx1">
                    <a:lumMod val="75000"/>
                    <a:lumOff val="25000"/>
                  </a:schemeClr>
                </a:solidFill>
                <a:sym typeface="Wingdings" panose="05000000000000000000" pitchFamily="2" charset="2"/>
              </a:rPr>
              <a:t> HVT</a:t>
            </a:r>
          </a:p>
          <a:p>
            <a:pPr algn="ctr"/>
            <a:r>
              <a:rPr lang="en-US" sz="1200" dirty="0">
                <a:solidFill>
                  <a:schemeClr val="tx1">
                    <a:lumMod val="75000"/>
                    <a:lumOff val="25000"/>
                  </a:schemeClr>
                </a:solidFill>
                <a:sym typeface="Wingdings" panose="05000000000000000000" pitchFamily="2" charset="2"/>
              </a:rPr>
              <a:t>(9 features information transferred)</a:t>
            </a:r>
            <a:endParaRPr lang="en-US" sz="1200" dirty="0">
              <a:solidFill>
                <a:schemeClr val="tx1">
                  <a:lumMod val="75000"/>
                  <a:lumOff val="25000"/>
                </a:schemeClr>
              </a:solidFill>
            </a:endParaRPr>
          </a:p>
        </p:txBody>
      </p:sp>
      <p:cxnSp>
        <p:nvCxnSpPr>
          <p:cNvPr id="8" name="Straight Arrow Connector 7">
            <a:extLst>
              <a:ext uri="{FF2B5EF4-FFF2-40B4-BE49-F238E27FC236}">
                <a16:creationId xmlns:a16="http://schemas.microsoft.com/office/drawing/2014/main" id="{455FE598-E551-CCF6-BC2C-88F49A40CF23}"/>
              </a:ext>
            </a:extLst>
          </p:cNvPr>
          <p:cNvCxnSpPr>
            <a:cxnSpLocks/>
            <a:stCxn id="3" idx="1"/>
          </p:cNvCxnSpPr>
          <p:nvPr/>
        </p:nvCxnSpPr>
        <p:spPr>
          <a:xfrm flipH="1">
            <a:off x="8761410" y="4351639"/>
            <a:ext cx="670842" cy="438792"/>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000731"/>
      </p:ext>
    </p:extLst>
  </p:cSld>
  <p:clrMapOvr>
    <a:masterClrMapping/>
  </p:clrMapOvr>
  <p:extLst>
    <p:ext uri="{6950BFC3-D8DA-4A85-94F7-54DA5524770B}">
      <p188:commentRel xmlns:p188="http://schemas.microsoft.com/office/powerpoint/2018/8/main" r:id="rId3"/>
    </p:ext>
  </p:extLs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Transfer Learning </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a:xfrm>
            <a:off x="647865" y="2405619"/>
            <a:ext cx="9490433" cy="2384812"/>
          </a:xfrm>
        </p:spPr>
        <p:txBody>
          <a:bodyPr/>
          <a:lstStyle/>
          <a:p>
            <a:r>
              <a:rPr lang="en-US" sz="1400" dirty="0"/>
              <a:t>For HVT &amp; LVT: Around 13 % improvement in MAE scores using transfer learning, as compared to standard prior optimization approach (Training from scratch).</a:t>
            </a:r>
          </a:p>
          <a:p>
            <a:r>
              <a:rPr lang="en-US" sz="1400" dirty="0"/>
              <a:t>Scores obtained from using transfer learning for HVT with around 5K TCAD simulations are similar to what we would get if we had around 30-35K TCAD simulations, while training from scratch. </a:t>
            </a:r>
          </a:p>
          <a:p>
            <a:pPr lvl="1"/>
            <a:r>
              <a:rPr lang="en-US" sz="1200" dirty="0">
                <a:sym typeface="Wingdings" panose="05000000000000000000" pitchFamily="2" charset="2"/>
              </a:rPr>
              <a:t> 25-30k TCAD simulation reductions in this particular case. ( Which take ~ 50,000 CPU hours to complete)</a:t>
            </a:r>
            <a:endParaRPr lang="en-US" sz="1400" dirty="0"/>
          </a:p>
          <a:p>
            <a:endParaRPr lang="en-US" sz="1600" dirty="0"/>
          </a:p>
          <a:p>
            <a:pPr marL="0" indent="0">
              <a:buNone/>
            </a:pPr>
            <a:endParaRPr lang="en-US"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56</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Results</a:t>
            </a:r>
          </a:p>
          <a:p>
            <a:endParaRPr lang="en-US" dirty="0"/>
          </a:p>
        </p:txBody>
      </p:sp>
      <p:graphicFrame>
        <p:nvGraphicFramePr>
          <p:cNvPr id="44" name="Table 9">
            <a:extLst>
              <a:ext uri="{FF2B5EF4-FFF2-40B4-BE49-F238E27FC236}">
                <a16:creationId xmlns:a16="http://schemas.microsoft.com/office/drawing/2014/main" id="{B2668552-E60B-4876-A724-CCC720C144D4}"/>
              </a:ext>
            </a:extLst>
          </p:cNvPr>
          <p:cNvGraphicFramePr>
            <a:graphicFrameLocks noGrp="1"/>
          </p:cNvGraphicFramePr>
          <p:nvPr/>
        </p:nvGraphicFramePr>
        <p:xfrm>
          <a:off x="3077155" y="4245393"/>
          <a:ext cx="5595469" cy="1557964"/>
        </p:xfrm>
        <a:graphic>
          <a:graphicData uri="http://schemas.openxmlformats.org/drawingml/2006/table">
            <a:tbl>
              <a:tblPr firstRow="1" bandRow="1">
                <a:tableStyleId>{D7AC3CCA-C797-4891-BE02-D94E43425B78}</a:tableStyleId>
              </a:tblPr>
              <a:tblGrid>
                <a:gridCol w="1749696">
                  <a:extLst>
                    <a:ext uri="{9D8B030D-6E8A-4147-A177-3AD203B41FA5}">
                      <a16:colId xmlns:a16="http://schemas.microsoft.com/office/drawing/2014/main" val="778282908"/>
                    </a:ext>
                  </a:extLst>
                </a:gridCol>
                <a:gridCol w="2104008">
                  <a:extLst>
                    <a:ext uri="{9D8B030D-6E8A-4147-A177-3AD203B41FA5}">
                      <a16:colId xmlns:a16="http://schemas.microsoft.com/office/drawing/2014/main" val="1909301420"/>
                    </a:ext>
                  </a:extLst>
                </a:gridCol>
                <a:gridCol w="1741765">
                  <a:extLst>
                    <a:ext uri="{9D8B030D-6E8A-4147-A177-3AD203B41FA5}">
                      <a16:colId xmlns:a16="http://schemas.microsoft.com/office/drawing/2014/main" val="127994933"/>
                    </a:ext>
                  </a:extLst>
                </a:gridCol>
              </a:tblGrid>
              <a:tr h="393926">
                <a:tc>
                  <a:txBody>
                    <a:bodyPr/>
                    <a:lstStyle/>
                    <a:p>
                      <a:pPr lvl="0" algn="ctr">
                        <a:buNone/>
                      </a:pPr>
                      <a:r>
                        <a:rPr lang="en-US" sz="1400" dirty="0"/>
                        <a:t>Hidden layers</a:t>
                      </a:r>
                    </a:p>
                  </a:txBody>
                  <a:tcPr anchor="ctr"/>
                </a:tc>
                <a:tc>
                  <a:txBody>
                    <a:bodyPr/>
                    <a:lstStyle/>
                    <a:p>
                      <a:pPr algn="ctr"/>
                      <a:r>
                        <a:rPr lang="en-US" sz="1400" dirty="0"/>
                        <a:t>HPO_score</a:t>
                      </a:r>
                    </a:p>
                  </a:txBody>
                  <a:tcPr anchor="ctr"/>
                </a:tc>
                <a:tc>
                  <a:txBody>
                    <a:bodyPr/>
                    <a:lstStyle/>
                    <a:p>
                      <a:pPr algn="ctr"/>
                      <a:r>
                        <a:rPr lang="en-US" sz="1400" dirty="0"/>
                        <a:t>TL_score</a:t>
                      </a:r>
                    </a:p>
                  </a:txBody>
                  <a:tcPr anchor="ctr"/>
                </a:tc>
                <a:extLst>
                  <a:ext uri="{0D108BD9-81ED-4DB2-BD59-A6C34878D82A}">
                    <a16:rowId xmlns:a16="http://schemas.microsoft.com/office/drawing/2014/main" val="236664074"/>
                  </a:ext>
                </a:extLst>
              </a:tr>
              <a:tr h="414379">
                <a:tc>
                  <a:txBody>
                    <a:bodyPr/>
                    <a:lstStyle/>
                    <a:p>
                      <a:pPr algn="ctr"/>
                      <a:r>
                        <a:rPr lang="en-US" dirty="0"/>
                        <a:t>4</a:t>
                      </a:r>
                    </a:p>
                  </a:txBody>
                  <a:tcPr anchor="ctr"/>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0.039</a:t>
                      </a:r>
                    </a:p>
                  </a:txBody>
                  <a:tcPr marL="7620" marR="7620" marT="7620" marB="0" anchor="ctr"/>
                </a:tc>
                <a:tc>
                  <a:txBody>
                    <a:bodyPr/>
                    <a:lstStyle/>
                    <a:p>
                      <a:pPr marL="0" lvl="0" algn="ctr" defTabSz="914400" rtl="0" eaLnBrk="1" fontAlgn="b" latinLnBrk="0" hangingPunct="1">
                        <a:buNone/>
                      </a:pPr>
                      <a:r>
                        <a:rPr lang="en-US" sz="1600" b="0" i="0" u="none" strike="noStrike" kern="1200" dirty="0">
                          <a:solidFill>
                            <a:schemeClr val="dk1"/>
                          </a:solidFill>
                          <a:latin typeface="+mn-lt"/>
                          <a:ea typeface="+mn-ea"/>
                          <a:cs typeface="+mn-cs"/>
                        </a:rPr>
                        <a:t>0.035</a:t>
                      </a:r>
                    </a:p>
                  </a:txBody>
                  <a:tcPr marL="7620" marR="7620" marT="7620" marB="0" anchor="ctr"/>
                </a:tc>
                <a:extLst>
                  <a:ext uri="{0D108BD9-81ED-4DB2-BD59-A6C34878D82A}">
                    <a16:rowId xmlns:a16="http://schemas.microsoft.com/office/drawing/2014/main" val="1552384156"/>
                  </a:ext>
                </a:extLst>
              </a:tr>
              <a:tr h="414379">
                <a:tc>
                  <a:txBody>
                    <a:bodyPr/>
                    <a:lstStyle/>
                    <a:p>
                      <a:pPr algn="ctr"/>
                      <a:r>
                        <a:rPr lang="en-US" dirty="0"/>
                        <a:t>6</a:t>
                      </a:r>
                    </a:p>
                  </a:txBody>
                  <a:tcPr anchor="ctr"/>
                </a:tc>
                <a:tc>
                  <a:txBody>
                    <a:bodyPr/>
                    <a:lstStyle/>
                    <a:p>
                      <a:pPr lvl="0" algn="ctr">
                        <a:buNone/>
                      </a:pPr>
                      <a:r>
                        <a:rPr lang="en-US" sz="1600" b="0" i="0" u="none" strike="noStrike" noProof="0" dirty="0"/>
                        <a:t>0.039</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t>0.036</a:t>
                      </a:r>
                      <a:endParaRPr lang="en-US" dirty="0"/>
                    </a:p>
                  </a:txBody>
                  <a:tcPr anchor="ctr"/>
                </a:tc>
                <a:extLst>
                  <a:ext uri="{0D108BD9-81ED-4DB2-BD59-A6C34878D82A}">
                    <a16:rowId xmlns:a16="http://schemas.microsoft.com/office/drawing/2014/main" val="3733310063"/>
                  </a:ext>
                </a:extLst>
              </a:tr>
              <a:tr h="297883">
                <a:tc>
                  <a:txBody>
                    <a:bodyPr/>
                    <a:lstStyle/>
                    <a:p>
                      <a:pPr lvl="0" algn="ctr">
                        <a:buNone/>
                      </a:pPr>
                      <a:r>
                        <a:rPr lang="en-US" dirty="0"/>
                        <a:t>8</a:t>
                      </a:r>
                    </a:p>
                  </a:txBody>
                  <a:tcPr anchor="ctr"/>
                </a:tc>
                <a:tc>
                  <a:txBody>
                    <a:bodyPr/>
                    <a:lstStyle/>
                    <a:p>
                      <a:pPr lvl="0" algn="ctr">
                        <a:buNone/>
                      </a:pPr>
                      <a:r>
                        <a:rPr lang="en-US" sz="1600" b="0" i="0" u="none" strike="noStrike" noProof="0" dirty="0"/>
                        <a:t>0.041</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t>0.0355</a:t>
                      </a:r>
                      <a:endParaRPr lang="en-US" dirty="0"/>
                    </a:p>
                  </a:txBody>
                  <a:tcPr anchor="ctr"/>
                </a:tc>
                <a:extLst>
                  <a:ext uri="{0D108BD9-81ED-4DB2-BD59-A6C34878D82A}">
                    <a16:rowId xmlns:a16="http://schemas.microsoft.com/office/drawing/2014/main" val="4156383611"/>
                  </a:ext>
                </a:extLst>
              </a:tr>
            </a:tbl>
          </a:graphicData>
        </a:graphic>
      </p:graphicFrame>
    </p:spTree>
    <p:extLst>
      <p:ext uri="{BB962C8B-B14F-4D97-AF65-F5344CB8AC3E}">
        <p14:creationId xmlns:p14="http://schemas.microsoft.com/office/powerpoint/2010/main" val="3139523133"/>
      </p:ext>
    </p:extLst>
  </p:cSld>
  <p:clrMapOvr>
    <a:masterClrMapping/>
  </p:clrMapOvr>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a:xfrm>
            <a:off x="829048" y="398497"/>
            <a:ext cx="3171451" cy="2364158"/>
          </a:xfrm>
        </p:spPr>
        <p:txBody>
          <a:bodyPr anchor="t">
            <a:normAutofit/>
          </a:bodyPr>
          <a:lstStyle/>
          <a:p>
            <a:r>
              <a:rPr lang="en-US" dirty="0"/>
              <a:t>Bayesian Optimization</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sz="quarter" idx="13"/>
          </p:nvPr>
        </p:nvSpPr>
        <p:spPr>
          <a:xfrm>
            <a:off x="4786653" y="398497"/>
            <a:ext cx="6861153" cy="5747133"/>
          </a:xfrm>
        </p:spPr>
        <p:txBody>
          <a:bodyPr>
            <a:normAutofit/>
          </a:bodyPr>
          <a:lstStyle/>
          <a:p>
            <a:r>
              <a:rPr lang="en-US" sz="1800" dirty="0"/>
              <a:t>Hyper parameter optimization is the process of for finding the best hyperparameters for a NN model with respect to a certain dataset.</a:t>
            </a:r>
          </a:p>
          <a:p>
            <a:r>
              <a:rPr lang="en-US" sz="1800" dirty="0"/>
              <a:t>This process of searching can be carried out in different ways.</a:t>
            </a:r>
          </a:p>
          <a:p>
            <a:pPr lvl="1"/>
            <a:r>
              <a:rPr lang="en-US" sz="1600" dirty="0"/>
              <a:t>Random search (Our current implementation)</a:t>
            </a:r>
          </a:p>
          <a:p>
            <a:pPr lvl="1"/>
            <a:r>
              <a:rPr lang="en-US" sz="1600" dirty="0"/>
              <a:t>Grid search</a:t>
            </a:r>
          </a:p>
          <a:p>
            <a:pPr lvl="1"/>
            <a:r>
              <a:rPr lang="en-US" sz="1600" dirty="0"/>
              <a:t>Bayesian optimization search (Most optimal)</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a:xfrm>
            <a:off x="9198269" y="6386296"/>
            <a:ext cx="2421080" cy="365125"/>
          </a:xfrm>
        </p:spPr>
        <p:txBody>
          <a:bodyPr anchor="t">
            <a:normAutofit/>
          </a:bodyPr>
          <a:lstStyle/>
          <a:p>
            <a:pPr>
              <a:spcAft>
                <a:spcPts val="600"/>
              </a:spcAft>
            </a:pPr>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a:xfrm>
            <a:off x="11577638" y="6386296"/>
            <a:ext cx="386020" cy="365125"/>
          </a:xfrm>
        </p:spPr>
        <p:txBody>
          <a:bodyPr anchor="t">
            <a:normAutofit/>
          </a:bodyPr>
          <a:lstStyle/>
          <a:p>
            <a:pPr>
              <a:spcAft>
                <a:spcPts val="600"/>
              </a:spcAft>
            </a:pPr>
            <a:fld id="{7E6ECBBE-ACC3-48EB-9F88-A771FEACBB28}" type="slidenum">
              <a:rPr lang="en-US" smtClean="0"/>
              <a:pPr>
                <a:spcAft>
                  <a:spcPts val="600"/>
                </a:spcAft>
              </a:pPr>
              <a:t>57</a:t>
            </a:fld>
            <a:endParaRPr lang="en-US"/>
          </a:p>
        </p:txBody>
      </p:sp>
    </p:spTree>
    <p:extLst>
      <p:ext uri="{BB962C8B-B14F-4D97-AF65-F5344CB8AC3E}">
        <p14:creationId xmlns:p14="http://schemas.microsoft.com/office/powerpoint/2010/main" val="39504055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Bayesian optimization</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58</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Grid &amp; Random Search</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542477" y="1758518"/>
            <a:ext cx="4750976" cy="1670482"/>
          </a:xfrm>
        </p:spPr>
        <p:txBody>
          <a:bodyPr>
            <a:normAutofit lnSpcReduction="10000"/>
          </a:bodyPr>
          <a:lstStyle/>
          <a:p>
            <a:pPr marL="0" indent="0">
              <a:buNone/>
            </a:pPr>
            <a:r>
              <a:rPr lang="en-US" sz="1600" u="sng" dirty="0"/>
              <a:t>Grid Search</a:t>
            </a:r>
          </a:p>
          <a:p>
            <a:pPr marL="0" indent="0">
              <a:spcBef>
                <a:spcPts val="600"/>
              </a:spcBef>
              <a:buNone/>
            </a:pPr>
            <a:r>
              <a:rPr lang="en-US" sz="1050" dirty="0"/>
              <a:t>Grid search considers all the possible combinations for the given hyperparameter values.</a:t>
            </a:r>
          </a:p>
          <a:p>
            <a:pPr marL="0" indent="0">
              <a:spcBef>
                <a:spcPts val="600"/>
              </a:spcBef>
              <a:buNone/>
            </a:pPr>
            <a:endParaRPr lang="en-US" sz="1200" dirty="0"/>
          </a:p>
          <a:p>
            <a:pPr marL="0" indent="0">
              <a:spcBef>
                <a:spcPts val="600"/>
              </a:spcBef>
              <a:buNone/>
            </a:pPr>
            <a:r>
              <a:rPr lang="en-US" sz="1200" dirty="0"/>
              <a:t>Disadvantage:</a:t>
            </a:r>
          </a:p>
          <a:p>
            <a:pPr marL="0" indent="0">
              <a:spcBef>
                <a:spcPts val="600"/>
              </a:spcBef>
              <a:buNone/>
            </a:pPr>
            <a:r>
              <a:rPr lang="en-US" sz="1050" dirty="0"/>
              <a:t>For higher values, it can be computational expensive</a:t>
            </a:r>
          </a:p>
          <a:p>
            <a:pPr marL="0" indent="0">
              <a:spcBef>
                <a:spcPts val="600"/>
              </a:spcBef>
              <a:buNone/>
            </a:pPr>
            <a:r>
              <a:rPr lang="en-US" sz="1050" dirty="0"/>
              <a:t>For 4 hidden layers, with 6 possible values for number of neurons in each layer </a:t>
            </a:r>
            <a:r>
              <a:rPr lang="en-US" sz="1050"/>
              <a:t>~ 1300 </a:t>
            </a:r>
            <a:r>
              <a:rPr lang="en-US" sz="1050" dirty="0"/>
              <a:t>different combinations to try.</a:t>
            </a:r>
          </a:p>
          <a:p>
            <a:pPr marL="0" indent="0">
              <a:buNone/>
            </a:pPr>
            <a:endParaRPr lang="en-US" dirty="0"/>
          </a:p>
        </p:txBody>
      </p:sp>
      <p:sp>
        <p:nvSpPr>
          <p:cNvPr id="11" name="Content Placeholder 6">
            <a:extLst>
              <a:ext uri="{FF2B5EF4-FFF2-40B4-BE49-F238E27FC236}">
                <a16:creationId xmlns:a16="http://schemas.microsoft.com/office/drawing/2014/main" id="{EA2A5751-23A2-4A66-87B2-5987AFB42DB7}"/>
              </a:ext>
            </a:extLst>
          </p:cNvPr>
          <p:cNvSpPr txBox="1">
            <a:spLocks/>
          </p:cNvSpPr>
          <p:nvPr/>
        </p:nvSpPr>
        <p:spPr>
          <a:xfrm>
            <a:off x="542477" y="3757334"/>
            <a:ext cx="4750976" cy="1522797"/>
          </a:xfrm>
          <a:prstGeom prst="rect">
            <a:avLst/>
          </a:prstGeom>
        </p:spPr>
        <p:txBody>
          <a:bodyPr vert="horz" lIns="0" tIns="0" rIns="0" bIns="0" rtlCol="0">
            <a:norm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1600" u="sng" dirty="0"/>
              <a:t>Random Search</a:t>
            </a:r>
          </a:p>
          <a:p>
            <a:pPr marL="0" indent="0">
              <a:spcBef>
                <a:spcPts val="600"/>
              </a:spcBef>
              <a:buFont typeface="Arial" panose="020B0604020202020204" pitchFamily="34" charset="0"/>
              <a:buNone/>
            </a:pPr>
            <a:r>
              <a:rPr lang="en-US" sz="1050" dirty="0"/>
              <a:t>Random search selects random values from given hyperparameter values.</a:t>
            </a:r>
          </a:p>
          <a:p>
            <a:pPr marL="0" indent="0">
              <a:spcBef>
                <a:spcPts val="600"/>
              </a:spcBef>
              <a:buFont typeface="Arial" panose="020B0604020202020204" pitchFamily="34" charset="0"/>
              <a:buNone/>
            </a:pPr>
            <a:endParaRPr lang="en-US" sz="1050" dirty="0"/>
          </a:p>
          <a:p>
            <a:pPr marL="0" indent="0">
              <a:spcBef>
                <a:spcPts val="600"/>
              </a:spcBef>
              <a:buFont typeface="Arial" panose="020B0604020202020204" pitchFamily="34" charset="0"/>
              <a:buNone/>
            </a:pPr>
            <a:r>
              <a:rPr lang="en-US" sz="1200" dirty="0"/>
              <a:t>Disadvantage: </a:t>
            </a:r>
          </a:p>
          <a:p>
            <a:pPr marL="0" indent="0">
              <a:spcBef>
                <a:spcPts val="600"/>
              </a:spcBef>
              <a:buFont typeface="Arial" panose="020B0604020202020204" pitchFamily="34" charset="0"/>
              <a:buNone/>
            </a:pPr>
            <a:r>
              <a:rPr lang="en-US" sz="1050" dirty="0"/>
              <a:t>Randomly selects combinations for a certain number of times. Can skip important combinations and will probably not find the global minimum.</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dirty="0"/>
          </a:p>
        </p:txBody>
      </p:sp>
      <p:pic>
        <p:nvPicPr>
          <p:cNvPr id="3" name="Picture 2" descr="Chart, diagram, scatter chart&#10;&#10;Description automatically generated">
            <a:extLst>
              <a:ext uri="{FF2B5EF4-FFF2-40B4-BE49-F238E27FC236}">
                <a16:creationId xmlns:a16="http://schemas.microsoft.com/office/drawing/2014/main" id="{6AE6F78F-D29E-4372-AF91-AC1F38D26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453" y="1546122"/>
            <a:ext cx="6214369" cy="3109087"/>
          </a:xfrm>
          <a:prstGeom prst="rect">
            <a:avLst/>
          </a:prstGeom>
        </p:spPr>
      </p:pic>
    </p:spTree>
    <p:extLst>
      <p:ext uri="{BB962C8B-B14F-4D97-AF65-F5344CB8AC3E}">
        <p14:creationId xmlns:p14="http://schemas.microsoft.com/office/powerpoint/2010/main" val="34099771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Bayesian optimization</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59</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Bayesian optimization search</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542477" y="1758518"/>
            <a:ext cx="4750976" cy="1670482"/>
          </a:xfrm>
        </p:spPr>
        <p:txBody>
          <a:bodyPr>
            <a:normAutofit/>
          </a:bodyPr>
          <a:lstStyle/>
          <a:p>
            <a:pPr marL="0" indent="0">
              <a:buNone/>
            </a:pPr>
            <a:r>
              <a:rPr lang="en-US" sz="1600" u="sng" dirty="0"/>
              <a:t>Bayesian optimization</a:t>
            </a:r>
          </a:p>
          <a:p>
            <a:pPr marL="0" indent="0">
              <a:spcBef>
                <a:spcPts val="600"/>
              </a:spcBef>
              <a:buNone/>
            </a:pPr>
            <a:r>
              <a:rPr lang="en-US" sz="1050" dirty="0"/>
              <a:t>It evaluates past model’s configuration information to select hyperparameter values for the new model. With this learning feature, it takes less time to find the optimal hyperparameters to get the model with best accuracy.</a:t>
            </a:r>
            <a:endParaRPr lang="en-US" sz="1200" dirty="0"/>
          </a:p>
          <a:p>
            <a:pPr marL="0" indent="0">
              <a:buNone/>
            </a:pPr>
            <a:endParaRPr lang="en-US" dirty="0"/>
          </a:p>
        </p:txBody>
      </p:sp>
      <p:pic>
        <p:nvPicPr>
          <p:cNvPr id="7" name="Picture 6" descr="Chart, scatter chart&#10;&#10;Description automatically generated">
            <a:extLst>
              <a:ext uri="{FF2B5EF4-FFF2-40B4-BE49-F238E27FC236}">
                <a16:creationId xmlns:a16="http://schemas.microsoft.com/office/drawing/2014/main" id="{13702DD4-DC79-4051-A2B3-7C03AAD90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453" y="1848835"/>
            <a:ext cx="5935017" cy="2372890"/>
          </a:xfrm>
          <a:prstGeom prst="rect">
            <a:avLst/>
          </a:prstGeom>
        </p:spPr>
      </p:pic>
      <p:sp>
        <p:nvSpPr>
          <p:cNvPr id="8" name="TextBox 7">
            <a:extLst>
              <a:ext uri="{FF2B5EF4-FFF2-40B4-BE49-F238E27FC236}">
                <a16:creationId xmlns:a16="http://schemas.microsoft.com/office/drawing/2014/main" id="{559A852B-9242-43A7-A0D3-99AA2E087DBE}"/>
              </a:ext>
            </a:extLst>
          </p:cNvPr>
          <p:cNvSpPr txBox="1"/>
          <p:nvPr/>
        </p:nvSpPr>
        <p:spPr>
          <a:xfrm>
            <a:off x="6320901" y="1542067"/>
            <a:ext cx="1509204" cy="261610"/>
          </a:xfrm>
          <a:prstGeom prst="rect">
            <a:avLst/>
          </a:prstGeom>
          <a:noFill/>
        </p:spPr>
        <p:txBody>
          <a:bodyPr wrap="square" rtlCol="0">
            <a:spAutoFit/>
          </a:bodyPr>
          <a:lstStyle/>
          <a:p>
            <a:pPr algn="l"/>
            <a:r>
              <a:rPr lang="en-US" sz="1050" dirty="0"/>
              <a:t>Random Search</a:t>
            </a:r>
          </a:p>
        </p:txBody>
      </p:sp>
      <p:sp>
        <p:nvSpPr>
          <p:cNvPr id="12" name="TextBox 11">
            <a:extLst>
              <a:ext uri="{FF2B5EF4-FFF2-40B4-BE49-F238E27FC236}">
                <a16:creationId xmlns:a16="http://schemas.microsoft.com/office/drawing/2014/main" id="{71466A53-8BE2-4B69-8744-70DC50EB0943}"/>
              </a:ext>
            </a:extLst>
          </p:cNvPr>
          <p:cNvSpPr txBox="1"/>
          <p:nvPr/>
        </p:nvSpPr>
        <p:spPr>
          <a:xfrm>
            <a:off x="9083053" y="1542067"/>
            <a:ext cx="2076177" cy="261610"/>
          </a:xfrm>
          <a:prstGeom prst="rect">
            <a:avLst/>
          </a:prstGeom>
          <a:noFill/>
        </p:spPr>
        <p:txBody>
          <a:bodyPr wrap="square" rtlCol="0">
            <a:spAutoFit/>
          </a:bodyPr>
          <a:lstStyle/>
          <a:p>
            <a:pPr algn="l"/>
            <a:r>
              <a:rPr lang="en-US" sz="1050" dirty="0"/>
              <a:t>Bayesian optimization Search</a:t>
            </a:r>
          </a:p>
        </p:txBody>
      </p:sp>
    </p:spTree>
    <p:extLst>
      <p:ext uri="{BB962C8B-B14F-4D97-AF65-F5344CB8AC3E}">
        <p14:creationId xmlns:p14="http://schemas.microsoft.com/office/powerpoint/2010/main" val="2780044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Search Algorithms – Part-1</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6</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Grid &amp; Random Search</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542477" y="1758517"/>
            <a:ext cx="4750976" cy="1925715"/>
          </a:xfrm>
        </p:spPr>
        <p:txBody>
          <a:bodyPr>
            <a:normAutofit/>
          </a:bodyPr>
          <a:lstStyle/>
          <a:p>
            <a:pPr marL="0" indent="0">
              <a:buNone/>
            </a:pPr>
            <a:r>
              <a:rPr lang="en-US" sz="1600" u="sng" dirty="0"/>
              <a:t>Grid Search</a:t>
            </a:r>
          </a:p>
          <a:p>
            <a:pPr marL="0" indent="0">
              <a:spcBef>
                <a:spcPts val="600"/>
              </a:spcBef>
              <a:buNone/>
            </a:pPr>
            <a:r>
              <a:rPr lang="en-US" sz="1100" dirty="0"/>
              <a:t>Grid search considers all the possible combinations for the given hyperparameter values.</a:t>
            </a:r>
          </a:p>
          <a:p>
            <a:pPr marL="0" indent="0">
              <a:spcBef>
                <a:spcPts val="600"/>
              </a:spcBef>
              <a:buNone/>
            </a:pPr>
            <a:endParaRPr lang="en-US" sz="1200" dirty="0"/>
          </a:p>
          <a:p>
            <a:pPr marL="0" indent="0">
              <a:spcBef>
                <a:spcPts val="600"/>
              </a:spcBef>
              <a:buNone/>
            </a:pPr>
            <a:r>
              <a:rPr lang="en-US" sz="1300" dirty="0"/>
              <a:t>Disadvantage:</a:t>
            </a:r>
          </a:p>
          <a:p>
            <a:pPr marL="0" indent="0">
              <a:spcBef>
                <a:spcPts val="600"/>
              </a:spcBef>
              <a:buNone/>
            </a:pPr>
            <a:r>
              <a:rPr lang="en-US" sz="1100" dirty="0"/>
              <a:t>For higher values, it can be computational expensive</a:t>
            </a:r>
          </a:p>
          <a:p>
            <a:pPr marL="0" indent="0">
              <a:spcBef>
                <a:spcPts val="600"/>
              </a:spcBef>
              <a:buNone/>
            </a:pPr>
            <a:r>
              <a:rPr lang="en-US" sz="1100" dirty="0"/>
              <a:t>For 4 hidden layers, with 12 possible values for number of neurons in each layer ~ 21,000 different combinations to try.</a:t>
            </a:r>
          </a:p>
          <a:p>
            <a:pPr marL="0" indent="0">
              <a:buNone/>
            </a:pPr>
            <a:endParaRPr lang="en-US" dirty="0"/>
          </a:p>
        </p:txBody>
      </p:sp>
      <p:sp>
        <p:nvSpPr>
          <p:cNvPr id="11" name="Content Placeholder 6">
            <a:extLst>
              <a:ext uri="{FF2B5EF4-FFF2-40B4-BE49-F238E27FC236}">
                <a16:creationId xmlns:a16="http://schemas.microsoft.com/office/drawing/2014/main" id="{EA2A5751-23A2-4A66-87B2-5987AFB42DB7}"/>
              </a:ext>
            </a:extLst>
          </p:cNvPr>
          <p:cNvSpPr txBox="1">
            <a:spLocks/>
          </p:cNvSpPr>
          <p:nvPr/>
        </p:nvSpPr>
        <p:spPr>
          <a:xfrm>
            <a:off x="542477" y="3757334"/>
            <a:ext cx="4750976" cy="1522797"/>
          </a:xfrm>
          <a:prstGeom prst="rect">
            <a:avLst/>
          </a:prstGeom>
        </p:spPr>
        <p:txBody>
          <a:bodyPr vert="horz" lIns="0" tIns="0" rIns="0" bIns="0" rtlCol="0">
            <a:norm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1600" u="sng" dirty="0"/>
              <a:t>Random Search</a:t>
            </a:r>
          </a:p>
          <a:p>
            <a:pPr marL="0" indent="0">
              <a:spcBef>
                <a:spcPts val="600"/>
              </a:spcBef>
              <a:buFont typeface="Arial" panose="020B0604020202020204" pitchFamily="34" charset="0"/>
              <a:buNone/>
            </a:pPr>
            <a:r>
              <a:rPr lang="en-US" sz="1100" dirty="0"/>
              <a:t>Random search selects random values from given hyperparameter values.</a:t>
            </a:r>
          </a:p>
          <a:p>
            <a:pPr marL="0" indent="0">
              <a:spcBef>
                <a:spcPts val="600"/>
              </a:spcBef>
              <a:buFont typeface="Arial" panose="020B0604020202020204" pitchFamily="34" charset="0"/>
              <a:buNone/>
            </a:pPr>
            <a:endParaRPr lang="en-US" sz="1050" dirty="0"/>
          </a:p>
          <a:p>
            <a:pPr marL="0" indent="0">
              <a:spcBef>
                <a:spcPts val="600"/>
              </a:spcBef>
              <a:buFont typeface="Arial" panose="020B0604020202020204" pitchFamily="34" charset="0"/>
              <a:buNone/>
            </a:pPr>
            <a:r>
              <a:rPr lang="en-US" sz="1300" dirty="0"/>
              <a:t>Disadvantage: </a:t>
            </a:r>
          </a:p>
          <a:p>
            <a:pPr marL="0" indent="0">
              <a:spcBef>
                <a:spcPts val="600"/>
              </a:spcBef>
              <a:buFont typeface="Arial" panose="020B0604020202020204" pitchFamily="34" charset="0"/>
              <a:buNone/>
            </a:pPr>
            <a:r>
              <a:rPr lang="en-US" sz="1100" dirty="0"/>
              <a:t>Randomly selects combinations for a certain number of times. Can skip important combinations and will probably not find the global minimum.</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dirty="0"/>
          </a:p>
        </p:txBody>
      </p:sp>
      <p:pic>
        <p:nvPicPr>
          <p:cNvPr id="3" name="Picture 2" descr="Chart, diagram, scatter chart&#10;&#10;Description automatically generated">
            <a:extLst>
              <a:ext uri="{FF2B5EF4-FFF2-40B4-BE49-F238E27FC236}">
                <a16:creationId xmlns:a16="http://schemas.microsoft.com/office/drawing/2014/main" id="{6AE6F78F-D29E-4372-AF91-AC1F38D26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453" y="1546122"/>
            <a:ext cx="6214369" cy="3109087"/>
          </a:xfrm>
          <a:prstGeom prst="rect">
            <a:avLst/>
          </a:prstGeom>
        </p:spPr>
      </p:pic>
    </p:spTree>
    <p:extLst>
      <p:ext uri="{BB962C8B-B14F-4D97-AF65-F5344CB8AC3E}">
        <p14:creationId xmlns:p14="http://schemas.microsoft.com/office/powerpoint/2010/main" val="3602177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BAAFB6-F9EA-4C9A-A241-4908926EA1F9}"/>
              </a:ext>
            </a:extLst>
          </p:cNvPr>
          <p:cNvSpPr>
            <a:spLocks noGrp="1"/>
          </p:cNvSpPr>
          <p:nvPr>
            <p:ph type="title"/>
          </p:nvPr>
        </p:nvSpPr>
        <p:spPr>
          <a:xfrm>
            <a:off x="802416" y="2671181"/>
            <a:ext cx="2734056" cy="2364158"/>
          </a:xfrm>
        </p:spPr>
        <p:txBody>
          <a:bodyPr/>
          <a:lstStyle/>
          <a:p>
            <a:r>
              <a:rPr lang="en-US" dirty="0"/>
              <a:t>Extra</a:t>
            </a:r>
          </a:p>
        </p:txBody>
      </p:sp>
      <p:sp>
        <p:nvSpPr>
          <p:cNvPr id="4" name="Date Placeholder 3">
            <a:extLst>
              <a:ext uri="{FF2B5EF4-FFF2-40B4-BE49-F238E27FC236}">
                <a16:creationId xmlns:a16="http://schemas.microsoft.com/office/drawing/2014/main" id="{FCE28A63-90EF-45A8-904F-7A6FFF3945D3}"/>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7FCDF042-BE05-4B8B-97D8-A6830C89AEB7}"/>
              </a:ext>
            </a:extLst>
          </p:cNvPr>
          <p:cNvSpPr>
            <a:spLocks noGrp="1"/>
          </p:cNvSpPr>
          <p:nvPr>
            <p:ph type="sldNum" sz="quarter" idx="12"/>
          </p:nvPr>
        </p:nvSpPr>
        <p:spPr/>
        <p:txBody>
          <a:bodyPr/>
          <a:lstStyle/>
          <a:p>
            <a:fld id="{7E6ECBBE-ACC3-48EB-9F88-A771FEACBB28}" type="slidenum">
              <a:rPr lang="en-US" smtClean="0"/>
              <a:pPr/>
              <a:t>60</a:t>
            </a:fld>
            <a:endParaRPr lang="en-US"/>
          </a:p>
        </p:txBody>
      </p:sp>
    </p:spTree>
    <p:extLst>
      <p:ext uri="{BB962C8B-B14F-4D97-AF65-F5344CB8AC3E}">
        <p14:creationId xmlns:p14="http://schemas.microsoft.com/office/powerpoint/2010/main" val="11654869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BAAFB6-F9EA-4C9A-A241-4908926EA1F9}"/>
              </a:ext>
            </a:extLst>
          </p:cNvPr>
          <p:cNvSpPr>
            <a:spLocks noGrp="1"/>
          </p:cNvSpPr>
          <p:nvPr>
            <p:ph type="title"/>
          </p:nvPr>
        </p:nvSpPr>
        <p:spPr>
          <a:xfrm>
            <a:off x="802416" y="2671181"/>
            <a:ext cx="2734056" cy="2364158"/>
          </a:xfrm>
        </p:spPr>
        <p:txBody>
          <a:bodyPr/>
          <a:lstStyle/>
          <a:p>
            <a:r>
              <a:rPr lang="en-US" dirty="0"/>
              <a:t>Extra slides for HPO</a:t>
            </a:r>
          </a:p>
        </p:txBody>
      </p:sp>
      <p:sp>
        <p:nvSpPr>
          <p:cNvPr id="4" name="Date Placeholder 3">
            <a:extLst>
              <a:ext uri="{FF2B5EF4-FFF2-40B4-BE49-F238E27FC236}">
                <a16:creationId xmlns:a16="http://schemas.microsoft.com/office/drawing/2014/main" id="{FCE28A63-90EF-45A8-904F-7A6FFF3945D3}"/>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7FCDF042-BE05-4B8B-97D8-A6830C89AEB7}"/>
              </a:ext>
            </a:extLst>
          </p:cNvPr>
          <p:cNvSpPr>
            <a:spLocks noGrp="1"/>
          </p:cNvSpPr>
          <p:nvPr>
            <p:ph type="sldNum" sz="quarter" idx="12"/>
          </p:nvPr>
        </p:nvSpPr>
        <p:spPr/>
        <p:txBody>
          <a:bodyPr/>
          <a:lstStyle/>
          <a:p>
            <a:fld id="{7E6ECBBE-ACC3-48EB-9F88-A771FEACBB28}" type="slidenum">
              <a:rPr lang="en-US" smtClean="0"/>
              <a:pPr/>
              <a:t>61</a:t>
            </a:fld>
            <a:endParaRPr lang="en-US"/>
          </a:p>
        </p:txBody>
      </p:sp>
    </p:spTree>
    <p:extLst>
      <p:ext uri="{BB962C8B-B14F-4D97-AF65-F5344CB8AC3E}">
        <p14:creationId xmlns:p14="http://schemas.microsoft.com/office/powerpoint/2010/main" val="29677559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3200E-82B2-C6B4-83F2-D91D8037530C}"/>
              </a:ext>
            </a:extLst>
          </p:cNvPr>
          <p:cNvSpPr>
            <a:spLocks noGrp="1"/>
          </p:cNvSpPr>
          <p:nvPr>
            <p:ph type="title"/>
          </p:nvPr>
        </p:nvSpPr>
        <p:spPr/>
        <p:txBody>
          <a:bodyPr/>
          <a:lstStyle/>
          <a:p>
            <a:r>
              <a:rPr lang="en-US"/>
              <a:t>Neural Network Optimization</a:t>
            </a:r>
          </a:p>
        </p:txBody>
      </p:sp>
      <p:sp>
        <p:nvSpPr>
          <p:cNvPr id="5" name="Date Placeholder 4">
            <a:extLst>
              <a:ext uri="{FF2B5EF4-FFF2-40B4-BE49-F238E27FC236}">
                <a16:creationId xmlns:a16="http://schemas.microsoft.com/office/drawing/2014/main" id="{98ECEA27-2A2A-A794-F540-1C10AEFF9A3D}"/>
              </a:ext>
            </a:extLst>
          </p:cNvPr>
          <p:cNvSpPr>
            <a:spLocks noGrp="1"/>
          </p:cNvSpPr>
          <p:nvPr>
            <p:ph type="dt" sz="half" idx="16"/>
          </p:nvPr>
        </p:nvSpPr>
        <p:spPr>
          <a:xfrm>
            <a:off x="9238445" y="6506946"/>
            <a:ext cx="2421080" cy="365125"/>
          </a:xfrm>
        </p:spPr>
        <p:txBody>
          <a:bodyPr/>
          <a:lstStyle/>
          <a:p>
            <a:r>
              <a:rPr lang="en-US"/>
              <a:t>GlobalFoundries © 2022 All Rights Reserved</a:t>
            </a:r>
          </a:p>
        </p:txBody>
      </p:sp>
      <p:sp>
        <p:nvSpPr>
          <p:cNvPr id="7" name="Slide Number Placeholder 6">
            <a:extLst>
              <a:ext uri="{FF2B5EF4-FFF2-40B4-BE49-F238E27FC236}">
                <a16:creationId xmlns:a16="http://schemas.microsoft.com/office/drawing/2014/main" id="{51CF2D77-70F2-0B52-5402-F4EDD3A85C14}"/>
              </a:ext>
            </a:extLst>
          </p:cNvPr>
          <p:cNvSpPr>
            <a:spLocks noGrp="1"/>
          </p:cNvSpPr>
          <p:nvPr>
            <p:ph type="sldNum" sz="quarter" idx="18"/>
          </p:nvPr>
        </p:nvSpPr>
        <p:spPr/>
        <p:txBody>
          <a:bodyPr/>
          <a:lstStyle/>
          <a:p>
            <a:fld id="{7E6ECBBE-ACC3-48EB-9F88-A771FEACBB28}" type="slidenum">
              <a:rPr lang="en-US" smtClean="0"/>
              <a:pPr/>
              <a:t>62</a:t>
            </a:fld>
            <a:endParaRPr lang="en-US"/>
          </a:p>
        </p:txBody>
      </p:sp>
      <p:sp>
        <p:nvSpPr>
          <p:cNvPr id="131" name="Text Placeholder 2">
            <a:extLst>
              <a:ext uri="{FF2B5EF4-FFF2-40B4-BE49-F238E27FC236}">
                <a16:creationId xmlns:a16="http://schemas.microsoft.com/office/drawing/2014/main" id="{E9B44147-ACC1-4611-AC79-604C6E8584F2}"/>
              </a:ext>
            </a:extLst>
          </p:cNvPr>
          <p:cNvSpPr>
            <a:spLocks noGrp="1"/>
          </p:cNvSpPr>
          <p:nvPr>
            <p:ph type="body" sz="quarter" idx="14"/>
          </p:nvPr>
        </p:nvSpPr>
        <p:spPr>
          <a:xfrm>
            <a:off x="824201" y="1001457"/>
            <a:ext cx="3571630" cy="391236"/>
          </a:xfrm>
        </p:spPr>
        <p:txBody>
          <a:bodyPr/>
          <a:lstStyle/>
          <a:p>
            <a:r>
              <a:rPr lang="en-US"/>
              <a:t>Flow Diagram - Python</a:t>
            </a:r>
          </a:p>
          <a:p>
            <a:endParaRPr lang="en-US"/>
          </a:p>
        </p:txBody>
      </p:sp>
      <p:sp>
        <p:nvSpPr>
          <p:cNvPr id="20" name="Rectangle: Rounded Corners 19">
            <a:extLst>
              <a:ext uri="{FF2B5EF4-FFF2-40B4-BE49-F238E27FC236}">
                <a16:creationId xmlns:a16="http://schemas.microsoft.com/office/drawing/2014/main" id="{3968B73A-B60A-466D-8608-8416EFDD9736}"/>
              </a:ext>
            </a:extLst>
          </p:cNvPr>
          <p:cNvSpPr/>
          <p:nvPr/>
        </p:nvSpPr>
        <p:spPr>
          <a:xfrm>
            <a:off x="8878" y="2781334"/>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TCAD Data</a:t>
            </a:r>
            <a:endParaRPr lang="en-US" sz="28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21" name="Arrow: Right 20">
            <a:extLst>
              <a:ext uri="{FF2B5EF4-FFF2-40B4-BE49-F238E27FC236}">
                <a16:creationId xmlns:a16="http://schemas.microsoft.com/office/drawing/2014/main" id="{192394F0-1171-490C-A58A-3E7AC547B816}"/>
              </a:ext>
            </a:extLst>
          </p:cNvPr>
          <p:cNvSpPr/>
          <p:nvPr/>
        </p:nvSpPr>
        <p:spPr>
          <a:xfrm>
            <a:off x="1535797" y="315525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45" name="Rectangle: Rounded Corners 44">
            <a:extLst>
              <a:ext uri="{FF2B5EF4-FFF2-40B4-BE49-F238E27FC236}">
                <a16:creationId xmlns:a16="http://schemas.microsoft.com/office/drawing/2014/main" id="{697CEB80-EF44-42FA-989F-4E5D3ABD738A}"/>
              </a:ext>
            </a:extLst>
          </p:cNvPr>
          <p:cNvSpPr/>
          <p:nvPr/>
        </p:nvSpPr>
        <p:spPr>
          <a:xfrm>
            <a:off x="1959742"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Generate NN structure</a:t>
            </a:r>
          </a:p>
        </p:txBody>
      </p:sp>
      <p:sp>
        <p:nvSpPr>
          <p:cNvPr id="49" name="Rectangle: Rounded Corners 48">
            <a:extLst>
              <a:ext uri="{FF2B5EF4-FFF2-40B4-BE49-F238E27FC236}">
                <a16:creationId xmlns:a16="http://schemas.microsoft.com/office/drawing/2014/main" id="{1E50213E-9337-496B-8D45-BB000EEF21D2}"/>
              </a:ext>
            </a:extLst>
          </p:cNvPr>
          <p:cNvSpPr/>
          <p:nvPr/>
        </p:nvSpPr>
        <p:spPr>
          <a:xfrm>
            <a:off x="3927195"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Check for repetition</a:t>
            </a:r>
          </a:p>
        </p:txBody>
      </p:sp>
      <p:sp>
        <p:nvSpPr>
          <p:cNvPr id="55" name="Rectangle: Rounded Corners 54">
            <a:extLst>
              <a:ext uri="{FF2B5EF4-FFF2-40B4-BE49-F238E27FC236}">
                <a16:creationId xmlns:a16="http://schemas.microsoft.com/office/drawing/2014/main" id="{A3E61AA8-6214-4A90-AD52-7E28174CD85D}"/>
              </a:ext>
            </a:extLst>
          </p:cNvPr>
          <p:cNvSpPr/>
          <p:nvPr/>
        </p:nvSpPr>
        <p:spPr>
          <a:xfrm>
            <a:off x="9855900" y="2778610"/>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Generate</a:t>
            </a:r>
            <a:r>
              <a:rPr lang="en-US" sz="1400">
                <a:ln w="0"/>
                <a:solidFill>
                  <a:schemeClr val="tx1">
                    <a:lumMod val="75000"/>
                    <a:lumOff val="25000"/>
                  </a:schemeClr>
                </a:solidFill>
                <a:effectLst>
                  <a:outerShdw blurRad="38100" dist="19050" dir="2700000" algn="tl" rotWithShape="0">
                    <a:schemeClr val="dk1">
                      <a:alpha val="40000"/>
                    </a:schemeClr>
                  </a:outerShdw>
                </a:effectLst>
              </a:rPr>
              <a:t> </a:t>
            </a:r>
            <a:r>
              <a:rPr lang="en-US">
                <a:ln w="0"/>
                <a:solidFill>
                  <a:schemeClr val="tx1">
                    <a:lumMod val="75000"/>
                    <a:lumOff val="25000"/>
                  </a:schemeClr>
                </a:solidFill>
                <a:effectLst>
                  <a:outerShdw blurRad="38100" dist="19050" dir="2700000" algn="tl" rotWithShape="0">
                    <a:schemeClr val="dk1">
                      <a:alpha val="40000"/>
                    </a:schemeClr>
                  </a:outerShdw>
                </a:effectLst>
              </a:rPr>
              <a:t>output</a:t>
            </a:r>
            <a:endParaRPr lang="en-US" sz="14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57" name="Arrow: Right 56">
            <a:extLst>
              <a:ext uri="{FF2B5EF4-FFF2-40B4-BE49-F238E27FC236}">
                <a16:creationId xmlns:a16="http://schemas.microsoft.com/office/drawing/2014/main" id="{D98991F6-3E65-46E0-A661-CFDF738A362D}"/>
              </a:ext>
            </a:extLst>
          </p:cNvPr>
          <p:cNvSpPr/>
          <p:nvPr/>
        </p:nvSpPr>
        <p:spPr>
          <a:xfrm>
            <a:off x="3518334" y="3155253"/>
            <a:ext cx="419994"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58" name="Arrow: Right 57">
            <a:extLst>
              <a:ext uri="{FF2B5EF4-FFF2-40B4-BE49-F238E27FC236}">
                <a16:creationId xmlns:a16="http://schemas.microsoft.com/office/drawing/2014/main" id="{37ED213A-B5A3-4922-8F58-0E83B9A477E7}"/>
              </a:ext>
            </a:extLst>
          </p:cNvPr>
          <p:cNvSpPr/>
          <p:nvPr/>
        </p:nvSpPr>
        <p:spPr>
          <a:xfrm>
            <a:off x="5490151" y="3149878"/>
            <a:ext cx="383286"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60" name="Arrow: Right 59">
            <a:extLst>
              <a:ext uri="{FF2B5EF4-FFF2-40B4-BE49-F238E27FC236}">
                <a16:creationId xmlns:a16="http://schemas.microsoft.com/office/drawing/2014/main" id="{CBD7F794-05FC-4BC8-96C4-65DF315D7B37}"/>
              </a:ext>
            </a:extLst>
          </p:cNvPr>
          <p:cNvSpPr/>
          <p:nvPr/>
        </p:nvSpPr>
        <p:spPr>
          <a:xfrm>
            <a:off x="9584526" y="3155251"/>
            <a:ext cx="295680" cy="273729"/>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61" name="TextBox 60">
            <a:extLst>
              <a:ext uri="{FF2B5EF4-FFF2-40B4-BE49-F238E27FC236}">
                <a16:creationId xmlns:a16="http://schemas.microsoft.com/office/drawing/2014/main" id="{169A7E18-3D49-49C9-B3B8-954D86674588}"/>
              </a:ext>
            </a:extLst>
          </p:cNvPr>
          <p:cNvSpPr txBox="1"/>
          <p:nvPr/>
        </p:nvSpPr>
        <p:spPr>
          <a:xfrm>
            <a:off x="2863769" y="2201493"/>
            <a:ext cx="1646605" cy="369332"/>
          </a:xfrm>
          <a:prstGeom prst="rect">
            <a:avLst/>
          </a:prstGeom>
          <a:noFill/>
        </p:spPr>
        <p:txBody>
          <a:bodyPr wrap="none" rtlCol="0">
            <a:spAutoFit/>
          </a:bodyPr>
          <a:lstStyle/>
          <a:p>
            <a:pPr algn="l"/>
            <a:r>
              <a:rPr lang="en-US"/>
              <a:t>If config exists</a:t>
            </a:r>
          </a:p>
        </p:txBody>
      </p:sp>
      <p:cxnSp>
        <p:nvCxnSpPr>
          <p:cNvPr id="64" name="Connector: Elbow 63">
            <a:extLst>
              <a:ext uri="{FF2B5EF4-FFF2-40B4-BE49-F238E27FC236}">
                <a16:creationId xmlns:a16="http://schemas.microsoft.com/office/drawing/2014/main" id="{3623F96F-56B6-4080-8CC1-2BD7A0EE3D99}"/>
              </a:ext>
            </a:extLst>
          </p:cNvPr>
          <p:cNvCxnSpPr>
            <a:cxnSpLocks/>
            <a:stCxn id="49" idx="0"/>
            <a:endCxn id="45" idx="0"/>
          </p:cNvCxnSpPr>
          <p:nvPr/>
        </p:nvCxnSpPr>
        <p:spPr>
          <a:xfrm rot="16200000" flipV="1">
            <a:off x="3694924" y="1794885"/>
            <a:ext cx="12700" cy="1967453"/>
          </a:xfrm>
          <a:prstGeom prst="bentConnector3">
            <a:avLst>
              <a:gd name="adj1" fmla="val 1800000"/>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2405699B-B327-428F-8F29-98DEB3C06254}"/>
              </a:ext>
            </a:extLst>
          </p:cNvPr>
          <p:cNvCxnSpPr>
            <a:cxnSpLocks/>
          </p:cNvCxnSpPr>
          <p:nvPr/>
        </p:nvCxnSpPr>
        <p:spPr>
          <a:xfrm flipH="1">
            <a:off x="2663156" y="3447030"/>
            <a:ext cx="8695654" cy="1374614"/>
          </a:xfrm>
          <a:prstGeom prst="bentConnector3">
            <a:avLst>
              <a:gd name="adj1" fmla="val -2629"/>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2FE4F43-C212-416A-BF16-654376C9F6E5}"/>
              </a:ext>
            </a:extLst>
          </p:cNvPr>
          <p:cNvCxnSpPr>
            <a:cxnSpLocks/>
            <a:endCxn id="45" idx="2"/>
          </p:cNvCxnSpPr>
          <p:nvPr/>
        </p:nvCxnSpPr>
        <p:spPr>
          <a:xfrm flipH="1" flipV="1">
            <a:off x="2711197" y="3787613"/>
            <a:ext cx="6350" cy="1019279"/>
          </a:xfrm>
          <a:prstGeom prst="straightConnector1">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1F87B3B3-5CD2-45F8-A7FB-ED7183089E59}"/>
              </a:ext>
            </a:extLst>
          </p:cNvPr>
          <p:cNvSpPr txBox="1"/>
          <p:nvPr/>
        </p:nvSpPr>
        <p:spPr>
          <a:xfrm>
            <a:off x="3890469" y="4445598"/>
            <a:ext cx="3792448" cy="369332"/>
          </a:xfrm>
          <a:prstGeom prst="rect">
            <a:avLst/>
          </a:prstGeom>
          <a:noFill/>
        </p:spPr>
        <p:txBody>
          <a:bodyPr wrap="none" rtlCol="0">
            <a:spAutoFit/>
          </a:bodyPr>
          <a:lstStyle/>
          <a:p>
            <a:pPr algn="l"/>
            <a:r>
              <a:rPr lang="en-US" dirty="0"/>
              <a:t>Repeat the whole process ‘N’ times</a:t>
            </a:r>
          </a:p>
        </p:txBody>
      </p:sp>
      <p:sp>
        <p:nvSpPr>
          <p:cNvPr id="102" name="TextBox 101">
            <a:extLst>
              <a:ext uri="{FF2B5EF4-FFF2-40B4-BE49-F238E27FC236}">
                <a16:creationId xmlns:a16="http://schemas.microsoft.com/office/drawing/2014/main" id="{56F1D185-FD98-4F09-97AD-3124C78E533F}"/>
              </a:ext>
            </a:extLst>
          </p:cNvPr>
          <p:cNvSpPr txBox="1"/>
          <p:nvPr/>
        </p:nvSpPr>
        <p:spPr>
          <a:xfrm>
            <a:off x="424930" y="5733432"/>
            <a:ext cx="4772460" cy="646331"/>
          </a:xfrm>
          <a:prstGeom prst="rect">
            <a:avLst/>
          </a:prstGeom>
          <a:noFill/>
        </p:spPr>
        <p:txBody>
          <a:bodyPr wrap="none" rtlCol="0">
            <a:spAutoFit/>
          </a:bodyPr>
          <a:lstStyle/>
          <a:p>
            <a:pPr algn="l"/>
            <a:r>
              <a:rPr lang="en-US" sz="1200" u="sng" dirty="0"/>
              <a:t>Parameters:</a:t>
            </a:r>
          </a:p>
          <a:p>
            <a:pPr algn="l"/>
            <a:r>
              <a:rPr lang="en-US" sz="1200" dirty="0"/>
              <a:t>N = Number of configurations (Network structures) to be generated.</a:t>
            </a:r>
          </a:p>
          <a:p>
            <a:pPr algn="l"/>
            <a:r>
              <a:rPr lang="en-US" sz="1200" dirty="0"/>
              <a:t>M = Number of training repetitions on the same NN structure</a:t>
            </a:r>
          </a:p>
        </p:txBody>
      </p:sp>
      <p:sp>
        <p:nvSpPr>
          <p:cNvPr id="65" name="Rectangle: Rounded Corners 64">
            <a:extLst>
              <a:ext uri="{FF2B5EF4-FFF2-40B4-BE49-F238E27FC236}">
                <a16:creationId xmlns:a16="http://schemas.microsoft.com/office/drawing/2014/main" id="{0343B879-45E2-4EB2-ADB8-ABA3A4877C75}"/>
              </a:ext>
            </a:extLst>
          </p:cNvPr>
          <p:cNvSpPr/>
          <p:nvPr/>
        </p:nvSpPr>
        <p:spPr>
          <a:xfrm>
            <a:off x="507114" y="4061237"/>
            <a:ext cx="1028682" cy="74565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200">
                <a:ln w="0"/>
                <a:solidFill>
                  <a:schemeClr val="tx1">
                    <a:lumMod val="75000"/>
                    <a:lumOff val="25000"/>
                  </a:schemeClr>
                </a:solidFill>
                <a:effectLst>
                  <a:outerShdw blurRad="38100" dist="19050" dir="2700000" algn="tl" rotWithShape="0">
                    <a:schemeClr val="dk1">
                      <a:alpha val="40000"/>
                    </a:schemeClr>
                  </a:outerShdw>
                </a:effectLst>
              </a:rPr>
              <a:t>search space definition</a:t>
            </a:r>
            <a:endParaRPr lang="en-US">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66" name="Arrow: Right 65">
            <a:extLst>
              <a:ext uri="{FF2B5EF4-FFF2-40B4-BE49-F238E27FC236}">
                <a16:creationId xmlns:a16="http://schemas.microsoft.com/office/drawing/2014/main" id="{4216E8B8-156D-48C2-B431-5DB914933370}"/>
              </a:ext>
            </a:extLst>
          </p:cNvPr>
          <p:cNvSpPr/>
          <p:nvPr/>
        </p:nvSpPr>
        <p:spPr>
          <a:xfrm rot="19087419">
            <a:off x="1520312" y="375296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graphicFrame>
        <p:nvGraphicFramePr>
          <p:cNvPr id="43" name="Table 42">
            <a:extLst>
              <a:ext uri="{FF2B5EF4-FFF2-40B4-BE49-F238E27FC236}">
                <a16:creationId xmlns:a16="http://schemas.microsoft.com/office/drawing/2014/main" id="{F6D3C5AD-C553-475A-9003-A5FB70206017}"/>
              </a:ext>
            </a:extLst>
          </p:cNvPr>
          <p:cNvGraphicFramePr>
            <a:graphicFrameLocks noGrp="1"/>
          </p:cNvGraphicFramePr>
          <p:nvPr/>
        </p:nvGraphicFramePr>
        <p:xfrm>
          <a:off x="10065963" y="1925330"/>
          <a:ext cx="2051918" cy="640080"/>
        </p:xfrm>
        <a:graphic>
          <a:graphicData uri="http://schemas.openxmlformats.org/drawingml/2006/table">
            <a:tbl>
              <a:tblPr firstRow="1" bandRow="1">
                <a:tableStyleId>{D7AC3CCA-C797-4891-BE02-D94E43425B78}</a:tableStyleId>
              </a:tblPr>
              <a:tblGrid>
                <a:gridCol w="1440860">
                  <a:extLst>
                    <a:ext uri="{9D8B030D-6E8A-4147-A177-3AD203B41FA5}">
                      <a16:colId xmlns:a16="http://schemas.microsoft.com/office/drawing/2014/main" val="1007079343"/>
                    </a:ext>
                  </a:extLst>
                </a:gridCol>
                <a:gridCol w="611058">
                  <a:extLst>
                    <a:ext uri="{9D8B030D-6E8A-4147-A177-3AD203B41FA5}">
                      <a16:colId xmlns:a16="http://schemas.microsoft.com/office/drawing/2014/main" val="2483402942"/>
                    </a:ext>
                  </a:extLst>
                </a:gridCol>
              </a:tblGrid>
              <a:tr h="241955">
                <a:tc>
                  <a:txBody>
                    <a:bodyPr/>
                    <a:lstStyle/>
                    <a:p>
                      <a:pPr algn="ctr"/>
                      <a:r>
                        <a:rPr lang="en-US" sz="1000"/>
                        <a:t>Number of neurons</a:t>
                      </a:r>
                    </a:p>
                  </a:txBody>
                  <a:tcPr/>
                </a:tc>
                <a:tc>
                  <a:txBody>
                    <a:bodyPr/>
                    <a:lstStyle/>
                    <a:p>
                      <a:pPr algn="ctr"/>
                      <a:r>
                        <a:rPr lang="en-US" sz="1000" dirty="0"/>
                        <a:t>MAE</a:t>
                      </a:r>
                    </a:p>
                    <a:p>
                      <a:pPr algn="ctr"/>
                      <a:r>
                        <a:rPr lang="en-US" sz="1000" dirty="0">
                          <a:solidFill>
                            <a:schemeClr val="tx1"/>
                          </a:solidFill>
                        </a:rPr>
                        <a:t>(Error)</a:t>
                      </a:r>
                    </a:p>
                  </a:txBody>
                  <a:tcPr/>
                </a:tc>
                <a:extLst>
                  <a:ext uri="{0D108BD9-81ED-4DB2-BD59-A6C34878D82A}">
                    <a16:rowId xmlns:a16="http://schemas.microsoft.com/office/drawing/2014/main" val="3905450947"/>
                  </a:ext>
                </a:extLst>
              </a:tr>
              <a:tr h="241955">
                <a:tc>
                  <a:txBody>
                    <a:bodyPr/>
                    <a:lstStyle/>
                    <a:p>
                      <a:pPr algn="ctr"/>
                      <a:r>
                        <a:rPr lang="en-US" sz="1000"/>
                        <a:t>[20, 40, 35, 20]</a:t>
                      </a:r>
                    </a:p>
                  </a:txBody>
                  <a:tcPr/>
                </a:tc>
                <a:tc>
                  <a:txBody>
                    <a:bodyPr/>
                    <a:lstStyle/>
                    <a:p>
                      <a:pPr algn="ctr"/>
                      <a:r>
                        <a:rPr lang="en-US" sz="1000" dirty="0"/>
                        <a:t>0.3437</a:t>
                      </a:r>
                    </a:p>
                  </a:txBody>
                  <a:tcPr/>
                </a:tc>
                <a:extLst>
                  <a:ext uri="{0D108BD9-81ED-4DB2-BD59-A6C34878D82A}">
                    <a16:rowId xmlns:a16="http://schemas.microsoft.com/office/drawing/2014/main" val="3388241957"/>
                  </a:ext>
                </a:extLst>
              </a:tr>
            </a:tbl>
          </a:graphicData>
        </a:graphic>
      </p:graphicFrame>
      <p:cxnSp>
        <p:nvCxnSpPr>
          <p:cNvPr id="44" name="Straight Arrow Connector 43">
            <a:extLst>
              <a:ext uri="{FF2B5EF4-FFF2-40B4-BE49-F238E27FC236}">
                <a16:creationId xmlns:a16="http://schemas.microsoft.com/office/drawing/2014/main" id="{CBEB25B3-06D4-4836-BE76-58272352D340}"/>
              </a:ext>
            </a:extLst>
          </p:cNvPr>
          <p:cNvCxnSpPr>
            <a:cxnSpLocks/>
            <a:endCxn id="43" idx="2"/>
          </p:cNvCxnSpPr>
          <p:nvPr/>
        </p:nvCxnSpPr>
        <p:spPr>
          <a:xfrm flipV="1">
            <a:off x="10607355" y="2565410"/>
            <a:ext cx="484567" cy="213200"/>
          </a:xfrm>
          <a:prstGeom prst="straightConnector1">
            <a:avLst/>
          </a:prstGeom>
          <a:ln>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4016BAC-1681-4907-B9F4-212F14BB80E5}"/>
              </a:ext>
            </a:extLst>
          </p:cNvPr>
          <p:cNvSpPr txBox="1"/>
          <p:nvPr/>
        </p:nvSpPr>
        <p:spPr>
          <a:xfrm>
            <a:off x="6918471" y="5034078"/>
            <a:ext cx="4629385" cy="1200329"/>
          </a:xfrm>
          <a:prstGeom prst="rect">
            <a:avLst/>
          </a:prstGeom>
          <a:noFill/>
        </p:spPr>
        <p:txBody>
          <a:bodyPr wrap="square" rtlCol="0">
            <a:spAutoFit/>
          </a:bodyPr>
          <a:lstStyle/>
          <a:p>
            <a:pPr algn="l"/>
            <a:r>
              <a:rPr lang="en-US" dirty="0"/>
              <a:t>Evaluation is done by calculating mean absolute error between predictions from the trained model and the actual labels from test data.</a:t>
            </a:r>
          </a:p>
        </p:txBody>
      </p:sp>
      <p:cxnSp>
        <p:nvCxnSpPr>
          <p:cNvPr id="8" name="Straight Arrow Connector 7">
            <a:extLst>
              <a:ext uri="{FF2B5EF4-FFF2-40B4-BE49-F238E27FC236}">
                <a16:creationId xmlns:a16="http://schemas.microsoft.com/office/drawing/2014/main" id="{B4C608F4-1752-4E0B-9FA5-BE8D72455B92}"/>
              </a:ext>
            </a:extLst>
          </p:cNvPr>
          <p:cNvCxnSpPr/>
          <p:nvPr/>
        </p:nvCxnSpPr>
        <p:spPr>
          <a:xfrm>
            <a:off x="8102556" y="3880820"/>
            <a:ext cx="9068" cy="115325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2" name="Flowchart: Alternate Process 11">
            <a:extLst>
              <a:ext uri="{FF2B5EF4-FFF2-40B4-BE49-F238E27FC236}">
                <a16:creationId xmlns:a16="http://schemas.microsoft.com/office/drawing/2014/main" id="{689F0656-A093-4849-AE27-43F2A277C9DC}"/>
              </a:ext>
            </a:extLst>
          </p:cNvPr>
          <p:cNvSpPr/>
          <p:nvPr/>
        </p:nvSpPr>
        <p:spPr>
          <a:xfrm>
            <a:off x="137736" y="5052062"/>
            <a:ext cx="3001818" cy="754994"/>
          </a:xfrm>
          <a:prstGeom prst="flowChartAlternateProcess">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3" name="TextBox 12">
            <a:extLst>
              <a:ext uri="{FF2B5EF4-FFF2-40B4-BE49-F238E27FC236}">
                <a16:creationId xmlns:a16="http://schemas.microsoft.com/office/drawing/2014/main" id="{C04C2C1B-1FF1-4B5B-AA93-205EE587B175}"/>
              </a:ext>
            </a:extLst>
          </p:cNvPr>
          <p:cNvSpPr txBox="1"/>
          <p:nvPr/>
        </p:nvSpPr>
        <p:spPr>
          <a:xfrm>
            <a:off x="237367" y="5052062"/>
            <a:ext cx="2902187" cy="769441"/>
          </a:xfrm>
          <a:prstGeom prst="rect">
            <a:avLst/>
          </a:prstGeom>
          <a:noFill/>
        </p:spPr>
        <p:txBody>
          <a:bodyPr wrap="square" rtlCol="0">
            <a:spAutoFit/>
          </a:bodyPr>
          <a:lstStyle/>
          <a:p>
            <a:pPr algn="l"/>
            <a:r>
              <a:rPr lang="en-US" sz="1100" dirty="0"/>
              <a:t>Range for # of hidden layers, </a:t>
            </a:r>
          </a:p>
          <a:p>
            <a:pPr algn="l"/>
            <a:r>
              <a:rPr lang="en-US" sz="1100" dirty="0"/>
              <a:t>Range for # of neurons in each of the layers</a:t>
            </a:r>
          </a:p>
          <a:p>
            <a:pPr algn="l"/>
            <a:r>
              <a:rPr lang="en-US" sz="1100" dirty="0"/>
              <a:t>Epochs</a:t>
            </a:r>
          </a:p>
          <a:p>
            <a:pPr algn="l"/>
            <a:r>
              <a:rPr lang="en-US" sz="1100" dirty="0"/>
              <a:t>Training repetitions ‘M’</a:t>
            </a:r>
          </a:p>
        </p:txBody>
      </p:sp>
      <p:cxnSp>
        <p:nvCxnSpPr>
          <p:cNvPr id="15" name="Straight Arrow Connector 14">
            <a:extLst>
              <a:ext uri="{FF2B5EF4-FFF2-40B4-BE49-F238E27FC236}">
                <a16:creationId xmlns:a16="http://schemas.microsoft.com/office/drawing/2014/main" id="{78347B0A-2E10-4535-B31E-C8D51A878781}"/>
              </a:ext>
            </a:extLst>
          </p:cNvPr>
          <p:cNvCxnSpPr>
            <a:cxnSpLocks/>
            <a:endCxn id="65" idx="2"/>
          </p:cNvCxnSpPr>
          <p:nvPr/>
        </p:nvCxnSpPr>
        <p:spPr>
          <a:xfrm flipV="1">
            <a:off x="1021455" y="4806892"/>
            <a:ext cx="0" cy="227186"/>
          </a:xfrm>
          <a:prstGeom prst="straightConnector1">
            <a:avLst/>
          </a:prstGeom>
          <a:ln w="952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13F104B-7064-4BAD-BCAF-F0A5C891C7B7}"/>
              </a:ext>
            </a:extLst>
          </p:cNvPr>
          <p:cNvSpPr/>
          <p:nvPr/>
        </p:nvSpPr>
        <p:spPr>
          <a:xfrm>
            <a:off x="5894648" y="2413010"/>
            <a:ext cx="3689878" cy="181522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Training and Evaluation </a:t>
            </a:r>
          </a:p>
        </p:txBody>
      </p:sp>
      <p:sp>
        <p:nvSpPr>
          <p:cNvPr id="47" name="Rectangle: Rounded Corners 46">
            <a:extLst>
              <a:ext uri="{FF2B5EF4-FFF2-40B4-BE49-F238E27FC236}">
                <a16:creationId xmlns:a16="http://schemas.microsoft.com/office/drawing/2014/main" id="{E2432C32-C7B2-490A-BCBA-51293A2AF077}"/>
              </a:ext>
            </a:extLst>
          </p:cNvPr>
          <p:cNvSpPr/>
          <p:nvPr/>
        </p:nvSpPr>
        <p:spPr>
          <a:xfrm>
            <a:off x="4373522" y="1549566"/>
            <a:ext cx="1056583" cy="55344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200" dirty="0">
                <a:ln w="0"/>
                <a:solidFill>
                  <a:schemeClr val="tx1">
                    <a:lumMod val="75000"/>
                    <a:lumOff val="25000"/>
                  </a:schemeClr>
                </a:solidFill>
                <a:effectLst>
                  <a:outerShdw blurRad="38100" dist="19050" dir="2700000" algn="tl" rotWithShape="0">
                    <a:schemeClr val="dk1">
                      <a:alpha val="40000"/>
                    </a:schemeClr>
                  </a:outerShdw>
                </a:effectLst>
              </a:rPr>
              <a:t>check from previous runs</a:t>
            </a:r>
          </a:p>
        </p:txBody>
      </p:sp>
      <p:cxnSp>
        <p:nvCxnSpPr>
          <p:cNvPr id="50" name="Straight Arrow Connector 49">
            <a:extLst>
              <a:ext uri="{FF2B5EF4-FFF2-40B4-BE49-F238E27FC236}">
                <a16:creationId xmlns:a16="http://schemas.microsoft.com/office/drawing/2014/main" id="{67DFFC00-4B6B-4344-9DB8-1D8080324BC1}"/>
              </a:ext>
            </a:extLst>
          </p:cNvPr>
          <p:cNvCxnSpPr>
            <a:stCxn id="47" idx="2"/>
          </p:cNvCxnSpPr>
          <p:nvPr/>
        </p:nvCxnSpPr>
        <p:spPr>
          <a:xfrm>
            <a:off x="4901814" y="2103011"/>
            <a:ext cx="5746" cy="681951"/>
          </a:xfrm>
          <a:prstGeom prst="straightConnector1">
            <a:avLst/>
          </a:prstGeom>
          <a:ln w="12700">
            <a:solidFill>
              <a:srgbClr val="7F7F7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82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CF10353F-3E6E-43CB-A04E-836CCD441797}"/>
              </a:ext>
            </a:extLst>
          </p:cNvPr>
          <p:cNvSpPr/>
          <p:nvPr/>
        </p:nvSpPr>
        <p:spPr>
          <a:xfrm>
            <a:off x="5894648" y="2385193"/>
            <a:ext cx="3689878" cy="181522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2" name="Title 1">
            <a:extLst>
              <a:ext uri="{FF2B5EF4-FFF2-40B4-BE49-F238E27FC236}">
                <a16:creationId xmlns:a16="http://schemas.microsoft.com/office/drawing/2014/main" id="{E933200E-82B2-C6B4-83F2-D91D8037530C}"/>
              </a:ext>
            </a:extLst>
          </p:cNvPr>
          <p:cNvSpPr>
            <a:spLocks noGrp="1"/>
          </p:cNvSpPr>
          <p:nvPr>
            <p:ph type="title"/>
          </p:nvPr>
        </p:nvSpPr>
        <p:spPr/>
        <p:txBody>
          <a:bodyPr/>
          <a:lstStyle/>
          <a:p>
            <a:r>
              <a:rPr lang="en-US"/>
              <a:t>Neural Network Optimization</a:t>
            </a:r>
          </a:p>
        </p:txBody>
      </p:sp>
      <p:sp>
        <p:nvSpPr>
          <p:cNvPr id="5" name="Date Placeholder 4">
            <a:extLst>
              <a:ext uri="{FF2B5EF4-FFF2-40B4-BE49-F238E27FC236}">
                <a16:creationId xmlns:a16="http://schemas.microsoft.com/office/drawing/2014/main" id="{98ECEA27-2A2A-A794-F540-1C10AEFF9A3D}"/>
              </a:ext>
            </a:extLst>
          </p:cNvPr>
          <p:cNvSpPr>
            <a:spLocks noGrp="1"/>
          </p:cNvSpPr>
          <p:nvPr>
            <p:ph type="dt" sz="half" idx="16"/>
          </p:nvPr>
        </p:nvSpPr>
        <p:spPr>
          <a:xfrm>
            <a:off x="9238445" y="6506946"/>
            <a:ext cx="2421080" cy="365125"/>
          </a:xfrm>
        </p:spPr>
        <p:txBody>
          <a:bodyPr/>
          <a:lstStyle/>
          <a:p>
            <a:r>
              <a:rPr lang="en-US"/>
              <a:t>GlobalFoundries © 2022 All Rights Reserved</a:t>
            </a:r>
          </a:p>
        </p:txBody>
      </p:sp>
      <p:sp>
        <p:nvSpPr>
          <p:cNvPr id="7" name="Slide Number Placeholder 6">
            <a:extLst>
              <a:ext uri="{FF2B5EF4-FFF2-40B4-BE49-F238E27FC236}">
                <a16:creationId xmlns:a16="http://schemas.microsoft.com/office/drawing/2014/main" id="{51CF2D77-70F2-0B52-5402-F4EDD3A85C14}"/>
              </a:ext>
            </a:extLst>
          </p:cNvPr>
          <p:cNvSpPr>
            <a:spLocks noGrp="1"/>
          </p:cNvSpPr>
          <p:nvPr>
            <p:ph type="sldNum" sz="quarter" idx="18"/>
          </p:nvPr>
        </p:nvSpPr>
        <p:spPr/>
        <p:txBody>
          <a:bodyPr/>
          <a:lstStyle/>
          <a:p>
            <a:fld id="{7E6ECBBE-ACC3-48EB-9F88-A771FEACBB28}" type="slidenum">
              <a:rPr lang="en-US" smtClean="0"/>
              <a:pPr/>
              <a:t>63</a:t>
            </a:fld>
            <a:endParaRPr lang="en-US"/>
          </a:p>
        </p:txBody>
      </p:sp>
      <p:sp>
        <p:nvSpPr>
          <p:cNvPr id="131" name="Text Placeholder 2">
            <a:extLst>
              <a:ext uri="{FF2B5EF4-FFF2-40B4-BE49-F238E27FC236}">
                <a16:creationId xmlns:a16="http://schemas.microsoft.com/office/drawing/2014/main" id="{E9B44147-ACC1-4611-AC79-604C6E8584F2}"/>
              </a:ext>
            </a:extLst>
          </p:cNvPr>
          <p:cNvSpPr>
            <a:spLocks noGrp="1"/>
          </p:cNvSpPr>
          <p:nvPr>
            <p:ph type="body" sz="quarter" idx="14"/>
          </p:nvPr>
        </p:nvSpPr>
        <p:spPr>
          <a:xfrm>
            <a:off x="824201" y="1001457"/>
            <a:ext cx="3479351" cy="391236"/>
          </a:xfrm>
        </p:spPr>
        <p:txBody>
          <a:bodyPr/>
          <a:lstStyle/>
          <a:p>
            <a:r>
              <a:rPr lang="en-US"/>
              <a:t>Flow Diagram - Python</a:t>
            </a:r>
          </a:p>
          <a:p>
            <a:endParaRPr lang="en-US"/>
          </a:p>
        </p:txBody>
      </p:sp>
      <p:sp>
        <p:nvSpPr>
          <p:cNvPr id="20" name="Rectangle: Rounded Corners 19">
            <a:extLst>
              <a:ext uri="{FF2B5EF4-FFF2-40B4-BE49-F238E27FC236}">
                <a16:creationId xmlns:a16="http://schemas.microsoft.com/office/drawing/2014/main" id="{3968B73A-B60A-466D-8608-8416EFDD9736}"/>
              </a:ext>
            </a:extLst>
          </p:cNvPr>
          <p:cNvSpPr/>
          <p:nvPr/>
        </p:nvSpPr>
        <p:spPr>
          <a:xfrm>
            <a:off x="8878" y="2781334"/>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TCAD Data</a:t>
            </a:r>
            <a:endParaRPr lang="en-US" sz="28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21" name="Arrow: Right 20">
            <a:extLst>
              <a:ext uri="{FF2B5EF4-FFF2-40B4-BE49-F238E27FC236}">
                <a16:creationId xmlns:a16="http://schemas.microsoft.com/office/drawing/2014/main" id="{192394F0-1171-490C-A58A-3E7AC547B816}"/>
              </a:ext>
            </a:extLst>
          </p:cNvPr>
          <p:cNvSpPr/>
          <p:nvPr/>
        </p:nvSpPr>
        <p:spPr>
          <a:xfrm>
            <a:off x="1535797" y="315525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45" name="Rectangle: Rounded Corners 44">
            <a:extLst>
              <a:ext uri="{FF2B5EF4-FFF2-40B4-BE49-F238E27FC236}">
                <a16:creationId xmlns:a16="http://schemas.microsoft.com/office/drawing/2014/main" id="{697CEB80-EF44-42FA-989F-4E5D3ABD738A}"/>
              </a:ext>
            </a:extLst>
          </p:cNvPr>
          <p:cNvSpPr/>
          <p:nvPr/>
        </p:nvSpPr>
        <p:spPr>
          <a:xfrm>
            <a:off x="1959742"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Generate NN structure</a:t>
            </a:r>
          </a:p>
        </p:txBody>
      </p:sp>
      <p:sp>
        <p:nvSpPr>
          <p:cNvPr id="49" name="Rectangle: Rounded Corners 48">
            <a:extLst>
              <a:ext uri="{FF2B5EF4-FFF2-40B4-BE49-F238E27FC236}">
                <a16:creationId xmlns:a16="http://schemas.microsoft.com/office/drawing/2014/main" id="{1E50213E-9337-496B-8D45-BB000EEF21D2}"/>
              </a:ext>
            </a:extLst>
          </p:cNvPr>
          <p:cNvSpPr/>
          <p:nvPr/>
        </p:nvSpPr>
        <p:spPr>
          <a:xfrm>
            <a:off x="3927195"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Check for repetition</a:t>
            </a:r>
          </a:p>
        </p:txBody>
      </p:sp>
      <p:sp>
        <p:nvSpPr>
          <p:cNvPr id="51" name="Rectangle: Rounded Corners 50">
            <a:extLst>
              <a:ext uri="{FF2B5EF4-FFF2-40B4-BE49-F238E27FC236}">
                <a16:creationId xmlns:a16="http://schemas.microsoft.com/office/drawing/2014/main" id="{88DA2067-69EB-48AA-A83E-B4CAB9D98AE7}"/>
              </a:ext>
            </a:extLst>
          </p:cNvPr>
          <p:cNvSpPr/>
          <p:nvPr/>
        </p:nvSpPr>
        <p:spPr>
          <a:xfrm>
            <a:off x="5911586" y="2596202"/>
            <a:ext cx="1036667"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Training</a:t>
            </a:r>
          </a:p>
        </p:txBody>
      </p:sp>
      <p:sp>
        <p:nvSpPr>
          <p:cNvPr id="53" name="Rectangle: Rounded Corners 52">
            <a:extLst>
              <a:ext uri="{FF2B5EF4-FFF2-40B4-BE49-F238E27FC236}">
                <a16:creationId xmlns:a16="http://schemas.microsoft.com/office/drawing/2014/main" id="{A26B8B2F-1229-4F53-8A17-A49C1631FD66}"/>
              </a:ext>
            </a:extLst>
          </p:cNvPr>
          <p:cNvSpPr/>
          <p:nvPr/>
        </p:nvSpPr>
        <p:spPr>
          <a:xfrm>
            <a:off x="7540512" y="2595623"/>
            <a:ext cx="1124088"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Evaluation</a:t>
            </a:r>
          </a:p>
        </p:txBody>
      </p:sp>
      <p:sp>
        <p:nvSpPr>
          <p:cNvPr id="55" name="Rectangle: Rounded Corners 54">
            <a:extLst>
              <a:ext uri="{FF2B5EF4-FFF2-40B4-BE49-F238E27FC236}">
                <a16:creationId xmlns:a16="http://schemas.microsoft.com/office/drawing/2014/main" id="{A3E61AA8-6214-4A90-AD52-7E28174CD85D}"/>
              </a:ext>
            </a:extLst>
          </p:cNvPr>
          <p:cNvSpPr/>
          <p:nvPr/>
        </p:nvSpPr>
        <p:spPr>
          <a:xfrm>
            <a:off x="9855900" y="2778610"/>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Generate</a:t>
            </a:r>
            <a:r>
              <a:rPr lang="en-US" sz="1400">
                <a:ln w="0"/>
                <a:solidFill>
                  <a:schemeClr val="tx1">
                    <a:lumMod val="75000"/>
                    <a:lumOff val="25000"/>
                  </a:schemeClr>
                </a:solidFill>
                <a:effectLst>
                  <a:outerShdw blurRad="38100" dist="19050" dir="2700000" algn="tl" rotWithShape="0">
                    <a:schemeClr val="dk1">
                      <a:alpha val="40000"/>
                    </a:schemeClr>
                  </a:outerShdw>
                </a:effectLst>
              </a:rPr>
              <a:t> </a:t>
            </a:r>
            <a:r>
              <a:rPr lang="en-US">
                <a:ln w="0"/>
                <a:solidFill>
                  <a:schemeClr val="tx1">
                    <a:lumMod val="75000"/>
                    <a:lumOff val="25000"/>
                  </a:schemeClr>
                </a:solidFill>
                <a:effectLst>
                  <a:outerShdw blurRad="38100" dist="19050" dir="2700000" algn="tl" rotWithShape="0">
                    <a:schemeClr val="dk1">
                      <a:alpha val="40000"/>
                    </a:schemeClr>
                  </a:outerShdw>
                </a:effectLst>
              </a:rPr>
              <a:t>output</a:t>
            </a:r>
            <a:endParaRPr lang="en-US" sz="14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57" name="Arrow: Right 56">
            <a:extLst>
              <a:ext uri="{FF2B5EF4-FFF2-40B4-BE49-F238E27FC236}">
                <a16:creationId xmlns:a16="http://schemas.microsoft.com/office/drawing/2014/main" id="{D98991F6-3E65-46E0-A661-CFDF738A362D}"/>
              </a:ext>
            </a:extLst>
          </p:cNvPr>
          <p:cNvSpPr/>
          <p:nvPr/>
        </p:nvSpPr>
        <p:spPr>
          <a:xfrm>
            <a:off x="3518334" y="3155253"/>
            <a:ext cx="419994"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58" name="Arrow: Right 57">
            <a:extLst>
              <a:ext uri="{FF2B5EF4-FFF2-40B4-BE49-F238E27FC236}">
                <a16:creationId xmlns:a16="http://schemas.microsoft.com/office/drawing/2014/main" id="{37ED213A-B5A3-4922-8F58-0E83B9A477E7}"/>
              </a:ext>
            </a:extLst>
          </p:cNvPr>
          <p:cNvSpPr/>
          <p:nvPr/>
        </p:nvSpPr>
        <p:spPr>
          <a:xfrm>
            <a:off x="5490151" y="3149878"/>
            <a:ext cx="383286"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59" name="Arrow: Right 58">
            <a:extLst>
              <a:ext uri="{FF2B5EF4-FFF2-40B4-BE49-F238E27FC236}">
                <a16:creationId xmlns:a16="http://schemas.microsoft.com/office/drawing/2014/main" id="{4E9F135F-67E7-4CA3-9EEC-5E0D65A94999}"/>
              </a:ext>
            </a:extLst>
          </p:cNvPr>
          <p:cNvSpPr/>
          <p:nvPr/>
        </p:nvSpPr>
        <p:spPr>
          <a:xfrm>
            <a:off x="6975365" y="2630300"/>
            <a:ext cx="488849"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60" name="Arrow: Right 59">
            <a:extLst>
              <a:ext uri="{FF2B5EF4-FFF2-40B4-BE49-F238E27FC236}">
                <a16:creationId xmlns:a16="http://schemas.microsoft.com/office/drawing/2014/main" id="{CBD7F794-05FC-4BC8-96C4-65DF315D7B37}"/>
              </a:ext>
            </a:extLst>
          </p:cNvPr>
          <p:cNvSpPr/>
          <p:nvPr/>
        </p:nvSpPr>
        <p:spPr>
          <a:xfrm>
            <a:off x="9584526" y="3155251"/>
            <a:ext cx="295680" cy="273729"/>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61" name="TextBox 60">
            <a:extLst>
              <a:ext uri="{FF2B5EF4-FFF2-40B4-BE49-F238E27FC236}">
                <a16:creationId xmlns:a16="http://schemas.microsoft.com/office/drawing/2014/main" id="{169A7E18-3D49-49C9-B3B8-954D86674588}"/>
              </a:ext>
            </a:extLst>
          </p:cNvPr>
          <p:cNvSpPr txBox="1"/>
          <p:nvPr/>
        </p:nvSpPr>
        <p:spPr>
          <a:xfrm>
            <a:off x="2863769" y="2201493"/>
            <a:ext cx="1646605" cy="369332"/>
          </a:xfrm>
          <a:prstGeom prst="rect">
            <a:avLst/>
          </a:prstGeom>
          <a:noFill/>
        </p:spPr>
        <p:txBody>
          <a:bodyPr wrap="none" rtlCol="0">
            <a:spAutoFit/>
          </a:bodyPr>
          <a:lstStyle/>
          <a:p>
            <a:pPr algn="l"/>
            <a:r>
              <a:rPr lang="en-US"/>
              <a:t>If config exists</a:t>
            </a:r>
          </a:p>
        </p:txBody>
      </p:sp>
      <p:cxnSp>
        <p:nvCxnSpPr>
          <p:cNvPr id="64" name="Connector: Elbow 63">
            <a:extLst>
              <a:ext uri="{FF2B5EF4-FFF2-40B4-BE49-F238E27FC236}">
                <a16:creationId xmlns:a16="http://schemas.microsoft.com/office/drawing/2014/main" id="{3623F96F-56B6-4080-8CC1-2BD7A0EE3D99}"/>
              </a:ext>
            </a:extLst>
          </p:cNvPr>
          <p:cNvCxnSpPr>
            <a:cxnSpLocks/>
            <a:stCxn id="49" idx="0"/>
            <a:endCxn id="45" idx="0"/>
          </p:cNvCxnSpPr>
          <p:nvPr/>
        </p:nvCxnSpPr>
        <p:spPr>
          <a:xfrm rot="16200000" flipV="1">
            <a:off x="3694924" y="1794885"/>
            <a:ext cx="12700" cy="1967453"/>
          </a:xfrm>
          <a:prstGeom prst="bentConnector3">
            <a:avLst>
              <a:gd name="adj1" fmla="val 1800000"/>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DC1CCC12-0AEA-4E3A-A66B-14F5F7AE688B}"/>
              </a:ext>
            </a:extLst>
          </p:cNvPr>
          <p:cNvSpPr txBox="1"/>
          <p:nvPr/>
        </p:nvSpPr>
        <p:spPr>
          <a:xfrm>
            <a:off x="5786693" y="2083630"/>
            <a:ext cx="3989041" cy="369332"/>
          </a:xfrm>
          <a:prstGeom prst="rect">
            <a:avLst/>
          </a:prstGeom>
          <a:noFill/>
        </p:spPr>
        <p:txBody>
          <a:bodyPr wrap="none" rtlCol="0">
            <a:spAutoFit/>
          </a:bodyPr>
          <a:lstStyle/>
          <a:p>
            <a:pPr algn="l"/>
            <a:r>
              <a:rPr lang="en-US"/>
              <a:t>Training on the same config ‘M’ times</a:t>
            </a:r>
          </a:p>
        </p:txBody>
      </p:sp>
      <p:cxnSp>
        <p:nvCxnSpPr>
          <p:cNvPr id="90" name="Connector: Elbow 89">
            <a:extLst>
              <a:ext uri="{FF2B5EF4-FFF2-40B4-BE49-F238E27FC236}">
                <a16:creationId xmlns:a16="http://schemas.microsoft.com/office/drawing/2014/main" id="{2405699B-B327-428F-8F29-98DEB3C06254}"/>
              </a:ext>
            </a:extLst>
          </p:cNvPr>
          <p:cNvCxnSpPr>
            <a:cxnSpLocks/>
            <a:stCxn id="55" idx="3"/>
          </p:cNvCxnSpPr>
          <p:nvPr/>
        </p:nvCxnSpPr>
        <p:spPr>
          <a:xfrm flipH="1">
            <a:off x="2717547" y="3283111"/>
            <a:ext cx="8641263" cy="1515770"/>
          </a:xfrm>
          <a:prstGeom prst="bentConnector3">
            <a:avLst>
              <a:gd name="adj1" fmla="val -2645"/>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2FE4F43-C212-416A-BF16-654376C9F6E5}"/>
              </a:ext>
            </a:extLst>
          </p:cNvPr>
          <p:cNvCxnSpPr>
            <a:cxnSpLocks/>
            <a:endCxn id="45" idx="2"/>
          </p:cNvCxnSpPr>
          <p:nvPr/>
        </p:nvCxnSpPr>
        <p:spPr>
          <a:xfrm flipH="1" flipV="1">
            <a:off x="2711197" y="3787613"/>
            <a:ext cx="6350" cy="1019279"/>
          </a:xfrm>
          <a:prstGeom prst="straightConnector1">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1F87B3B3-5CD2-45F8-A7FB-ED7183089E59}"/>
              </a:ext>
            </a:extLst>
          </p:cNvPr>
          <p:cNvSpPr txBox="1"/>
          <p:nvPr/>
        </p:nvSpPr>
        <p:spPr>
          <a:xfrm>
            <a:off x="2860652" y="4392207"/>
            <a:ext cx="4048929" cy="369332"/>
          </a:xfrm>
          <a:prstGeom prst="rect">
            <a:avLst/>
          </a:prstGeom>
          <a:noFill/>
        </p:spPr>
        <p:txBody>
          <a:bodyPr wrap="none" rtlCol="0">
            <a:spAutoFit/>
          </a:bodyPr>
          <a:lstStyle/>
          <a:p>
            <a:pPr algn="l"/>
            <a:r>
              <a:rPr lang="en-US" dirty="0"/>
              <a:t>Repeat the whole process ‘N’ times …</a:t>
            </a:r>
          </a:p>
        </p:txBody>
      </p:sp>
      <p:sp>
        <p:nvSpPr>
          <p:cNvPr id="102" name="TextBox 101">
            <a:extLst>
              <a:ext uri="{FF2B5EF4-FFF2-40B4-BE49-F238E27FC236}">
                <a16:creationId xmlns:a16="http://schemas.microsoft.com/office/drawing/2014/main" id="{56F1D185-FD98-4F09-97AD-3124C78E533F}"/>
              </a:ext>
            </a:extLst>
          </p:cNvPr>
          <p:cNvSpPr txBox="1"/>
          <p:nvPr/>
        </p:nvSpPr>
        <p:spPr>
          <a:xfrm>
            <a:off x="424930" y="5733432"/>
            <a:ext cx="4772460" cy="646331"/>
          </a:xfrm>
          <a:prstGeom prst="rect">
            <a:avLst/>
          </a:prstGeom>
          <a:noFill/>
        </p:spPr>
        <p:txBody>
          <a:bodyPr wrap="none" rtlCol="0">
            <a:spAutoFit/>
          </a:bodyPr>
          <a:lstStyle/>
          <a:p>
            <a:pPr algn="l"/>
            <a:r>
              <a:rPr lang="en-US" sz="1200" u="sng"/>
              <a:t>Parameters:</a:t>
            </a:r>
          </a:p>
          <a:p>
            <a:pPr algn="l"/>
            <a:r>
              <a:rPr lang="en-US" sz="1200"/>
              <a:t>N = Number of configurations (Network structures) to be generated.</a:t>
            </a:r>
          </a:p>
          <a:p>
            <a:pPr algn="l"/>
            <a:r>
              <a:rPr lang="en-US" sz="1200"/>
              <a:t>M = Number of training repetitions on the same NN structure</a:t>
            </a:r>
          </a:p>
        </p:txBody>
      </p:sp>
      <p:sp>
        <p:nvSpPr>
          <p:cNvPr id="31" name="Rectangle: Rounded Corners 30">
            <a:extLst>
              <a:ext uri="{FF2B5EF4-FFF2-40B4-BE49-F238E27FC236}">
                <a16:creationId xmlns:a16="http://schemas.microsoft.com/office/drawing/2014/main" id="{99DC0C44-99DC-4964-965B-F472A778C959}"/>
              </a:ext>
            </a:extLst>
          </p:cNvPr>
          <p:cNvSpPr/>
          <p:nvPr/>
        </p:nvSpPr>
        <p:spPr>
          <a:xfrm>
            <a:off x="5911586" y="3069950"/>
            <a:ext cx="1036667"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Training</a:t>
            </a:r>
          </a:p>
        </p:txBody>
      </p:sp>
      <p:sp>
        <p:nvSpPr>
          <p:cNvPr id="32" name="Rectangle: Rounded Corners 31">
            <a:extLst>
              <a:ext uri="{FF2B5EF4-FFF2-40B4-BE49-F238E27FC236}">
                <a16:creationId xmlns:a16="http://schemas.microsoft.com/office/drawing/2014/main" id="{9A8E7522-AD98-4DE8-AD41-4ACF44407389}"/>
              </a:ext>
            </a:extLst>
          </p:cNvPr>
          <p:cNvSpPr/>
          <p:nvPr/>
        </p:nvSpPr>
        <p:spPr>
          <a:xfrm>
            <a:off x="7540512" y="3069371"/>
            <a:ext cx="1124088"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Evaluation</a:t>
            </a:r>
          </a:p>
        </p:txBody>
      </p:sp>
      <p:sp>
        <p:nvSpPr>
          <p:cNvPr id="33" name="Arrow: Right 32">
            <a:extLst>
              <a:ext uri="{FF2B5EF4-FFF2-40B4-BE49-F238E27FC236}">
                <a16:creationId xmlns:a16="http://schemas.microsoft.com/office/drawing/2014/main" id="{391F4176-6369-413F-8704-CD17EF3DE858}"/>
              </a:ext>
            </a:extLst>
          </p:cNvPr>
          <p:cNvSpPr/>
          <p:nvPr/>
        </p:nvSpPr>
        <p:spPr>
          <a:xfrm>
            <a:off x="6975365" y="3086148"/>
            <a:ext cx="488849"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38" name="Rectangle: Rounded Corners 37">
            <a:extLst>
              <a:ext uri="{FF2B5EF4-FFF2-40B4-BE49-F238E27FC236}">
                <a16:creationId xmlns:a16="http://schemas.microsoft.com/office/drawing/2014/main" id="{ABC1B82C-9672-47CC-A13A-3F1B8A7CE453}"/>
              </a:ext>
            </a:extLst>
          </p:cNvPr>
          <p:cNvSpPr/>
          <p:nvPr/>
        </p:nvSpPr>
        <p:spPr>
          <a:xfrm>
            <a:off x="5920654" y="3551034"/>
            <a:ext cx="1027599"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Training</a:t>
            </a:r>
          </a:p>
        </p:txBody>
      </p:sp>
      <p:sp>
        <p:nvSpPr>
          <p:cNvPr id="39" name="Rectangle: Rounded Corners 38">
            <a:extLst>
              <a:ext uri="{FF2B5EF4-FFF2-40B4-BE49-F238E27FC236}">
                <a16:creationId xmlns:a16="http://schemas.microsoft.com/office/drawing/2014/main" id="{7746D7A3-4821-432B-9B8E-D108CD258A99}"/>
              </a:ext>
            </a:extLst>
          </p:cNvPr>
          <p:cNvSpPr/>
          <p:nvPr/>
        </p:nvSpPr>
        <p:spPr>
          <a:xfrm>
            <a:off x="7549580" y="3550455"/>
            <a:ext cx="1124088"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Evaluation</a:t>
            </a:r>
          </a:p>
        </p:txBody>
      </p:sp>
      <p:sp>
        <p:nvSpPr>
          <p:cNvPr id="40" name="Arrow: Right 39">
            <a:extLst>
              <a:ext uri="{FF2B5EF4-FFF2-40B4-BE49-F238E27FC236}">
                <a16:creationId xmlns:a16="http://schemas.microsoft.com/office/drawing/2014/main" id="{34B43FA2-63D1-48D3-B80D-60408B16F2F2}"/>
              </a:ext>
            </a:extLst>
          </p:cNvPr>
          <p:cNvSpPr/>
          <p:nvPr/>
        </p:nvSpPr>
        <p:spPr>
          <a:xfrm>
            <a:off x="6987119" y="3549117"/>
            <a:ext cx="488849"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E214BD21-112F-436F-98C0-896AA50C67BA}"/>
              </a:ext>
            </a:extLst>
          </p:cNvPr>
          <p:cNvSpPr txBox="1"/>
          <p:nvPr/>
        </p:nvSpPr>
        <p:spPr>
          <a:xfrm rot="5400000">
            <a:off x="7128362" y="3841697"/>
            <a:ext cx="391236" cy="400110"/>
          </a:xfrm>
          <a:prstGeom prst="rect">
            <a:avLst/>
          </a:prstGeom>
          <a:noFill/>
        </p:spPr>
        <p:txBody>
          <a:bodyPr wrap="square" rtlCol="0">
            <a:spAutoFit/>
          </a:bodyPr>
          <a:lstStyle/>
          <a:p>
            <a:pPr algn="l"/>
            <a:r>
              <a:rPr lang="de-DE" sz="2000"/>
              <a:t>…</a:t>
            </a:r>
            <a:endParaRPr lang="en-US" sz="2000" err="1"/>
          </a:p>
        </p:txBody>
      </p:sp>
      <p:sp>
        <p:nvSpPr>
          <p:cNvPr id="48" name="Rectangle: Rounded Corners 47">
            <a:extLst>
              <a:ext uri="{FF2B5EF4-FFF2-40B4-BE49-F238E27FC236}">
                <a16:creationId xmlns:a16="http://schemas.microsoft.com/office/drawing/2014/main" id="{9D678810-0F8E-4FD9-A186-A2C9F91A01C3}"/>
              </a:ext>
            </a:extLst>
          </p:cNvPr>
          <p:cNvSpPr/>
          <p:nvPr/>
        </p:nvSpPr>
        <p:spPr>
          <a:xfrm rot="5400000">
            <a:off x="8818960" y="3300223"/>
            <a:ext cx="1124088"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aggregate</a:t>
            </a:r>
          </a:p>
        </p:txBody>
      </p:sp>
      <p:sp>
        <p:nvSpPr>
          <p:cNvPr id="52" name="Arrow: Right 51">
            <a:extLst>
              <a:ext uri="{FF2B5EF4-FFF2-40B4-BE49-F238E27FC236}">
                <a16:creationId xmlns:a16="http://schemas.microsoft.com/office/drawing/2014/main" id="{330D4366-1403-448E-8CA1-EFBAE390ACE6}"/>
              </a:ext>
            </a:extLst>
          </p:cNvPr>
          <p:cNvSpPr/>
          <p:nvPr/>
        </p:nvSpPr>
        <p:spPr>
          <a:xfrm rot="1766338">
            <a:off x="8801071" y="2697048"/>
            <a:ext cx="341300" cy="271186"/>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54" name="Arrow: Right 53">
            <a:extLst>
              <a:ext uri="{FF2B5EF4-FFF2-40B4-BE49-F238E27FC236}">
                <a16:creationId xmlns:a16="http://schemas.microsoft.com/office/drawing/2014/main" id="{4E605944-D163-4117-A5A8-1A8691D1A1E2}"/>
              </a:ext>
            </a:extLst>
          </p:cNvPr>
          <p:cNvSpPr/>
          <p:nvPr/>
        </p:nvSpPr>
        <p:spPr>
          <a:xfrm rot="20318535">
            <a:off x="8781229" y="3885773"/>
            <a:ext cx="341300" cy="271186"/>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56" name="Arrow: Right 55">
            <a:extLst>
              <a:ext uri="{FF2B5EF4-FFF2-40B4-BE49-F238E27FC236}">
                <a16:creationId xmlns:a16="http://schemas.microsoft.com/office/drawing/2014/main" id="{2F7465F7-7BF9-4FFF-92AF-9C7E4D08D093}"/>
              </a:ext>
            </a:extLst>
          </p:cNvPr>
          <p:cNvSpPr/>
          <p:nvPr/>
        </p:nvSpPr>
        <p:spPr>
          <a:xfrm>
            <a:off x="8810607" y="3078414"/>
            <a:ext cx="341300" cy="271186"/>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62" name="Arrow: Right 61">
            <a:extLst>
              <a:ext uri="{FF2B5EF4-FFF2-40B4-BE49-F238E27FC236}">
                <a16:creationId xmlns:a16="http://schemas.microsoft.com/office/drawing/2014/main" id="{7040AE99-9521-4D4C-8943-9B3C3F0902E5}"/>
              </a:ext>
            </a:extLst>
          </p:cNvPr>
          <p:cNvSpPr/>
          <p:nvPr/>
        </p:nvSpPr>
        <p:spPr>
          <a:xfrm>
            <a:off x="8810607" y="3568857"/>
            <a:ext cx="341300" cy="271186"/>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cxnSp>
        <p:nvCxnSpPr>
          <p:cNvPr id="14" name="Straight Arrow Connector 13">
            <a:extLst>
              <a:ext uri="{FF2B5EF4-FFF2-40B4-BE49-F238E27FC236}">
                <a16:creationId xmlns:a16="http://schemas.microsoft.com/office/drawing/2014/main" id="{653F93DF-15F9-4BC3-ABE8-E0508AA66C26}"/>
              </a:ext>
            </a:extLst>
          </p:cNvPr>
          <p:cNvCxnSpPr>
            <a:cxnSpLocks/>
            <a:stCxn id="55" idx="0"/>
            <a:endCxn id="46" idx="2"/>
          </p:cNvCxnSpPr>
          <p:nvPr/>
        </p:nvCxnSpPr>
        <p:spPr>
          <a:xfrm flipV="1">
            <a:off x="10607355" y="2500530"/>
            <a:ext cx="298810" cy="278080"/>
          </a:xfrm>
          <a:prstGeom prst="straightConnector1">
            <a:avLst/>
          </a:prstGeom>
          <a:ln>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0343B879-45E2-4EB2-ADB8-ABA3A4877C75}"/>
              </a:ext>
            </a:extLst>
          </p:cNvPr>
          <p:cNvSpPr/>
          <p:nvPr/>
        </p:nvSpPr>
        <p:spPr>
          <a:xfrm>
            <a:off x="507114" y="4061237"/>
            <a:ext cx="1028682" cy="74565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200">
                <a:ln w="0"/>
                <a:solidFill>
                  <a:schemeClr val="tx1">
                    <a:lumMod val="75000"/>
                    <a:lumOff val="25000"/>
                  </a:schemeClr>
                </a:solidFill>
                <a:effectLst>
                  <a:outerShdw blurRad="38100" dist="19050" dir="2700000" algn="tl" rotWithShape="0">
                    <a:schemeClr val="dk1">
                      <a:alpha val="40000"/>
                    </a:schemeClr>
                  </a:outerShdw>
                </a:effectLst>
              </a:rPr>
              <a:t>search space definition</a:t>
            </a:r>
            <a:endParaRPr lang="en-US">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66" name="Arrow: Right 65">
            <a:extLst>
              <a:ext uri="{FF2B5EF4-FFF2-40B4-BE49-F238E27FC236}">
                <a16:creationId xmlns:a16="http://schemas.microsoft.com/office/drawing/2014/main" id="{4216E8B8-156D-48C2-B431-5DB914933370}"/>
              </a:ext>
            </a:extLst>
          </p:cNvPr>
          <p:cNvSpPr/>
          <p:nvPr/>
        </p:nvSpPr>
        <p:spPr>
          <a:xfrm rot="19087419">
            <a:off x="1520312" y="375296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72" name="Speech Bubble: Oval 71">
            <a:extLst>
              <a:ext uri="{FF2B5EF4-FFF2-40B4-BE49-F238E27FC236}">
                <a16:creationId xmlns:a16="http://schemas.microsoft.com/office/drawing/2014/main" id="{9FA311F9-3E3F-44BE-848A-BFA944ECB68A}"/>
              </a:ext>
            </a:extLst>
          </p:cNvPr>
          <p:cNvSpPr/>
          <p:nvPr/>
        </p:nvSpPr>
        <p:spPr>
          <a:xfrm>
            <a:off x="7739587" y="1001457"/>
            <a:ext cx="1681250" cy="923873"/>
          </a:xfrm>
          <a:prstGeom prst="wedgeEllipseCallout">
            <a:avLst/>
          </a:prstGeom>
          <a:solidFill>
            <a:schemeClr val="accent3">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de-DE" sz="1600" dirty="0"/>
              <a:t>can be run in parallel in Python</a:t>
            </a:r>
            <a:endParaRPr lang="en-US" sz="1600" dirty="0"/>
          </a:p>
        </p:txBody>
      </p:sp>
      <p:sp>
        <p:nvSpPr>
          <p:cNvPr id="81" name="Speech Bubble: Oval 80">
            <a:extLst>
              <a:ext uri="{FF2B5EF4-FFF2-40B4-BE49-F238E27FC236}">
                <a16:creationId xmlns:a16="http://schemas.microsoft.com/office/drawing/2014/main" id="{8FBB41B3-F0DF-498D-8970-CB92FF86FAD9}"/>
              </a:ext>
            </a:extLst>
          </p:cNvPr>
          <p:cNvSpPr/>
          <p:nvPr/>
        </p:nvSpPr>
        <p:spPr>
          <a:xfrm>
            <a:off x="3810966" y="5083006"/>
            <a:ext cx="3137287" cy="902707"/>
          </a:xfrm>
          <a:prstGeom prst="wedgeEllipseCallout">
            <a:avLst>
              <a:gd name="adj1" fmla="val -42788"/>
              <a:gd name="adj2" fmla="val -74612"/>
            </a:avLst>
          </a:prstGeom>
          <a:solidFill>
            <a:schemeClr val="accent3">
              <a:lumMod val="20000"/>
              <a:lumOff val="80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de-DE" sz="1600" dirty="0"/>
              <a:t>can be run in parallel in Python(~10 config/day per CPU )</a:t>
            </a:r>
            <a:endParaRPr lang="en-US" sz="1600" dirty="0"/>
          </a:p>
        </p:txBody>
      </p:sp>
      <p:sp>
        <p:nvSpPr>
          <p:cNvPr id="76" name="Rectangle: Rounded Corners 75">
            <a:extLst>
              <a:ext uri="{FF2B5EF4-FFF2-40B4-BE49-F238E27FC236}">
                <a16:creationId xmlns:a16="http://schemas.microsoft.com/office/drawing/2014/main" id="{2E391115-4502-43A0-A554-80E704317640}"/>
              </a:ext>
            </a:extLst>
          </p:cNvPr>
          <p:cNvSpPr/>
          <p:nvPr/>
        </p:nvSpPr>
        <p:spPr>
          <a:xfrm>
            <a:off x="4373522" y="1549566"/>
            <a:ext cx="1056583" cy="55344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200" dirty="0">
                <a:ln w="0"/>
                <a:solidFill>
                  <a:schemeClr val="tx1">
                    <a:lumMod val="75000"/>
                    <a:lumOff val="25000"/>
                  </a:schemeClr>
                </a:solidFill>
                <a:effectLst>
                  <a:outerShdw blurRad="38100" dist="19050" dir="2700000" algn="tl" rotWithShape="0">
                    <a:schemeClr val="dk1">
                      <a:alpha val="40000"/>
                    </a:schemeClr>
                  </a:outerShdw>
                </a:effectLst>
              </a:rPr>
              <a:t>check from previous runs</a:t>
            </a:r>
          </a:p>
        </p:txBody>
      </p:sp>
      <p:cxnSp>
        <p:nvCxnSpPr>
          <p:cNvPr id="4" name="Straight Arrow Connector 3">
            <a:extLst>
              <a:ext uri="{FF2B5EF4-FFF2-40B4-BE49-F238E27FC236}">
                <a16:creationId xmlns:a16="http://schemas.microsoft.com/office/drawing/2014/main" id="{169DEE17-0E2C-4E63-A1BF-5323E5EE0EB2}"/>
              </a:ext>
            </a:extLst>
          </p:cNvPr>
          <p:cNvCxnSpPr>
            <a:stCxn id="76" idx="2"/>
          </p:cNvCxnSpPr>
          <p:nvPr/>
        </p:nvCxnSpPr>
        <p:spPr>
          <a:xfrm>
            <a:off x="4901814" y="2103011"/>
            <a:ext cx="5746" cy="681951"/>
          </a:xfrm>
          <a:prstGeom prst="straightConnector1">
            <a:avLst/>
          </a:prstGeom>
          <a:ln w="12700">
            <a:solidFill>
              <a:srgbClr val="7F7F7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46" name="Table 45">
            <a:extLst>
              <a:ext uri="{FF2B5EF4-FFF2-40B4-BE49-F238E27FC236}">
                <a16:creationId xmlns:a16="http://schemas.microsoft.com/office/drawing/2014/main" id="{9A32EF6C-2DC0-7145-B3A8-381C00746C6C}"/>
              </a:ext>
            </a:extLst>
          </p:cNvPr>
          <p:cNvGraphicFramePr>
            <a:graphicFrameLocks noGrp="1"/>
          </p:cNvGraphicFramePr>
          <p:nvPr>
            <p:extLst>
              <p:ext uri="{D42A27DB-BD31-4B8C-83A1-F6EECF244321}">
                <p14:modId xmlns:p14="http://schemas.microsoft.com/office/powerpoint/2010/main" val="1338680132"/>
              </p:ext>
            </p:extLst>
          </p:nvPr>
        </p:nvGraphicFramePr>
        <p:xfrm>
          <a:off x="9880206" y="1525170"/>
          <a:ext cx="2051918" cy="975360"/>
        </p:xfrm>
        <a:graphic>
          <a:graphicData uri="http://schemas.openxmlformats.org/drawingml/2006/table">
            <a:tbl>
              <a:tblPr firstRow="1" bandRow="1">
                <a:tableStyleId>{D7AC3CCA-C797-4891-BE02-D94E43425B78}</a:tableStyleId>
              </a:tblPr>
              <a:tblGrid>
                <a:gridCol w="1440860">
                  <a:extLst>
                    <a:ext uri="{9D8B030D-6E8A-4147-A177-3AD203B41FA5}">
                      <a16:colId xmlns:a16="http://schemas.microsoft.com/office/drawing/2014/main" val="1007079343"/>
                    </a:ext>
                  </a:extLst>
                </a:gridCol>
                <a:gridCol w="611058">
                  <a:extLst>
                    <a:ext uri="{9D8B030D-6E8A-4147-A177-3AD203B41FA5}">
                      <a16:colId xmlns:a16="http://schemas.microsoft.com/office/drawing/2014/main" val="2483402942"/>
                    </a:ext>
                  </a:extLst>
                </a:gridCol>
              </a:tblGrid>
              <a:tr h="241955">
                <a:tc>
                  <a:txBody>
                    <a:bodyPr/>
                    <a:lstStyle/>
                    <a:p>
                      <a:pPr algn="ctr"/>
                      <a:r>
                        <a:rPr lang="en-US" sz="1000"/>
                        <a:t>Number of neurons</a:t>
                      </a:r>
                    </a:p>
                  </a:txBody>
                  <a:tcPr/>
                </a:tc>
                <a:tc>
                  <a:txBody>
                    <a:bodyPr/>
                    <a:lstStyle/>
                    <a:p>
                      <a:pPr algn="ctr"/>
                      <a:r>
                        <a:rPr lang="en-US" sz="1000" dirty="0"/>
                        <a:t>MAE</a:t>
                      </a:r>
                    </a:p>
                  </a:txBody>
                  <a:tcPr/>
                </a:tc>
                <a:extLst>
                  <a:ext uri="{0D108BD9-81ED-4DB2-BD59-A6C34878D82A}">
                    <a16:rowId xmlns:a16="http://schemas.microsoft.com/office/drawing/2014/main" val="3905450947"/>
                  </a:ext>
                </a:extLst>
              </a:tr>
              <a:tr h="241955">
                <a:tc>
                  <a:txBody>
                    <a:bodyPr/>
                    <a:lstStyle/>
                    <a:p>
                      <a:pPr algn="ctr"/>
                      <a:r>
                        <a:rPr lang="en-US" sz="1000" dirty="0"/>
                        <a:t>[20, 40, 35, 20]</a:t>
                      </a:r>
                    </a:p>
                  </a:txBody>
                  <a:tcPr/>
                </a:tc>
                <a:tc>
                  <a:txBody>
                    <a:bodyPr/>
                    <a:lstStyle/>
                    <a:p>
                      <a:pPr algn="ctr"/>
                      <a:r>
                        <a:rPr lang="en-US" sz="1000" dirty="0"/>
                        <a:t>0.3437</a:t>
                      </a:r>
                    </a:p>
                  </a:txBody>
                  <a:tcPr/>
                </a:tc>
                <a:extLst>
                  <a:ext uri="{0D108BD9-81ED-4DB2-BD59-A6C34878D82A}">
                    <a16:rowId xmlns:a16="http://schemas.microsoft.com/office/drawing/2014/main" val="3388241957"/>
                  </a:ext>
                </a:extLst>
              </a:tr>
              <a:tr h="241955">
                <a:tc>
                  <a:txBody>
                    <a:bodyPr/>
                    <a:lstStyle/>
                    <a:p>
                      <a:pPr algn="ctr"/>
                      <a:r>
                        <a:rPr lang="en-US" sz="1000" dirty="0"/>
                        <a:t>[25, 30, 25, 25, 20]</a:t>
                      </a:r>
                    </a:p>
                  </a:txBody>
                  <a:tcPr/>
                </a:tc>
                <a:tc>
                  <a:txBody>
                    <a:bodyPr/>
                    <a:lstStyle/>
                    <a:p>
                      <a:pPr algn="ctr"/>
                      <a:r>
                        <a:rPr lang="en-US" sz="1000" dirty="0"/>
                        <a:t>0.2829</a:t>
                      </a:r>
                    </a:p>
                  </a:txBody>
                  <a:tcPr/>
                </a:tc>
                <a:extLst>
                  <a:ext uri="{0D108BD9-81ED-4DB2-BD59-A6C34878D82A}">
                    <a16:rowId xmlns:a16="http://schemas.microsoft.com/office/drawing/2014/main" val="2851217962"/>
                  </a:ext>
                </a:extLst>
              </a:tr>
              <a:tr h="241955">
                <a:tc>
                  <a:txBody>
                    <a:bodyPr/>
                    <a:lstStyle/>
                    <a:p>
                      <a:pPr algn="ctr"/>
                      <a:r>
                        <a:rPr lang="en-US" sz="1000" b="1" dirty="0"/>
                        <a:t>…</a:t>
                      </a:r>
                    </a:p>
                  </a:txBody>
                  <a:tcPr/>
                </a:tc>
                <a:tc>
                  <a:txBody>
                    <a:bodyPr/>
                    <a:lstStyle/>
                    <a:p>
                      <a:pPr algn="ctr"/>
                      <a:r>
                        <a:rPr lang="en-US" sz="1000" b="1" dirty="0"/>
                        <a:t>…</a:t>
                      </a:r>
                    </a:p>
                  </a:txBody>
                  <a:tcPr/>
                </a:tc>
                <a:extLst>
                  <a:ext uri="{0D108BD9-81ED-4DB2-BD59-A6C34878D82A}">
                    <a16:rowId xmlns:a16="http://schemas.microsoft.com/office/drawing/2014/main" val="1647455758"/>
                  </a:ext>
                </a:extLst>
              </a:tr>
            </a:tbl>
          </a:graphicData>
        </a:graphic>
      </p:graphicFrame>
      <p:sp>
        <p:nvSpPr>
          <p:cNvPr id="50" name="TextBox 49">
            <a:extLst>
              <a:ext uri="{FF2B5EF4-FFF2-40B4-BE49-F238E27FC236}">
                <a16:creationId xmlns:a16="http://schemas.microsoft.com/office/drawing/2014/main" id="{A7E21662-1AD4-4EDD-85FC-0A123C2123B0}"/>
              </a:ext>
            </a:extLst>
          </p:cNvPr>
          <p:cNvSpPr txBox="1"/>
          <p:nvPr/>
        </p:nvSpPr>
        <p:spPr>
          <a:xfrm>
            <a:off x="6918471" y="5034078"/>
            <a:ext cx="4629385" cy="1200329"/>
          </a:xfrm>
          <a:prstGeom prst="rect">
            <a:avLst/>
          </a:prstGeom>
          <a:noFill/>
        </p:spPr>
        <p:txBody>
          <a:bodyPr wrap="square" rtlCol="0">
            <a:spAutoFit/>
          </a:bodyPr>
          <a:lstStyle/>
          <a:p>
            <a:pPr algn="l"/>
            <a:r>
              <a:rPr lang="en-US" dirty="0"/>
              <a:t>Evaluation is done by calculating mean absolute error between predictions from the trained model and the actual labels from test data.</a:t>
            </a:r>
          </a:p>
        </p:txBody>
      </p:sp>
      <p:cxnSp>
        <p:nvCxnSpPr>
          <p:cNvPr id="63" name="Straight Arrow Connector 62">
            <a:extLst>
              <a:ext uri="{FF2B5EF4-FFF2-40B4-BE49-F238E27FC236}">
                <a16:creationId xmlns:a16="http://schemas.microsoft.com/office/drawing/2014/main" id="{5C593654-82FB-4EB6-B30D-BF3A96698E18}"/>
              </a:ext>
            </a:extLst>
          </p:cNvPr>
          <p:cNvCxnSpPr/>
          <p:nvPr/>
        </p:nvCxnSpPr>
        <p:spPr>
          <a:xfrm>
            <a:off x="8102556" y="3880820"/>
            <a:ext cx="9068" cy="115325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1" name="Flowchart: Alternate Process 70">
            <a:extLst>
              <a:ext uri="{FF2B5EF4-FFF2-40B4-BE49-F238E27FC236}">
                <a16:creationId xmlns:a16="http://schemas.microsoft.com/office/drawing/2014/main" id="{9EE5E83F-8679-4B5A-88F5-000F23520569}"/>
              </a:ext>
            </a:extLst>
          </p:cNvPr>
          <p:cNvSpPr/>
          <p:nvPr/>
        </p:nvSpPr>
        <p:spPr>
          <a:xfrm>
            <a:off x="137736" y="5052062"/>
            <a:ext cx="3001818" cy="754994"/>
          </a:xfrm>
          <a:prstGeom prst="flowChartAlternateProcess">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73" name="TextBox 72">
            <a:extLst>
              <a:ext uri="{FF2B5EF4-FFF2-40B4-BE49-F238E27FC236}">
                <a16:creationId xmlns:a16="http://schemas.microsoft.com/office/drawing/2014/main" id="{4867655D-0516-4543-8DCC-87BD3C5359E0}"/>
              </a:ext>
            </a:extLst>
          </p:cNvPr>
          <p:cNvSpPr txBox="1"/>
          <p:nvPr/>
        </p:nvSpPr>
        <p:spPr>
          <a:xfrm>
            <a:off x="237367" y="5052062"/>
            <a:ext cx="2902187" cy="769441"/>
          </a:xfrm>
          <a:prstGeom prst="rect">
            <a:avLst/>
          </a:prstGeom>
          <a:noFill/>
        </p:spPr>
        <p:txBody>
          <a:bodyPr wrap="square" rtlCol="0">
            <a:spAutoFit/>
          </a:bodyPr>
          <a:lstStyle/>
          <a:p>
            <a:pPr algn="l"/>
            <a:r>
              <a:rPr lang="en-US" sz="1100" dirty="0"/>
              <a:t>Range for # of hidden layers, </a:t>
            </a:r>
          </a:p>
          <a:p>
            <a:pPr algn="l"/>
            <a:r>
              <a:rPr lang="en-US" sz="1100" dirty="0"/>
              <a:t>Range for # of neurons in each of the layers</a:t>
            </a:r>
          </a:p>
          <a:p>
            <a:pPr algn="l"/>
            <a:r>
              <a:rPr lang="en-US" sz="1100" dirty="0"/>
              <a:t>Epochs</a:t>
            </a:r>
          </a:p>
          <a:p>
            <a:pPr algn="l"/>
            <a:r>
              <a:rPr lang="en-US" sz="1100" dirty="0"/>
              <a:t>Training repetitions ‘M’</a:t>
            </a:r>
          </a:p>
        </p:txBody>
      </p:sp>
      <p:cxnSp>
        <p:nvCxnSpPr>
          <p:cNvPr id="74" name="Straight Arrow Connector 73">
            <a:extLst>
              <a:ext uri="{FF2B5EF4-FFF2-40B4-BE49-F238E27FC236}">
                <a16:creationId xmlns:a16="http://schemas.microsoft.com/office/drawing/2014/main" id="{1780B386-3109-43C7-9797-3AAD9F5F2752}"/>
              </a:ext>
            </a:extLst>
          </p:cNvPr>
          <p:cNvCxnSpPr>
            <a:cxnSpLocks/>
          </p:cNvCxnSpPr>
          <p:nvPr/>
        </p:nvCxnSpPr>
        <p:spPr>
          <a:xfrm flipV="1">
            <a:off x="1021455" y="4806892"/>
            <a:ext cx="0" cy="227186"/>
          </a:xfrm>
          <a:prstGeom prst="straightConnector1">
            <a:avLst/>
          </a:prstGeom>
          <a:ln w="952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82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96EB20C6-7A64-43E9-9FB6-E08756A107AF}"/>
              </a:ext>
            </a:extLst>
          </p:cNvPr>
          <p:cNvSpPr/>
          <p:nvPr/>
        </p:nvSpPr>
        <p:spPr>
          <a:xfrm>
            <a:off x="2088859" y="2002355"/>
            <a:ext cx="7172587" cy="1348846"/>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err="1"/>
          </a:p>
        </p:txBody>
      </p:sp>
      <p:sp>
        <p:nvSpPr>
          <p:cNvPr id="5" name="Date Placeholder 4">
            <a:extLst>
              <a:ext uri="{FF2B5EF4-FFF2-40B4-BE49-F238E27FC236}">
                <a16:creationId xmlns:a16="http://schemas.microsoft.com/office/drawing/2014/main" id="{F069EACC-279F-41AD-A706-1231589DE48A}"/>
              </a:ext>
            </a:extLst>
          </p:cNvPr>
          <p:cNvSpPr>
            <a:spLocks noGrp="1"/>
          </p:cNvSpPr>
          <p:nvPr>
            <p:ph type="dt" sz="half" idx="16"/>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42D82512-6F0F-472B-9B14-A53DB1C1191B}"/>
              </a:ext>
            </a:extLst>
          </p:cNvPr>
          <p:cNvSpPr>
            <a:spLocks noGrp="1"/>
          </p:cNvSpPr>
          <p:nvPr>
            <p:ph type="sldNum" sz="quarter" idx="18"/>
          </p:nvPr>
        </p:nvSpPr>
        <p:spPr/>
        <p:txBody>
          <a:bodyPr/>
          <a:lstStyle/>
          <a:p>
            <a:fld id="{7E6ECBBE-ACC3-48EB-9F88-A771FEACBB28}" type="slidenum">
              <a:rPr lang="en-US" smtClean="0"/>
              <a:pPr/>
              <a:t>64</a:t>
            </a:fld>
            <a:endParaRPr lang="en-US"/>
          </a:p>
        </p:txBody>
      </p:sp>
      <p:grpSp>
        <p:nvGrpSpPr>
          <p:cNvPr id="19" name="Group 18">
            <a:extLst>
              <a:ext uri="{FF2B5EF4-FFF2-40B4-BE49-F238E27FC236}">
                <a16:creationId xmlns:a16="http://schemas.microsoft.com/office/drawing/2014/main" id="{B3F82BA0-904C-458F-BD3A-F13827C400DA}"/>
              </a:ext>
            </a:extLst>
          </p:cNvPr>
          <p:cNvGrpSpPr/>
          <p:nvPr/>
        </p:nvGrpSpPr>
        <p:grpSpPr>
          <a:xfrm>
            <a:off x="2156460" y="2200637"/>
            <a:ext cx="6798580" cy="1098615"/>
            <a:chOff x="8878" y="2385193"/>
            <a:chExt cx="11349932" cy="2421699"/>
          </a:xfrm>
        </p:grpSpPr>
        <p:sp>
          <p:nvSpPr>
            <p:cNvPr id="7" name="Rectangle: Rounded Corners 6">
              <a:extLst>
                <a:ext uri="{FF2B5EF4-FFF2-40B4-BE49-F238E27FC236}">
                  <a16:creationId xmlns:a16="http://schemas.microsoft.com/office/drawing/2014/main" id="{AA672EE9-848C-4D46-8D87-9CA5E53CBAA4}"/>
                </a:ext>
              </a:extLst>
            </p:cNvPr>
            <p:cNvSpPr/>
            <p:nvPr/>
          </p:nvSpPr>
          <p:spPr>
            <a:xfrm>
              <a:off x="5894648" y="2385193"/>
              <a:ext cx="3689878" cy="181522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Training and Evaluation </a:t>
              </a:r>
            </a:p>
            <a:p>
              <a:pPr algn="ctr"/>
              <a:r>
                <a:rPr lang="de-DE" sz="1000" dirty="0">
                  <a:solidFill>
                    <a:schemeClr val="tx1"/>
                  </a:solidFill>
                </a:rPr>
                <a:t>on HPC</a:t>
              </a:r>
              <a:endParaRPr lang="en-US" sz="1000" dirty="0">
                <a:solidFill>
                  <a:schemeClr val="tx1"/>
                </a:solidFill>
              </a:endParaRPr>
            </a:p>
          </p:txBody>
        </p:sp>
        <p:sp>
          <p:nvSpPr>
            <p:cNvPr id="8" name="Rectangle: Rounded Corners 7">
              <a:extLst>
                <a:ext uri="{FF2B5EF4-FFF2-40B4-BE49-F238E27FC236}">
                  <a16:creationId xmlns:a16="http://schemas.microsoft.com/office/drawing/2014/main" id="{6AEC4A34-F68F-4B6B-A289-7AE1248AFE21}"/>
                </a:ext>
              </a:extLst>
            </p:cNvPr>
            <p:cNvSpPr/>
            <p:nvPr/>
          </p:nvSpPr>
          <p:spPr>
            <a:xfrm>
              <a:off x="8878" y="2781334"/>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TCAD Data</a:t>
              </a:r>
              <a:endParaRPr lang="en-US" sz="11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9" name="Arrow: Right 8">
              <a:extLst>
                <a:ext uri="{FF2B5EF4-FFF2-40B4-BE49-F238E27FC236}">
                  <a16:creationId xmlns:a16="http://schemas.microsoft.com/office/drawing/2014/main" id="{7DB07952-7F7C-4362-ABE1-6B6E2EEE90C7}"/>
                </a:ext>
              </a:extLst>
            </p:cNvPr>
            <p:cNvSpPr/>
            <p:nvPr/>
          </p:nvSpPr>
          <p:spPr>
            <a:xfrm>
              <a:off x="1535797" y="315525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0" name="Rectangle: Rounded Corners 9">
              <a:extLst>
                <a:ext uri="{FF2B5EF4-FFF2-40B4-BE49-F238E27FC236}">
                  <a16:creationId xmlns:a16="http://schemas.microsoft.com/office/drawing/2014/main" id="{78BC2725-F6A9-4749-A1C0-9516E1FAD858}"/>
                </a:ext>
              </a:extLst>
            </p:cNvPr>
            <p:cNvSpPr/>
            <p:nvPr/>
          </p:nvSpPr>
          <p:spPr>
            <a:xfrm>
              <a:off x="1959742"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Generate NN structure</a:t>
              </a:r>
            </a:p>
          </p:txBody>
        </p:sp>
        <p:sp>
          <p:nvSpPr>
            <p:cNvPr id="11" name="Rectangle: Rounded Corners 10">
              <a:extLst>
                <a:ext uri="{FF2B5EF4-FFF2-40B4-BE49-F238E27FC236}">
                  <a16:creationId xmlns:a16="http://schemas.microsoft.com/office/drawing/2014/main" id="{C97E00B3-4607-4749-A21D-EBA86AA1ADA3}"/>
                </a:ext>
              </a:extLst>
            </p:cNvPr>
            <p:cNvSpPr/>
            <p:nvPr/>
          </p:nvSpPr>
          <p:spPr>
            <a:xfrm>
              <a:off x="3927195"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Check for repetition</a:t>
              </a:r>
            </a:p>
          </p:txBody>
        </p:sp>
        <p:sp>
          <p:nvSpPr>
            <p:cNvPr id="12" name="Rectangle: Rounded Corners 11">
              <a:extLst>
                <a:ext uri="{FF2B5EF4-FFF2-40B4-BE49-F238E27FC236}">
                  <a16:creationId xmlns:a16="http://schemas.microsoft.com/office/drawing/2014/main" id="{F237F38B-D6BC-4880-BF1B-8383AF8C4F86}"/>
                </a:ext>
              </a:extLst>
            </p:cNvPr>
            <p:cNvSpPr/>
            <p:nvPr/>
          </p:nvSpPr>
          <p:spPr>
            <a:xfrm>
              <a:off x="9855900" y="2778610"/>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Generate</a:t>
              </a:r>
              <a:r>
                <a:rPr lang="en-US" sz="700">
                  <a:ln w="0"/>
                  <a:solidFill>
                    <a:schemeClr val="tx1">
                      <a:lumMod val="75000"/>
                      <a:lumOff val="25000"/>
                    </a:schemeClr>
                  </a:solidFill>
                  <a:effectLst>
                    <a:outerShdw blurRad="38100" dist="19050" dir="2700000" algn="tl" rotWithShape="0">
                      <a:schemeClr val="dk1">
                        <a:alpha val="40000"/>
                      </a:schemeClr>
                    </a:outerShdw>
                  </a:effectLst>
                </a:rPr>
                <a:t> </a:t>
              </a:r>
              <a:r>
                <a:rPr lang="en-US" sz="900">
                  <a:ln w="0"/>
                  <a:solidFill>
                    <a:schemeClr val="tx1">
                      <a:lumMod val="75000"/>
                      <a:lumOff val="25000"/>
                    </a:schemeClr>
                  </a:solidFill>
                  <a:effectLst>
                    <a:outerShdw blurRad="38100" dist="19050" dir="2700000" algn="tl" rotWithShape="0">
                      <a:schemeClr val="dk1">
                        <a:alpha val="40000"/>
                      </a:schemeClr>
                    </a:outerShdw>
                  </a:effectLst>
                </a:rPr>
                <a:t>output</a:t>
              </a:r>
              <a:endParaRPr lang="en-US" sz="7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13" name="Arrow: Right 12">
              <a:extLst>
                <a:ext uri="{FF2B5EF4-FFF2-40B4-BE49-F238E27FC236}">
                  <a16:creationId xmlns:a16="http://schemas.microsoft.com/office/drawing/2014/main" id="{008EA78B-D098-4B7A-8838-F627F76AD4D9}"/>
                </a:ext>
              </a:extLst>
            </p:cNvPr>
            <p:cNvSpPr/>
            <p:nvPr/>
          </p:nvSpPr>
          <p:spPr>
            <a:xfrm>
              <a:off x="3518334" y="3155253"/>
              <a:ext cx="419994"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4" name="Arrow: Right 13">
              <a:extLst>
                <a:ext uri="{FF2B5EF4-FFF2-40B4-BE49-F238E27FC236}">
                  <a16:creationId xmlns:a16="http://schemas.microsoft.com/office/drawing/2014/main" id="{29D37B20-9270-4E84-8D67-45F008A3F227}"/>
                </a:ext>
              </a:extLst>
            </p:cNvPr>
            <p:cNvSpPr/>
            <p:nvPr/>
          </p:nvSpPr>
          <p:spPr>
            <a:xfrm>
              <a:off x="5490151" y="3149878"/>
              <a:ext cx="383286"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5" name="Arrow: Right 14">
              <a:extLst>
                <a:ext uri="{FF2B5EF4-FFF2-40B4-BE49-F238E27FC236}">
                  <a16:creationId xmlns:a16="http://schemas.microsoft.com/office/drawing/2014/main" id="{EBD40CF7-B3F2-465B-8530-D44D72F2375D}"/>
                </a:ext>
              </a:extLst>
            </p:cNvPr>
            <p:cNvSpPr/>
            <p:nvPr/>
          </p:nvSpPr>
          <p:spPr>
            <a:xfrm>
              <a:off x="9584526" y="3155251"/>
              <a:ext cx="295680" cy="273729"/>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6" name="Rectangle: Rounded Corners 15">
              <a:extLst>
                <a:ext uri="{FF2B5EF4-FFF2-40B4-BE49-F238E27FC236}">
                  <a16:creationId xmlns:a16="http://schemas.microsoft.com/office/drawing/2014/main" id="{28D467F8-B839-4740-BBF8-057F4BD98F7F}"/>
                </a:ext>
              </a:extLst>
            </p:cNvPr>
            <p:cNvSpPr/>
            <p:nvPr/>
          </p:nvSpPr>
          <p:spPr>
            <a:xfrm>
              <a:off x="507114" y="4061237"/>
              <a:ext cx="1028682" cy="745655"/>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700">
                  <a:ln w="0"/>
                  <a:solidFill>
                    <a:schemeClr val="tx1">
                      <a:lumMod val="75000"/>
                      <a:lumOff val="25000"/>
                    </a:schemeClr>
                  </a:solidFill>
                  <a:effectLst>
                    <a:outerShdw blurRad="38100" dist="19050" dir="2700000" algn="tl" rotWithShape="0">
                      <a:schemeClr val="dk1">
                        <a:alpha val="40000"/>
                      </a:schemeClr>
                    </a:outerShdw>
                  </a:effectLst>
                </a:rPr>
                <a:t>search space definition</a:t>
              </a:r>
              <a:endParaRPr lang="en-US" sz="10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17" name="Arrow: Right 16">
              <a:extLst>
                <a:ext uri="{FF2B5EF4-FFF2-40B4-BE49-F238E27FC236}">
                  <a16:creationId xmlns:a16="http://schemas.microsoft.com/office/drawing/2014/main" id="{DC1CEEA7-5512-4457-A873-C3C1EBC5C695}"/>
                </a:ext>
              </a:extLst>
            </p:cNvPr>
            <p:cNvSpPr/>
            <p:nvPr/>
          </p:nvSpPr>
          <p:spPr>
            <a:xfrm rot="19087419">
              <a:off x="1520312" y="375296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grpSp>
      <p:sp>
        <p:nvSpPr>
          <p:cNvPr id="20" name="Rectangle: Rounded Corners 19">
            <a:extLst>
              <a:ext uri="{FF2B5EF4-FFF2-40B4-BE49-F238E27FC236}">
                <a16:creationId xmlns:a16="http://schemas.microsoft.com/office/drawing/2014/main" id="{E56F0CB0-BB90-41F8-A7E3-EE4B7B5B61A3}"/>
              </a:ext>
            </a:extLst>
          </p:cNvPr>
          <p:cNvSpPr/>
          <p:nvPr/>
        </p:nvSpPr>
        <p:spPr>
          <a:xfrm>
            <a:off x="142366" y="1490993"/>
            <a:ext cx="1028682" cy="745655"/>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search space definition</a:t>
            </a:r>
            <a:endParaRPr lang="en-US" sz="20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45" name="Title 1">
            <a:extLst>
              <a:ext uri="{FF2B5EF4-FFF2-40B4-BE49-F238E27FC236}">
                <a16:creationId xmlns:a16="http://schemas.microsoft.com/office/drawing/2014/main" id="{DDE74FA2-FA14-48FB-864A-147A38942BAA}"/>
              </a:ext>
            </a:extLst>
          </p:cNvPr>
          <p:cNvSpPr>
            <a:spLocks noGrp="1"/>
          </p:cNvSpPr>
          <p:nvPr>
            <p:ph type="title"/>
          </p:nvPr>
        </p:nvSpPr>
        <p:spPr>
          <a:xfrm>
            <a:off x="829049" y="398497"/>
            <a:ext cx="10091683" cy="567296"/>
          </a:xfrm>
        </p:spPr>
        <p:txBody>
          <a:bodyPr/>
          <a:lstStyle/>
          <a:p>
            <a:r>
              <a:rPr lang="en-US"/>
              <a:t>Neural Network Optimization</a:t>
            </a:r>
          </a:p>
        </p:txBody>
      </p:sp>
      <p:sp>
        <p:nvSpPr>
          <p:cNvPr id="46" name="Text Placeholder 2">
            <a:extLst>
              <a:ext uri="{FF2B5EF4-FFF2-40B4-BE49-F238E27FC236}">
                <a16:creationId xmlns:a16="http://schemas.microsoft.com/office/drawing/2014/main" id="{886BAB79-3DAC-42A2-85C0-29375BEA8E71}"/>
              </a:ext>
            </a:extLst>
          </p:cNvPr>
          <p:cNvSpPr>
            <a:spLocks noGrp="1"/>
          </p:cNvSpPr>
          <p:nvPr>
            <p:ph type="body" sz="quarter" idx="14"/>
          </p:nvPr>
        </p:nvSpPr>
        <p:spPr>
          <a:xfrm>
            <a:off x="824201" y="1001457"/>
            <a:ext cx="4720922" cy="391236"/>
          </a:xfrm>
        </p:spPr>
        <p:txBody>
          <a:bodyPr/>
          <a:lstStyle/>
          <a:p>
            <a:r>
              <a:rPr lang="en-US"/>
              <a:t>Flow Diagram – shell – mini jobs</a:t>
            </a:r>
          </a:p>
          <a:p>
            <a:endParaRPr lang="en-US"/>
          </a:p>
        </p:txBody>
      </p:sp>
      <p:sp>
        <p:nvSpPr>
          <p:cNvPr id="48" name="TextBox 47">
            <a:extLst>
              <a:ext uri="{FF2B5EF4-FFF2-40B4-BE49-F238E27FC236}">
                <a16:creationId xmlns:a16="http://schemas.microsoft.com/office/drawing/2014/main" id="{C8AF90A5-8CD6-4509-9018-81D20BF83363}"/>
              </a:ext>
            </a:extLst>
          </p:cNvPr>
          <p:cNvSpPr txBox="1"/>
          <p:nvPr/>
        </p:nvSpPr>
        <p:spPr>
          <a:xfrm>
            <a:off x="2053611" y="2002354"/>
            <a:ext cx="844273" cy="338554"/>
          </a:xfrm>
          <a:prstGeom prst="rect">
            <a:avLst/>
          </a:prstGeom>
          <a:noFill/>
        </p:spPr>
        <p:txBody>
          <a:bodyPr wrap="square" rtlCol="0">
            <a:spAutoFit/>
          </a:bodyPr>
          <a:lstStyle/>
          <a:p>
            <a:pPr algn="l"/>
            <a:r>
              <a:rPr lang="de-DE" sz="1600"/>
              <a:t>Job 1</a:t>
            </a:r>
            <a:endParaRPr lang="en-US" sz="1600" err="1"/>
          </a:p>
        </p:txBody>
      </p:sp>
      <p:sp>
        <p:nvSpPr>
          <p:cNvPr id="49" name="Rectangle 48">
            <a:extLst>
              <a:ext uri="{FF2B5EF4-FFF2-40B4-BE49-F238E27FC236}">
                <a16:creationId xmlns:a16="http://schemas.microsoft.com/office/drawing/2014/main" id="{5EDEBFF1-A8F9-4061-B135-0645B11B1564}"/>
              </a:ext>
            </a:extLst>
          </p:cNvPr>
          <p:cNvSpPr/>
          <p:nvPr/>
        </p:nvSpPr>
        <p:spPr>
          <a:xfrm>
            <a:off x="2088859" y="3386524"/>
            <a:ext cx="7172587" cy="1348846"/>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err="1"/>
          </a:p>
        </p:txBody>
      </p:sp>
      <p:grpSp>
        <p:nvGrpSpPr>
          <p:cNvPr id="50" name="Group 49">
            <a:extLst>
              <a:ext uri="{FF2B5EF4-FFF2-40B4-BE49-F238E27FC236}">
                <a16:creationId xmlns:a16="http://schemas.microsoft.com/office/drawing/2014/main" id="{9A0CF7F2-B7B0-45B5-AE2E-0F954EF389C7}"/>
              </a:ext>
            </a:extLst>
          </p:cNvPr>
          <p:cNvGrpSpPr/>
          <p:nvPr/>
        </p:nvGrpSpPr>
        <p:grpSpPr>
          <a:xfrm>
            <a:off x="2156460" y="3584806"/>
            <a:ext cx="6798580" cy="1098615"/>
            <a:chOff x="8878" y="2385193"/>
            <a:chExt cx="11349932" cy="2421699"/>
          </a:xfrm>
        </p:grpSpPr>
        <p:sp>
          <p:nvSpPr>
            <p:cNvPr id="51" name="Rectangle: Rounded Corners 50">
              <a:extLst>
                <a:ext uri="{FF2B5EF4-FFF2-40B4-BE49-F238E27FC236}">
                  <a16:creationId xmlns:a16="http://schemas.microsoft.com/office/drawing/2014/main" id="{2C7E857E-981C-4547-BE7F-BFBD89CE8EF4}"/>
                </a:ext>
              </a:extLst>
            </p:cNvPr>
            <p:cNvSpPr/>
            <p:nvPr/>
          </p:nvSpPr>
          <p:spPr>
            <a:xfrm>
              <a:off x="5894648" y="2385193"/>
              <a:ext cx="3689878" cy="181522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Training and Evaluation </a:t>
              </a:r>
            </a:p>
            <a:p>
              <a:pPr algn="ctr"/>
              <a:r>
                <a:rPr lang="de-DE" sz="1000" dirty="0">
                  <a:solidFill>
                    <a:schemeClr val="tx1"/>
                  </a:solidFill>
                </a:rPr>
                <a:t>on HPC</a:t>
              </a:r>
              <a:endParaRPr lang="en-US" sz="1000" dirty="0">
                <a:solidFill>
                  <a:schemeClr val="tx1"/>
                </a:solidFill>
              </a:endParaRPr>
            </a:p>
          </p:txBody>
        </p:sp>
        <p:sp>
          <p:nvSpPr>
            <p:cNvPr id="52" name="Rectangle: Rounded Corners 51">
              <a:extLst>
                <a:ext uri="{FF2B5EF4-FFF2-40B4-BE49-F238E27FC236}">
                  <a16:creationId xmlns:a16="http://schemas.microsoft.com/office/drawing/2014/main" id="{17804690-7EF8-4A3B-B58E-F9FA7C86B3AF}"/>
                </a:ext>
              </a:extLst>
            </p:cNvPr>
            <p:cNvSpPr/>
            <p:nvPr/>
          </p:nvSpPr>
          <p:spPr>
            <a:xfrm>
              <a:off x="8878" y="2781334"/>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TCAD Data</a:t>
              </a:r>
              <a:endParaRPr lang="en-US" sz="11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53" name="Arrow: Right 52">
              <a:extLst>
                <a:ext uri="{FF2B5EF4-FFF2-40B4-BE49-F238E27FC236}">
                  <a16:creationId xmlns:a16="http://schemas.microsoft.com/office/drawing/2014/main" id="{EE63DFB0-1C88-4F95-81D3-B4DBFE13C563}"/>
                </a:ext>
              </a:extLst>
            </p:cNvPr>
            <p:cNvSpPr/>
            <p:nvPr/>
          </p:nvSpPr>
          <p:spPr>
            <a:xfrm>
              <a:off x="1535797" y="315525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54" name="Rectangle: Rounded Corners 53">
              <a:extLst>
                <a:ext uri="{FF2B5EF4-FFF2-40B4-BE49-F238E27FC236}">
                  <a16:creationId xmlns:a16="http://schemas.microsoft.com/office/drawing/2014/main" id="{C87598FC-E5AC-411E-A890-BD6277B27072}"/>
                </a:ext>
              </a:extLst>
            </p:cNvPr>
            <p:cNvSpPr/>
            <p:nvPr/>
          </p:nvSpPr>
          <p:spPr>
            <a:xfrm>
              <a:off x="1959742"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Generate NN structure</a:t>
              </a:r>
            </a:p>
          </p:txBody>
        </p:sp>
        <p:sp>
          <p:nvSpPr>
            <p:cNvPr id="55" name="Rectangle: Rounded Corners 54">
              <a:extLst>
                <a:ext uri="{FF2B5EF4-FFF2-40B4-BE49-F238E27FC236}">
                  <a16:creationId xmlns:a16="http://schemas.microsoft.com/office/drawing/2014/main" id="{CE218086-0DE8-413F-8528-9DAC8B767D5D}"/>
                </a:ext>
              </a:extLst>
            </p:cNvPr>
            <p:cNvSpPr/>
            <p:nvPr/>
          </p:nvSpPr>
          <p:spPr>
            <a:xfrm>
              <a:off x="3927195"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Check for repetition</a:t>
              </a:r>
            </a:p>
          </p:txBody>
        </p:sp>
        <p:sp>
          <p:nvSpPr>
            <p:cNvPr id="56" name="Rectangle: Rounded Corners 55">
              <a:extLst>
                <a:ext uri="{FF2B5EF4-FFF2-40B4-BE49-F238E27FC236}">
                  <a16:creationId xmlns:a16="http://schemas.microsoft.com/office/drawing/2014/main" id="{CBA5B7A0-4F30-4A07-9F9E-7AA36B042CBC}"/>
                </a:ext>
              </a:extLst>
            </p:cNvPr>
            <p:cNvSpPr/>
            <p:nvPr/>
          </p:nvSpPr>
          <p:spPr>
            <a:xfrm>
              <a:off x="9855900" y="2778610"/>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Generate</a:t>
              </a:r>
              <a:r>
                <a:rPr lang="en-US" sz="700">
                  <a:ln w="0"/>
                  <a:solidFill>
                    <a:schemeClr val="tx1">
                      <a:lumMod val="75000"/>
                      <a:lumOff val="25000"/>
                    </a:schemeClr>
                  </a:solidFill>
                  <a:effectLst>
                    <a:outerShdw blurRad="38100" dist="19050" dir="2700000" algn="tl" rotWithShape="0">
                      <a:schemeClr val="dk1">
                        <a:alpha val="40000"/>
                      </a:schemeClr>
                    </a:outerShdw>
                  </a:effectLst>
                </a:rPr>
                <a:t> </a:t>
              </a:r>
              <a:r>
                <a:rPr lang="en-US" sz="900">
                  <a:ln w="0"/>
                  <a:solidFill>
                    <a:schemeClr val="tx1">
                      <a:lumMod val="75000"/>
                      <a:lumOff val="25000"/>
                    </a:schemeClr>
                  </a:solidFill>
                  <a:effectLst>
                    <a:outerShdw blurRad="38100" dist="19050" dir="2700000" algn="tl" rotWithShape="0">
                      <a:schemeClr val="dk1">
                        <a:alpha val="40000"/>
                      </a:schemeClr>
                    </a:outerShdw>
                  </a:effectLst>
                </a:rPr>
                <a:t>output</a:t>
              </a:r>
              <a:endParaRPr lang="en-US" sz="7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57" name="Arrow: Right 56">
              <a:extLst>
                <a:ext uri="{FF2B5EF4-FFF2-40B4-BE49-F238E27FC236}">
                  <a16:creationId xmlns:a16="http://schemas.microsoft.com/office/drawing/2014/main" id="{873952E9-DFD8-4E34-91A0-64081E24473A}"/>
                </a:ext>
              </a:extLst>
            </p:cNvPr>
            <p:cNvSpPr/>
            <p:nvPr/>
          </p:nvSpPr>
          <p:spPr>
            <a:xfrm>
              <a:off x="3518334" y="3155253"/>
              <a:ext cx="419994"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58" name="Arrow: Right 57">
              <a:extLst>
                <a:ext uri="{FF2B5EF4-FFF2-40B4-BE49-F238E27FC236}">
                  <a16:creationId xmlns:a16="http://schemas.microsoft.com/office/drawing/2014/main" id="{ECB62D3B-56C9-4361-B805-8C12BD73A6A6}"/>
                </a:ext>
              </a:extLst>
            </p:cNvPr>
            <p:cNvSpPr/>
            <p:nvPr/>
          </p:nvSpPr>
          <p:spPr>
            <a:xfrm>
              <a:off x="5490151" y="3149878"/>
              <a:ext cx="383286"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59" name="Arrow: Right 58">
              <a:extLst>
                <a:ext uri="{FF2B5EF4-FFF2-40B4-BE49-F238E27FC236}">
                  <a16:creationId xmlns:a16="http://schemas.microsoft.com/office/drawing/2014/main" id="{61F59EDE-75E9-4868-AF26-FF4AB973062F}"/>
                </a:ext>
              </a:extLst>
            </p:cNvPr>
            <p:cNvSpPr/>
            <p:nvPr/>
          </p:nvSpPr>
          <p:spPr>
            <a:xfrm>
              <a:off x="9584526" y="3155251"/>
              <a:ext cx="295680" cy="273729"/>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60" name="Rectangle: Rounded Corners 59">
              <a:extLst>
                <a:ext uri="{FF2B5EF4-FFF2-40B4-BE49-F238E27FC236}">
                  <a16:creationId xmlns:a16="http://schemas.microsoft.com/office/drawing/2014/main" id="{BFF94DA6-0140-4F27-8CD2-D62296C5EFCB}"/>
                </a:ext>
              </a:extLst>
            </p:cNvPr>
            <p:cNvSpPr/>
            <p:nvPr/>
          </p:nvSpPr>
          <p:spPr>
            <a:xfrm>
              <a:off x="507114" y="4061237"/>
              <a:ext cx="1028682" cy="745655"/>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700">
                  <a:ln w="0"/>
                  <a:solidFill>
                    <a:schemeClr val="tx1">
                      <a:lumMod val="75000"/>
                      <a:lumOff val="25000"/>
                    </a:schemeClr>
                  </a:solidFill>
                  <a:effectLst>
                    <a:outerShdw blurRad="38100" dist="19050" dir="2700000" algn="tl" rotWithShape="0">
                      <a:schemeClr val="dk1">
                        <a:alpha val="40000"/>
                      </a:schemeClr>
                    </a:outerShdw>
                  </a:effectLst>
                </a:rPr>
                <a:t>search space definition</a:t>
              </a:r>
              <a:endParaRPr lang="en-US" sz="10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61" name="Arrow: Right 60">
              <a:extLst>
                <a:ext uri="{FF2B5EF4-FFF2-40B4-BE49-F238E27FC236}">
                  <a16:creationId xmlns:a16="http://schemas.microsoft.com/office/drawing/2014/main" id="{EE565212-C038-4BB4-A509-E85438E148F5}"/>
                </a:ext>
              </a:extLst>
            </p:cNvPr>
            <p:cNvSpPr/>
            <p:nvPr/>
          </p:nvSpPr>
          <p:spPr>
            <a:xfrm rot="19087419">
              <a:off x="1520312" y="375296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grpSp>
      <p:sp>
        <p:nvSpPr>
          <p:cNvPr id="62" name="TextBox 61">
            <a:extLst>
              <a:ext uri="{FF2B5EF4-FFF2-40B4-BE49-F238E27FC236}">
                <a16:creationId xmlns:a16="http://schemas.microsoft.com/office/drawing/2014/main" id="{9211F23D-60B0-42A4-89C4-C4FF54A2DAE4}"/>
              </a:ext>
            </a:extLst>
          </p:cNvPr>
          <p:cNvSpPr txBox="1"/>
          <p:nvPr/>
        </p:nvSpPr>
        <p:spPr>
          <a:xfrm>
            <a:off x="2053611" y="3386523"/>
            <a:ext cx="844273" cy="338554"/>
          </a:xfrm>
          <a:prstGeom prst="rect">
            <a:avLst/>
          </a:prstGeom>
          <a:noFill/>
        </p:spPr>
        <p:txBody>
          <a:bodyPr wrap="square" rtlCol="0">
            <a:spAutoFit/>
          </a:bodyPr>
          <a:lstStyle/>
          <a:p>
            <a:pPr algn="l"/>
            <a:r>
              <a:rPr lang="de-DE" sz="1600"/>
              <a:t>Job 2</a:t>
            </a:r>
            <a:endParaRPr lang="en-US" sz="1600" err="1"/>
          </a:p>
        </p:txBody>
      </p:sp>
      <p:sp>
        <p:nvSpPr>
          <p:cNvPr id="63" name="Rectangle 62">
            <a:extLst>
              <a:ext uri="{FF2B5EF4-FFF2-40B4-BE49-F238E27FC236}">
                <a16:creationId xmlns:a16="http://schemas.microsoft.com/office/drawing/2014/main" id="{F039312B-0259-4450-8BCA-1DFDDA4C4F71}"/>
              </a:ext>
            </a:extLst>
          </p:cNvPr>
          <p:cNvSpPr/>
          <p:nvPr/>
        </p:nvSpPr>
        <p:spPr>
          <a:xfrm>
            <a:off x="2088859" y="4777392"/>
            <a:ext cx="7172587" cy="1348846"/>
          </a:xfrm>
          <a:prstGeom prst="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err="1"/>
          </a:p>
        </p:txBody>
      </p:sp>
      <p:grpSp>
        <p:nvGrpSpPr>
          <p:cNvPr id="64" name="Group 63">
            <a:extLst>
              <a:ext uri="{FF2B5EF4-FFF2-40B4-BE49-F238E27FC236}">
                <a16:creationId xmlns:a16="http://schemas.microsoft.com/office/drawing/2014/main" id="{059971EB-5D0F-476F-92E7-ADB473009107}"/>
              </a:ext>
            </a:extLst>
          </p:cNvPr>
          <p:cNvGrpSpPr/>
          <p:nvPr/>
        </p:nvGrpSpPr>
        <p:grpSpPr>
          <a:xfrm>
            <a:off x="2156460" y="4975674"/>
            <a:ext cx="6798580" cy="1098615"/>
            <a:chOff x="8878" y="2385193"/>
            <a:chExt cx="11349932" cy="2421699"/>
          </a:xfrm>
        </p:grpSpPr>
        <p:sp>
          <p:nvSpPr>
            <p:cNvPr id="65" name="Rectangle: Rounded Corners 64">
              <a:extLst>
                <a:ext uri="{FF2B5EF4-FFF2-40B4-BE49-F238E27FC236}">
                  <a16:creationId xmlns:a16="http://schemas.microsoft.com/office/drawing/2014/main" id="{1517C3AB-A9B3-4358-954D-074A6F4B8701}"/>
                </a:ext>
              </a:extLst>
            </p:cNvPr>
            <p:cNvSpPr/>
            <p:nvPr/>
          </p:nvSpPr>
          <p:spPr>
            <a:xfrm>
              <a:off x="5894648" y="2385193"/>
              <a:ext cx="3689878" cy="181522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1"/>
                  </a:solidFill>
                </a:rPr>
                <a:t>Training and Evaluation </a:t>
              </a:r>
            </a:p>
            <a:p>
              <a:pPr algn="ctr"/>
              <a:r>
                <a:rPr lang="de-DE" sz="1000" dirty="0">
                  <a:solidFill>
                    <a:schemeClr val="tx1"/>
                  </a:solidFill>
                </a:rPr>
                <a:t>on HPC</a:t>
              </a:r>
              <a:endParaRPr lang="en-US" sz="1000" dirty="0">
                <a:solidFill>
                  <a:schemeClr val="tx1"/>
                </a:solidFill>
              </a:endParaRPr>
            </a:p>
          </p:txBody>
        </p:sp>
        <p:sp>
          <p:nvSpPr>
            <p:cNvPr id="66" name="Rectangle: Rounded Corners 65">
              <a:extLst>
                <a:ext uri="{FF2B5EF4-FFF2-40B4-BE49-F238E27FC236}">
                  <a16:creationId xmlns:a16="http://schemas.microsoft.com/office/drawing/2014/main" id="{AD965517-D3FB-4B1E-AB37-2511C8A5873C}"/>
                </a:ext>
              </a:extLst>
            </p:cNvPr>
            <p:cNvSpPr/>
            <p:nvPr/>
          </p:nvSpPr>
          <p:spPr>
            <a:xfrm>
              <a:off x="8878" y="2781334"/>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TCAD Data</a:t>
              </a:r>
              <a:endParaRPr lang="en-US" sz="11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67" name="Arrow: Right 66">
              <a:extLst>
                <a:ext uri="{FF2B5EF4-FFF2-40B4-BE49-F238E27FC236}">
                  <a16:creationId xmlns:a16="http://schemas.microsoft.com/office/drawing/2014/main" id="{695DBD37-7C81-4B06-B078-CFF5B081A00B}"/>
                </a:ext>
              </a:extLst>
            </p:cNvPr>
            <p:cNvSpPr/>
            <p:nvPr/>
          </p:nvSpPr>
          <p:spPr>
            <a:xfrm>
              <a:off x="1535797" y="315525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68" name="Rectangle: Rounded Corners 67">
              <a:extLst>
                <a:ext uri="{FF2B5EF4-FFF2-40B4-BE49-F238E27FC236}">
                  <a16:creationId xmlns:a16="http://schemas.microsoft.com/office/drawing/2014/main" id="{9EEEFD9F-A897-4DCB-AAF5-B6E78A0E833C}"/>
                </a:ext>
              </a:extLst>
            </p:cNvPr>
            <p:cNvSpPr/>
            <p:nvPr/>
          </p:nvSpPr>
          <p:spPr>
            <a:xfrm>
              <a:off x="1959742"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Generate NN structure</a:t>
              </a:r>
            </a:p>
          </p:txBody>
        </p:sp>
        <p:sp>
          <p:nvSpPr>
            <p:cNvPr id="69" name="Rectangle: Rounded Corners 68">
              <a:extLst>
                <a:ext uri="{FF2B5EF4-FFF2-40B4-BE49-F238E27FC236}">
                  <a16:creationId xmlns:a16="http://schemas.microsoft.com/office/drawing/2014/main" id="{E96C48A5-04E5-456E-9E9A-76A16C8C17EF}"/>
                </a:ext>
              </a:extLst>
            </p:cNvPr>
            <p:cNvSpPr/>
            <p:nvPr/>
          </p:nvSpPr>
          <p:spPr>
            <a:xfrm>
              <a:off x="3927195"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Check for repetition</a:t>
              </a:r>
            </a:p>
          </p:txBody>
        </p:sp>
        <p:sp>
          <p:nvSpPr>
            <p:cNvPr id="70" name="Rectangle: Rounded Corners 69">
              <a:extLst>
                <a:ext uri="{FF2B5EF4-FFF2-40B4-BE49-F238E27FC236}">
                  <a16:creationId xmlns:a16="http://schemas.microsoft.com/office/drawing/2014/main" id="{D9BB4552-B245-4C03-BD9B-51A8819447BA}"/>
                </a:ext>
              </a:extLst>
            </p:cNvPr>
            <p:cNvSpPr/>
            <p:nvPr/>
          </p:nvSpPr>
          <p:spPr>
            <a:xfrm>
              <a:off x="9855900" y="2778610"/>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900">
                  <a:ln w="0"/>
                  <a:solidFill>
                    <a:schemeClr val="tx1">
                      <a:lumMod val="75000"/>
                      <a:lumOff val="25000"/>
                    </a:schemeClr>
                  </a:solidFill>
                  <a:effectLst>
                    <a:outerShdw blurRad="38100" dist="19050" dir="2700000" algn="tl" rotWithShape="0">
                      <a:schemeClr val="dk1">
                        <a:alpha val="40000"/>
                      </a:schemeClr>
                    </a:outerShdw>
                  </a:effectLst>
                </a:rPr>
                <a:t>Generate</a:t>
              </a:r>
              <a:r>
                <a:rPr lang="en-US" sz="700">
                  <a:ln w="0"/>
                  <a:solidFill>
                    <a:schemeClr val="tx1">
                      <a:lumMod val="75000"/>
                      <a:lumOff val="25000"/>
                    </a:schemeClr>
                  </a:solidFill>
                  <a:effectLst>
                    <a:outerShdw blurRad="38100" dist="19050" dir="2700000" algn="tl" rotWithShape="0">
                      <a:schemeClr val="dk1">
                        <a:alpha val="40000"/>
                      </a:schemeClr>
                    </a:outerShdw>
                  </a:effectLst>
                </a:rPr>
                <a:t> </a:t>
              </a:r>
              <a:r>
                <a:rPr lang="en-US" sz="900">
                  <a:ln w="0"/>
                  <a:solidFill>
                    <a:schemeClr val="tx1">
                      <a:lumMod val="75000"/>
                      <a:lumOff val="25000"/>
                    </a:schemeClr>
                  </a:solidFill>
                  <a:effectLst>
                    <a:outerShdw blurRad="38100" dist="19050" dir="2700000" algn="tl" rotWithShape="0">
                      <a:schemeClr val="dk1">
                        <a:alpha val="40000"/>
                      </a:schemeClr>
                    </a:outerShdw>
                  </a:effectLst>
                </a:rPr>
                <a:t>output</a:t>
              </a:r>
              <a:endParaRPr lang="en-US" sz="7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71" name="Arrow: Right 70">
              <a:extLst>
                <a:ext uri="{FF2B5EF4-FFF2-40B4-BE49-F238E27FC236}">
                  <a16:creationId xmlns:a16="http://schemas.microsoft.com/office/drawing/2014/main" id="{7FA414B9-0D2A-4D11-8EC4-DDE08FBB5244}"/>
                </a:ext>
              </a:extLst>
            </p:cNvPr>
            <p:cNvSpPr/>
            <p:nvPr/>
          </p:nvSpPr>
          <p:spPr>
            <a:xfrm>
              <a:off x="3518334" y="3155253"/>
              <a:ext cx="419994"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72" name="Arrow: Right 71">
              <a:extLst>
                <a:ext uri="{FF2B5EF4-FFF2-40B4-BE49-F238E27FC236}">
                  <a16:creationId xmlns:a16="http://schemas.microsoft.com/office/drawing/2014/main" id="{E31B7CC2-655D-41E9-8E61-F147FA4C22A9}"/>
                </a:ext>
              </a:extLst>
            </p:cNvPr>
            <p:cNvSpPr/>
            <p:nvPr/>
          </p:nvSpPr>
          <p:spPr>
            <a:xfrm>
              <a:off x="5490151" y="3149878"/>
              <a:ext cx="383286"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73" name="Arrow: Right 72">
              <a:extLst>
                <a:ext uri="{FF2B5EF4-FFF2-40B4-BE49-F238E27FC236}">
                  <a16:creationId xmlns:a16="http://schemas.microsoft.com/office/drawing/2014/main" id="{B71A1342-E43F-4827-B7C8-0AB64243F708}"/>
                </a:ext>
              </a:extLst>
            </p:cNvPr>
            <p:cNvSpPr/>
            <p:nvPr/>
          </p:nvSpPr>
          <p:spPr>
            <a:xfrm>
              <a:off x="9584526" y="3155251"/>
              <a:ext cx="295680" cy="273729"/>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74" name="Rectangle: Rounded Corners 73">
              <a:extLst>
                <a:ext uri="{FF2B5EF4-FFF2-40B4-BE49-F238E27FC236}">
                  <a16:creationId xmlns:a16="http://schemas.microsoft.com/office/drawing/2014/main" id="{FB0345C2-358C-4DAE-8A03-41B22B2DC3BB}"/>
                </a:ext>
              </a:extLst>
            </p:cNvPr>
            <p:cNvSpPr/>
            <p:nvPr/>
          </p:nvSpPr>
          <p:spPr>
            <a:xfrm>
              <a:off x="507114" y="4061237"/>
              <a:ext cx="1028682" cy="745655"/>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700">
                  <a:ln w="0"/>
                  <a:solidFill>
                    <a:schemeClr val="tx1">
                      <a:lumMod val="75000"/>
                      <a:lumOff val="25000"/>
                    </a:schemeClr>
                  </a:solidFill>
                  <a:effectLst>
                    <a:outerShdw blurRad="38100" dist="19050" dir="2700000" algn="tl" rotWithShape="0">
                      <a:schemeClr val="dk1">
                        <a:alpha val="40000"/>
                      </a:schemeClr>
                    </a:outerShdw>
                  </a:effectLst>
                </a:rPr>
                <a:t>search space definition</a:t>
              </a:r>
              <a:endParaRPr lang="en-US" sz="10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75" name="Arrow: Right 74">
              <a:extLst>
                <a:ext uri="{FF2B5EF4-FFF2-40B4-BE49-F238E27FC236}">
                  <a16:creationId xmlns:a16="http://schemas.microsoft.com/office/drawing/2014/main" id="{05EC7273-5FD0-4CCB-A0BF-3BE73E6D114A}"/>
                </a:ext>
              </a:extLst>
            </p:cNvPr>
            <p:cNvSpPr/>
            <p:nvPr/>
          </p:nvSpPr>
          <p:spPr>
            <a:xfrm rot="19087419">
              <a:off x="1520312" y="375296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700" err="1">
                <a:ln w="0"/>
                <a:solidFill>
                  <a:schemeClr val="tx1">
                    <a:lumMod val="65000"/>
                    <a:lumOff val="35000"/>
                  </a:schemeClr>
                </a:solidFill>
                <a:effectLst>
                  <a:outerShdw blurRad="38100" dist="19050" dir="2700000" algn="tl" rotWithShape="0">
                    <a:schemeClr val="dk1">
                      <a:alpha val="40000"/>
                    </a:schemeClr>
                  </a:outerShdw>
                </a:effectLst>
              </a:endParaRPr>
            </a:p>
          </p:txBody>
        </p:sp>
      </p:grpSp>
      <p:sp>
        <p:nvSpPr>
          <p:cNvPr id="76" name="TextBox 75">
            <a:extLst>
              <a:ext uri="{FF2B5EF4-FFF2-40B4-BE49-F238E27FC236}">
                <a16:creationId xmlns:a16="http://schemas.microsoft.com/office/drawing/2014/main" id="{6B17D479-CB90-4CCD-8005-14436F34DE31}"/>
              </a:ext>
            </a:extLst>
          </p:cNvPr>
          <p:cNvSpPr txBox="1"/>
          <p:nvPr/>
        </p:nvSpPr>
        <p:spPr>
          <a:xfrm>
            <a:off x="2053611" y="4777391"/>
            <a:ext cx="844273" cy="338554"/>
          </a:xfrm>
          <a:prstGeom prst="rect">
            <a:avLst/>
          </a:prstGeom>
          <a:noFill/>
        </p:spPr>
        <p:txBody>
          <a:bodyPr wrap="square" rtlCol="0">
            <a:spAutoFit/>
          </a:bodyPr>
          <a:lstStyle/>
          <a:p>
            <a:pPr algn="l"/>
            <a:r>
              <a:rPr lang="de-DE" sz="1600"/>
              <a:t>Job 3</a:t>
            </a:r>
            <a:endParaRPr lang="en-US" sz="1600" err="1"/>
          </a:p>
        </p:txBody>
      </p:sp>
      <p:sp>
        <p:nvSpPr>
          <p:cNvPr id="77" name="TextBox 76">
            <a:extLst>
              <a:ext uri="{FF2B5EF4-FFF2-40B4-BE49-F238E27FC236}">
                <a16:creationId xmlns:a16="http://schemas.microsoft.com/office/drawing/2014/main" id="{10D855D0-0A25-4CC7-A95C-57CF71F1CB2D}"/>
              </a:ext>
            </a:extLst>
          </p:cNvPr>
          <p:cNvSpPr txBox="1"/>
          <p:nvPr/>
        </p:nvSpPr>
        <p:spPr>
          <a:xfrm rot="5400000">
            <a:off x="2211914" y="6167902"/>
            <a:ext cx="527666" cy="523220"/>
          </a:xfrm>
          <a:prstGeom prst="rect">
            <a:avLst/>
          </a:prstGeom>
          <a:noFill/>
        </p:spPr>
        <p:txBody>
          <a:bodyPr wrap="square" rtlCol="0">
            <a:spAutoFit/>
          </a:bodyPr>
          <a:lstStyle/>
          <a:p>
            <a:pPr algn="l"/>
            <a:r>
              <a:rPr lang="de-DE" sz="2800"/>
              <a:t>…</a:t>
            </a:r>
            <a:endParaRPr lang="en-US" sz="2800" err="1"/>
          </a:p>
        </p:txBody>
      </p:sp>
      <p:sp>
        <p:nvSpPr>
          <p:cNvPr id="78" name="TextBox 77">
            <a:extLst>
              <a:ext uri="{FF2B5EF4-FFF2-40B4-BE49-F238E27FC236}">
                <a16:creationId xmlns:a16="http://schemas.microsoft.com/office/drawing/2014/main" id="{BBA1ECC2-DFF4-4BB7-9EB6-B08B36A87EB5}"/>
              </a:ext>
            </a:extLst>
          </p:cNvPr>
          <p:cNvSpPr txBox="1"/>
          <p:nvPr/>
        </p:nvSpPr>
        <p:spPr>
          <a:xfrm>
            <a:off x="333535" y="2436740"/>
            <a:ext cx="646343"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r>
              <a:rPr lang="de-DE" sz="2000" dirty="0"/>
              <a:t>split</a:t>
            </a:r>
            <a:endParaRPr lang="en-US" sz="2000" dirty="0"/>
          </a:p>
        </p:txBody>
      </p:sp>
      <p:cxnSp>
        <p:nvCxnSpPr>
          <p:cNvPr id="81" name="Straight Arrow Connector 80">
            <a:extLst>
              <a:ext uri="{FF2B5EF4-FFF2-40B4-BE49-F238E27FC236}">
                <a16:creationId xmlns:a16="http://schemas.microsoft.com/office/drawing/2014/main" id="{0FD3A883-E14E-41E6-9A8C-2DF3B6459B21}"/>
              </a:ext>
            </a:extLst>
          </p:cNvPr>
          <p:cNvCxnSpPr>
            <a:stCxn id="20" idx="2"/>
            <a:endCxn id="78" idx="0"/>
          </p:cNvCxnSpPr>
          <p:nvPr/>
        </p:nvCxnSpPr>
        <p:spPr>
          <a:xfrm>
            <a:off x="656707" y="2236648"/>
            <a:ext cx="0" cy="20009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Connector: Elbow 82">
            <a:extLst>
              <a:ext uri="{FF2B5EF4-FFF2-40B4-BE49-F238E27FC236}">
                <a16:creationId xmlns:a16="http://schemas.microsoft.com/office/drawing/2014/main" id="{3B91C557-09A8-46B5-8787-345C50774A31}"/>
              </a:ext>
            </a:extLst>
          </p:cNvPr>
          <p:cNvCxnSpPr>
            <a:stCxn id="78" idx="2"/>
            <a:endCxn id="16" idx="1"/>
          </p:cNvCxnSpPr>
          <p:nvPr/>
        </p:nvCxnSpPr>
        <p:spPr>
          <a:xfrm rot="16200000" flipH="1">
            <a:off x="1409171" y="2084385"/>
            <a:ext cx="293267" cy="1798195"/>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85" name="Connector: Elbow 84">
            <a:extLst>
              <a:ext uri="{FF2B5EF4-FFF2-40B4-BE49-F238E27FC236}">
                <a16:creationId xmlns:a16="http://schemas.microsoft.com/office/drawing/2014/main" id="{02039CF5-D971-43DD-9DEB-F2B3D9395AF9}"/>
              </a:ext>
            </a:extLst>
          </p:cNvPr>
          <p:cNvCxnSpPr>
            <a:stCxn id="78" idx="2"/>
            <a:endCxn id="60" idx="1"/>
          </p:cNvCxnSpPr>
          <p:nvPr/>
        </p:nvCxnSpPr>
        <p:spPr>
          <a:xfrm rot="16200000" flipH="1">
            <a:off x="717086" y="2776470"/>
            <a:ext cx="1677436" cy="1798195"/>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87" name="Connector: Elbow 86">
            <a:extLst>
              <a:ext uri="{FF2B5EF4-FFF2-40B4-BE49-F238E27FC236}">
                <a16:creationId xmlns:a16="http://schemas.microsoft.com/office/drawing/2014/main" id="{4A1E656F-A37C-4C5F-B13F-7FDAF29BC5D1}"/>
              </a:ext>
            </a:extLst>
          </p:cNvPr>
          <p:cNvCxnSpPr>
            <a:stCxn id="78" idx="2"/>
            <a:endCxn id="74" idx="1"/>
          </p:cNvCxnSpPr>
          <p:nvPr/>
        </p:nvCxnSpPr>
        <p:spPr>
          <a:xfrm rot="16200000" flipH="1">
            <a:off x="21652" y="3471904"/>
            <a:ext cx="3068304" cy="1798195"/>
          </a:xfrm>
          <a:prstGeom prst="bentConnector2">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4070819-5DD1-43FD-9CD1-8D0398B7EAC8}"/>
              </a:ext>
            </a:extLst>
          </p:cNvPr>
          <p:cNvCxnSpPr>
            <a:stCxn id="78" idx="2"/>
          </p:cNvCxnSpPr>
          <p:nvPr/>
        </p:nvCxnSpPr>
        <p:spPr>
          <a:xfrm flipH="1">
            <a:off x="656706" y="2836850"/>
            <a:ext cx="1" cy="4100845"/>
          </a:xfrm>
          <a:prstGeom prst="line">
            <a:avLst/>
          </a:prstGeom>
          <a:ln w="12700"/>
        </p:spPr>
        <p:style>
          <a:lnRef idx="1">
            <a:schemeClr val="dk1"/>
          </a:lnRef>
          <a:fillRef idx="0">
            <a:schemeClr val="dk1"/>
          </a:fillRef>
          <a:effectRef idx="0">
            <a:schemeClr val="dk1"/>
          </a:effectRef>
          <a:fontRef idx="minor">
            <a:schemeClr val="tx1"/>
          </a:fontRef>
        </p:style>
      </p:cxnSp>
      <p:sp>
        <p:nvSpPr>
          <p:cNvPr id="90" name="Rectangle: Rounded Corners 89">
            <a:extLst>
              <a:ext uri="{FF2B5EF4-FFF2-40B4-BE49-F238E27FC236}">
                <a16:creationId xmlns:a16="http://schemas.microsoft.com/office/drawing/2014/main" id="{6F2B5900-8B75-4EDA-B940-FB8921963FAC}"/>
              </a:ext>
            </a:extLst>
          </p:cNvPr>
          <p:cNvSpPr/>
          <p:nvPr/>
        </p:nvSpPr>
        <p:spPr>
          <a:xfrm>
            <a:off x="10076798" y="3989713"/>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collected outputs</a:t>
            </a:r>
          </a:p>
        </p:txBody>
      </p:sp>
      <p:sp>
        <p:nvSpPr>
          <p:cNvPr id="91" name="Arrow: Right 90">
            <a:extLst>
              <a:ext uri="{FF2B5EF4-FFF2-40B4-BE49-F238E27FC236}">
                <a16:creationId xmlns:a16="http://schemas.microsoft.com/office/drawing/2014/main" id="{BA6E5C40-6FB5-4BE8-95D8-5D2211AF72B3}"/>
              </a:ext>
            </a:extLst>
          </p:cNvPr>
          <p:cNvSpPr/>
          <p:nvPr/>
        </p:nvSpPr>
        <p:spPr>
          <a:xfrm rot="2951368">
            <a:off x="9266388" y="3384864"/>
            <a:ext cx="920407"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92" name="Arrow: Right 91">
            <a:extLst>
              <a:ext uri="{FF2B5EF4-FFF2-40B4-BE49-F238E27FC236}">
                <a16:creationId xmlns:a16="http://schemas.microsoft.com/office/drawing/2014/main" id="{7EAD71A6-15D2-4E14-8518-794FBDABA4DC}"/>
              </a:ext>
            </a:extLst>
          </p:cNvPr>
          <p:cNvSpPr/>
          <p:nvPr/>
        </p:nvSpPr>
        <p:spPr>
          <a:xfrm rot="1421292">
            <a:off x="9340018" y="4057762"/>
            <a:ext cx="61695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93" name="Arrow: Right 92">
            <a:extLst>
              <a:ext uri="{FF2B5EF4-FFF2-40B4-BE49-F238E27FC236}">
                <a16:creationId xmlns:a16="http://schemas.microsoft.com/office/drawing/2014/main" id="{3CADB64A-80D9-4D4C-B9C9-3246677FC661}"/>
              </a:ext>
            </a:extLst>
          </p:cNvPr>
          <p:cNvSpPr/>
          <p:nvPr/>
        </p:nvSpPr>
        <p:spPr>
          <a:xfrm rot="19480657">
            <a:off x="9317863" y="4969321"/>
            <a:ext cx="709013"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94" name="Arrow: Right 93">
            <a:extLst>
              <a:ext uri="{FF2B5EF4-FFF2-40B4-BE49-F238E27FC236}">
                <a16:creationId xmlns:a16="http://schemas.microsoft.com/office/drawing/2014/main" id="{BB95788D-5336-4355-8CC1-BD3B537F0846}"/>
              </a:ext>
            </a:extLst>
          </p:cNvPr>
          <p:cNvSpPr/>
          <p:nvPr/>
        </p:nvSpPr>
        <p:spPr>
          <a:xfrm rot="18463358">
            <a:off x="9290300" y="5592523"/>
            <a:ext cx="1133714"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95" name="Speech Bubble: Oval 94">
            <a:extLst>
              <a:ext uri="{FF2B5EF4-FFF2-40B4-BE49-F238E27FC236}">
                <a16:creationId xmlns:a16="http://schemas.microsoft.com/office/drawing/2014/main" id="{61525E6D-B355-4177-9FE7-39BC13745C58}"/>
              </a:ext>
            </a:extLst>
          </p:cNvPr>
          <p:cNvSpPr/>
          <p:nvPr/>
        </p:nvSpPr>
        <p:spPr>
          <a:xfrm>
            <a:off x="5874890" y="851072"/>
            <a:ext cx="2889063" cy="1089507"/>
          </a:xfrm>
          <a:prstGeom prst="wedgeEllipseCallout">
            <a:avLst>
              <a:gd name="adj1" fmla="val -65263"/>
              <a:gd name="adj2" fmla="val 52672"/>
            </a:avLst>
          </a:prstGeom>
          <a:solidFill>
            <a:schemeClr val="accent3">
              <a:lumMod val="20000"/>
              <a:lumOff val="80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de-DE" sz="1600" dirty="0"/>
              <a:t>Can be run in </a:t>
            </a:r>
            <a:endParaRPr lang="en-US" sz="1600" dirty="0"/>
          </a:p>
          <a:p>
            <a:pPr algn="ctr"/>
            <a:r>
              <a:rPr lang="de-DE" sz="1600" dirty="0"/>
              <a:t>parallel as independent jobs</a:t>
            </a:r>
            <a:endParaRPr lang="en-US" sz="1600" dirty="0">
              <a:cs typeface="Arial"/>
            </a:endParaRPr>
          </a:p>
        </p:txBody>
      </p:sp>
    </p:spTree>
    <p:extLst>
      <p:ext uri="{BB962C8B-B14F-4D97-AF65-F5344CB8AC3E}">
        <p14:creationId xmlns:p14="http://schemas.microsoft.com/office/powerpoint/2010/main" val="103769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10;&#10;Description automatically generated">
            <a:extLst>
              <a:ext uri="{FF2B5EF4-FFF2-40B4-BE49-F238E27FC236}">
                <a16:creationId xmlns:a16="http://schemas.microsoft.com/office/drawing/2014/main" id="{862E12E6-7B5E-4089-AEF2-ED1951007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67" y="986689"/>
            <a:ext cx="11504645" cy="5399607"/>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p:txBody>
          <a:bodyPr/>
          <a:lstStyle/>
          <a:p>
            <a:r>
              <a:rPr lang="en-US" dirty="0"/>
              <a:t>Output – Mean Absolute Error</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65</a:t>
            </a:fld>
            <a:endParaRPr lang="en-US"/>
          </a:p>
        </p:txBody>
      </p:sp>
      <p:sp>
        <p:nvSpPr>
          <p:cNvPr id="14" name="TextBox 13">
            <a:extLst>
              <a:ext uri="{FF2B5EF4-FFF2-40B4-BE49-F238E27FC236}">
                <a16:creationId xmlns:a16="http://schemas.microsoft.com/office/drawing/2014/main" id="{09979824-ACE9-4B9D-A2A0-7F8D4DCD68B8}"/>
              </a:ext>
            </a:extLst>
          </p:cNvPr>
          <p:cNvSpPr txBox="1"/>
          <p:nvPr/>
        </p:nvSpPr>
        <p:spPr>
          <a:xfrm>
            <a:off x="6394838" y="1237262"/>
            <a:ext cx="3777862" cy="954107"/>
          </a:xfrm>
          <a:prstGeom prst="rect">
            <a:avLst/>
          </a:prstGeom>
          <a:noFill/>
        </p:spPr>
        <p:txBody>
          <a:bodyPr wrap="square" rtlCol="0">
            <a:spAutoFit/>
          </a:bodyPr>
          <a:lstStyle/>
          <a:p>
            <a:pPr marL="342900" indent="-342900" algn="l">
              <a:buClr>
                <a:srgbClr val="FF0000"/>
              </a:buClr>
              <a:buFont typeface="Wingdings" panose="05000000000000000000" pitchFamily="2" charset="2"/>
              <a:buChar char="Ø"/>
            </a:pPr>
            <a:r>
              <a:rPr lang="en-US" sz="1400" dirty="0"/>
              <a:t>This plot displays MAE scores for different neural network configurations.</a:t>
            </a:r>
          </a:p>
          <a:p>
            <a:pPr marL="342900" indent="-342900" algn="l">
              <a:buClr>
                <a:srgbClr val="FF0000"/>
              </a:buClr>
              <a:buFont typeface="Wingdings" panose="05000000000000000000" pitchFamily="2" charset="2"/>
              <a:buChar char="Ø"/>
            </a:pPr>
            <a:r>
              <a:rPr lang="en-US" sz="1400" dirty="0"/>
              <a:t>Labels represent number of neurons for the respective configuration.</a:t>
            </a:r>
          </a:p>
        </p:txBody>
      </p:sp>
    </p:spTree>
    <p:extLst>
      <p:ext uri="{BB962C8B-B14F-4D97-AF65-F5344CB8AC3E}">
        <p14:creationId xmlns:p14="http://schemas.microsoft.com/office/powerpoint/2010/main" val="17121758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ox and whisker chart&#10;&#10;Description automatically generated">
            <a:extLst>
              <a:ext uri="{FF2B5EF4-FFF2-40B4-BE49-F238E27FC236}">
                <a16:creationId xmlns:a16="http://schemas.microsoft.com/office/drawing/2014/main" id="{B04554A4-6DAC-4208-9779-2C8476679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980" y="1044167"/>
            <a:ext cx="10684039" cy="5524691"/>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p:txBody>
          <a:bodyPr/>
          <a:lstStyle/>
          <a:p>
            <a:r>
              <a:rPr lang="en-US" dirty="0"/>
              <a:t>Output – Mean Abs. Error (boxplot form)</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66</a:t>
            </a:fld>
            <a:endParaRPr lang="en-US"/>
          </a:p>
        </p:txBody>
      </p:sp>
      <p:sp>
        <p:nvSpPr>
          <p:cNvPr id="3" name="Text Placeholder 2">
            <a:extLst>
              <a:ext uri="{FF2B5EF4-FFF2-40B4-BE49-F238E27FC236}">
                <a16:creationId xmlns:a16="http://schemas.microsoft.com/office/drawing/2014/main" id="{C2F36523-F6B5-5A4E-F6B7-A95F4999AC00}"/>
              </a:ext>
            </a:extLst>
          </p:cNvPr>
          <p:cNvSpPr txBox="1">
            <a:spLocks/>
          </p:cNvSpPr>
          <p:nvPr/>
        </p:nvSpPr>
        <p:spPr>
          <a:xfrm>
            <a:off x="824434" y="1001457"/>
            <a:ext cx="3799711" cy="39123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Box Plot</a:t>
            </a:r>
          </a:p>
          <a:p>
            <a:endParaRPr lang="en-US">
              <a:cs typeface="Arial"/>
            </a:endParaRPr>
          </a:p>
        </p:txBody>
      </p:sp>
      <p:sp>
        <p:nvSpPr>
          <p:cNvPr id="9" name="TextBox 8">
            <a:extLst>
              <a:ext uri="{FF2B5EF4-FFF2-40B4-BE49-F238E27FC236}">
                <a16:creationId xmlns:a16="http://schemas.microsoft.com/office/drawing/2014/main" id="{44A9D196-7F6A-4EA6-9A63-CDA9D4B9028F}"/>
              </a:ext>
            </a:extLst>
          </p:cNvPr>
          <p:cNvSpPr txBox="1"/>
          <p:nvPr/>
        </p:nvSpPr>
        <p:spPr>
          <a:xfrm>
            <a:off x="6274866" y="1280725"/>
            <a:ext cx="5092700" cy="1384995"/>
          </a:xfrm>
          <a:prstGeom prst="rect">
            <a:avLst/>
          </a:prstGeom>
          <a:noFill/>
        </p:spPr>
        <p:txBody>
          <a:bodyPr wrap="square" rtlCol="0">
            <a:spAutoFit/>
          </a:bodyPr>
          <a:lstStyle/>
          <a:p>
            <a:pPr marL="342900" indent="-342900" algn="l">
              <a:buClr>
                <a:srgbClr val="FF0000"/>
              </a:buClr>
              <a:buFont typeface="Wingdings" panose="05000000000000000000" pitchFamily="2" charset="2"/>
              <a:buChar char="Ø"/>
            </a:pPr>
            <a:r>
              <a:rPr lang="en-US" sz="1400" dirty="0"/>
              <a:t>Box plot displays overall range of MAE score through its whiskers, the line in between represents median value.</a:t>
            </a:r>
          </a:p>
          <a:p>
            <a:pPr marL="342900" indent="-342900" algn="l">
              <a:buClr>
                <a:srgbClr val="FF0000"/>
              </a:buClr>
              <a:buFont typeface="Wingdings" panose="05000000000000000000" pitchFamily="2" charset="2"/>
              <a:buChar char="Ø"/>
            </a:pPr>
            <a:r>
              <a:rPr lang="en-US" sz="1400" dirty="0"/>
              <a:t>The void dots are outliers which can be ignored.</a:t>
            </a:r>
          </a:p>
          <a:p>
            <a:pPr marL="342900" indent="-342900" algn="l">
              <a:buClr>
                <a:srgbClr val="FF0000"/>
              </a:buClr>
              <a:buFont typeface="Wingdings" panose="05000000000000000000" pitchFamily="2" charset="2"/>
              <a:buChar char="Ø"/>
            </a:pPr>
            <a:r>
              <a:rPr lang="en-US" sz="1400" dirty="0"/>
              <a:t>MAE scores are considerably decreasing up till 5 number of hidden layers, after that they are confined to a somewhat similar range.</a:t>
            </a:r>
          </a:p>
        </p:txBody>
      </p:sp>
    </p:spTree>
    <p:extLst>
      <p:ext uri="{BB962C8B-B14F-4D97-AF65-F5344CB8AC3E}">
        <p14:creationId xmlns:p14="http://schemas.microsoft.com/office/powerpoint/2010/main" val="15183230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BB80724E-411E-43AA-AC03-44F3649FB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43" y="1180894"/>
            <a:ext cx="11391006" cy="5724240"/>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29049" y="332508"/>
            <a:ext cx="10091683" cy="567296"/>
          </a:xfrm>
        </p:spPr>
        <p:txBody>
          <a:bodyPr/>
          <a:lstStyle/>
          <a:p>
            <a:r>
              <a:rPr lang="en-US" dirty="0"/>
              <a:t>Output - Runtime</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67</a:t>
            </a:fld>
            <a:endParaRPr lang="en-US"/>
          </a:p>
        </p:txBody>
      </p:sp>
      <p:sp>
        <p:nvSpPr>
          <p:cNvPr id="8" name="Text Placeholder 2">
            <a:extLst>
              <a:ext uri="{FF2B5EF4-FFF2-40B4-BE49-F238E27FC236}">
                <a16:creationId xmlns:a16="http://schemas.microsoft.com/office/drawing/2014/main" id="{420A7F99-B898-BFB4-18C2-6E1F6DFA3811}"/>
              </a:ext>
            </a:extLst>
          </p:cNvPr>
          <p:cNvSpPr txBox="1">
            <a:spLocks/>
          </p:cNvSpPr>
          <p:nvPr/>
        </p:nvSpPr>
        <p:spPr>
          <a:xfrm>
            <a:off x="572651" y="835305"/>
            <a:ext cx="2403487" cy="39123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Average Runtime plot</a:t>
            </a:r>
          </a:p>
        </p:txBody>
      </p:sp>
      <p:sp>
        <p:nvSpPr>
          <p:cNvPr id="11" name="TextBox 10">
            <a:extLst>
              <a:ext uri="{FF2B5EF4-FFF2-40B4-BE49-F238E27FC236}">
                <a16:creationId xmlns:a16="http://schemas.microsoft.com/office/drawing/2014/main" id="{644C22C8-0BD2-4821-99A1-7FD5AFC04367}"/>
              </a:ext>
            </a:extLst>
          </p:cNvPr>
          <p:cNvSpPr txBox="1"/>
          <p:nvPr/>
        </p:nvSpPr>
        <p:spPr>
          <a:xfrm>
            <a:off x="9132305" y="3080789"/>
            <a:ext cx="2638343" cy="2246769"/>
          </a:xfrm>
          <a:prstGeom prst="rect">
            <a:avLst/>
          </a:prstGeom>
          <a:noFill/>
        </p:spPr>
        <p:txBody>
          <a:bodyPr wrap="square" rtlCol="0">
            <a:spAutoFit/>
          </a:bodyPr>
          <a:lstStyle/>
          <a:p>
            <a:pPr marL="342900" indent="-342900" algn="l">
              <a:buClr>
                <a:srgbClr val="FF0000"/>
              </a:buClr>
              <a:buFont typeface="Wingdings" panose="05000000000000000000" pitchFamily="2" charset="2"/>
              <a:buChar char="Ø"/>
            </a:pPr>
            <a:r>
              <a:rPr lang="en-US" sz="1400" dirty="0"/>
              <a:t>Best and worst MAE scores are being attained in a similar time range in most cases. </a:t>
            </a:r>
          </a:p>
          <a:p>
            <a:pPr algn="l">
              <a:buClr>
                <a:srgbClr val="FF0000"/>
              </a:buClr>
            </a:pPr>
            <a:endParaRPr lang="en-US" sz="1400" dirty="0"/>
          </a:p>
          <a:p>
            <a:pPr marL="342900" indent="-342900" algn="l">
              <a:buClr>
                <a:srgbClr val="FF0000"/>
              </a:buClr>
              <a:buFont typeface="Wingdings" panose="05000000000000000000" pitchFamily="2" charset="2"/>
              <a:buChar char="Ø"/>
            </a:pPr>
            <a:r>
              <a:rPr lang="en-US" sz="1400" dirty="0"/>
              <a:t>This shows that runtime is not being substantially affected by increasing complexity of a NN structure.</a:t>
            </a:r>
          </a:p>
        </p:txBody>
      </p:sp>
    </p:spTree>
    <p:extLst>
      <p:ext uri="{BB962C8B-B14F-4D97-AF65-F5344CB8AC3E}">
        <p14:creationId xmlns:p14="http://schemas.microsoft.com/office/powerpoint/2010/main" val="3026858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scatter chart&#10;&#10;Description automatically generated">
            <a:extLst>
              <a:ext uri="{FF2B5EF4-FFF2-40B4-BE49-F238E27FC236}">
                <a16:creationId xmlns:a16="http://schemas.microsoft.com/office/drawing/2014/main" id="{994F508D-B53F-4B33-9144-5069D167C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1" y="1201837"/>
            <a:ext cx="10841383" cy="5573960"/>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a:xfrm>
            <a:off x="833726" y="406952"/>
            <a:ext cx="10091683" cy="567296"/>
          </a:xfrm>
        </p:spPr>
        <p:txBody>
          <a:bodyPr/>
          <a:lstStyle/>
          <a:p>
            <a:r>
              <a:rPr lang="en-US" dirty="0"/>
              <a:t>Output – Mean Abs. Error vs. Runtime</a:t>
            </a:r>
          </a:p>
        </p:txBody>
      </p:sp>
      <p:sp>
        <p:nvSpPr>
          <p:cNvPr id="8" name="Text Placeholder 2">
            <a:extLst>
              <a:ext uri="{FF2B5EF4-FFF2-40B4-BE49-F238E27FC236}">
                <a16:creationId xmlns:a16="http://schemas.microsoft.com/office/drawing/2014/main" id="{420A7F99-B898-BFB4-18C2-6E1F6DFA3811}"/>
              </a:ext>
            </a:extLst>
          </p:cNvPr>
          <p:cNvSpPr txBox="1">
            <a:spLocks/>
          </p:cNvSpPr>
          <p:nvPr/>
        </p:nvSpPr>
        <p:spPr>
          <a:xfrm>
            <a:off x="833726" y="1001457"/>
            <a:ext cx="4175137" cy="400761"/>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Average Runtime vs MAE scores plot</a:t>
            </a:r>
          </a:p>
        </p:txBody>
      </p:sp>
      <p:sp>
        <p:nvSpPr>
          <p:cNvPr id="9" name="TextBox 8">
            <a:extLst>
              <a:ext uri="{FF2B5EF4-FFF2-40B4-BE49-F238E27FC236}">
                <a16:creationId xmlns:a16="http://schemas.microsoft.com/office/drawing/2014/main" id="{8BB2347D-00D4-40B3-B527-496A73DF7D51}"/>
              </a:ext>
            </a:extLst>
          </p:cNvPr>
          <p:cNvSpPr txBox="1"/>
          <p:nvPr/>
        </p:nvSpPr>
        <p:spPr>
          <a:xfrm>
            <a:off x="6328235" y="1490237"/>
            <a:ext cx="4080574" cy="1169551"/>
          </a:xfrm>
          <a:prstGeom prst="rect">
            <a:avLst/>
          </a:prstGeom>
          <a:noFill/>
        </p:spPr>
        <p:txBody>
          <a:bodyPr wrap="square" rtlCol="0">
            <a:spAutoFit/>
          </a:bodyPr>
          <a:lstStyle/>
          <a:p>
            <a:pPr marL="342900" indent="-342900" algn="l">
              <a:buClr>
                <a:srgbClr val="FF0000"/>
              </a:buClr>
              <a:buFont typeface="Wingdings" panose="05000000000000000000" pitchFamily="2" charset="2"/>
              <a:buChar char="Ø"/>
            </a:pPr>
            <a:r>
              <a:rPr lang="en-US" sz="1400" dirty="0"/>
              <a:t>It can be seen from the plot that most of the best MAE scores (~ 0.015), shown in the highlighted circle, can be attained in a considerably good runtime and these models can be used to achieve good results.</a:t>
            </a:r>
          </a:p>
        </p:txBody>
      </p:sp>
      <p:sp>
        <p:nvSpPr>
          <p:cNvPr id="30" name="Date Placeholder 4">
            <a:extLst>
              <a:ext uri="{FF2B5EF4-FFF2-40B4-BE49-F238E27FC236}">
                <a16:creationId xmlns:a16="http://schemas.microsoft.com/office/drawing/2014/main" id="{AEE016D6-708D-EFB9-6B51-D3DD41AE5AE3}"/>
              </a:ext>
            </a:extLst>
          </p:cNvPr>
          <p:cNvSpPr>
            <a:spLocks noGrp="1"/>
          </p:cNvSpPr>
          <p:nvPr>
            <p:ph type="dt" sz="half" idx="28"/>
          </p:nvPr>
        </p:nvSpPr>
        <p:spPr>
          <a:xfrm>
            <a:off x="9198269" y="6568858"/>
            <a:ext cx="2421080" cy="182563"/>
          </a:xfrm>
        </p:spPr>
        <p:txBody>
          <a:bodyPr/>
          <a:lstStyle/>
          <a:p>
            <a:r>
              <a:rPr lang="en-US" dirty="0"/>
              <a:t>GlobalFoundries © 2022 All Rights Reserved</a:t>
            </a:r>
          </a:p>
        </p:txBody>
      </p:sp>
      <p:sp>
        <p:nvSpPr>
          <p:cNvPr id="31" name="Slide Number Placeholder 5">
            <a:extLst>
              <a:ext uri="{FF2B5EF4-FFF2-40B4-BE49-F238E27FC236}">
                <a16:creationId xmlns:a16="http://schemas.microsoft.com/office/drawing/2014/main" id="{76908937-CCF1-5F71-9938-BCC390798DC7}"/>
              </a:ext>
            </a:extLst>
          </p:cNvPr>
          <p:cNvSpPr>
            <a:spLocks noGrp="1"/>
          </p:cNvSpPr>
          <p:nvPr>
            <p:ph type="sldNum" sz="quarter" idx="30"/>
          </p:nvPr>
        </p:nvSpPr>
        <p:spPr>
          <a:xfrm>
            <a:off x="11577638" y="6386296"/>
            <a:ext cx="386020" cy="365125"/>
          </a:xfrm>
        </p:spPr>
        <p:txBody>
          <a:bodyPr/>
          <a:lstStyle/>
          <a:p>
            <a:fld id="{7E6ECBBE-ACC3-48EB-9F88-A771FEACBB28}" type="slidenum">
              <a:rPr lang="en-US" smtClean="0"/>
              <a:pPr/>
              <a:t>68</a:t>
            </a:fld>
            <a:endParaRPr lang="en-US"/>
          </a:p>
        </p:txBody>
      </p:sp>
      <p:sp>
        <p:nvSpPr>
          <p:cNvPr id="2" name="Oval 1">
            <a:extLst>
              <a:ext uri="{FF2B5EF4-FFF2-40B4-BE49-F238E27FC236}">
                <a16:creationId xmlns:a16="http://schemas.microsoft.com/office/drawing/2014/main" id="{BC0FDD97-12D3-420F-9B09-7BBF2D2D6E3B}"/>
              </a:ext>
            </a:extLst>
          </p:cNvPr>
          <p:cNvSpPr/>
          <p:nvPr/>
        </p:nvSpPr>
        <p:spPr>
          <a:xfrm>
            <a:off x="1278384" y="5140171"/>
            <a:ext cx="1251752" cy="12461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3" name="Oval 2">
            <a:extLst>
              <a:ext uri="{FF2B5EF4-FFF2-40B4-BE49-F238E27FC236}">
                <a16:creationId xmlns:a16="http://schemas.microsoft.com/office/drawing/2014/main" id="{ED12CC6E-80C0-4D04-B7F2-544AFE5AAA03}"/>
              </a:ext>
            </a:extLst>
          </p:cNvPr>
          <p:cNvSpPr/>
          <p:nvPr/>
        </p:nvSpPr>
        <p:spPr>
          <a:xfrm>
            <a:off x="1073069" y="4176282"/>
            <a:ext cx="1251752" cy="14151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16542051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2747062F-0770-46F8-8417-F94FD5B3E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22" y="872275"/>
            <a:ext cx="11233329" cy="5696583"/>
          </a:xfrm>
          <a:prstGeom prst="rect">
            <a:avLst/>
          </a:prstGeom>
        </p:spPr>
      </p:pic>
      <p:sp>
        <p:nvSpPr>
          <p:cNvPr id="7" name="Title 6">
            <a:extLst>
              <a:ext uri="{FF2B5EF4-FFF2-40B4-BE49-F238E27FC236}">
                <a16:creationId xmlns:a16="http://schemas.microsoft.com/office/drawing/2014/main" id="{A5B3C90A-42DF-4CD9-9E96-9910C58E7BCA}"/>
              </a:ext>
            </a:extLst>
          </p:cNvPr>
          <p:cNvSpPr>
            <a:spLocks noGrp="1"/>
          </p:cNvSpPr>
          <p:nvPr>
            <p:ph type="title"/>
          </p:nvPr>
        </p:nvSpPr>
        <p:spPr/>
        <p:txBody>
          <a:bodyPr/>
          <a:lstStyle/>
          <a:p>
            <a:r>
              <a:rPr lang="en-US" dirty="0"/>
              <a:t>Relation b/w simulation points &amp; MAE</a:t>
            </a:r>
          </a:p>
        </p:txBody>
      </p:sp>
      <p:sp>
        <p:nvSpPr>
          <p:cNvPr id="5" name="Date Placeholder 4">
            <a:extLst>
              <a:ext uri="{FF2B5EF4-FFF2-40B4-BE49-F238E27FC236}">
                <a16:creationId xmlns:a16="http://schemas.microsoft.com/office/drawing/2014/main" id="{91B270A6-6CFD-4F91-BECF-EF2AA3D769E0}"/>
              </a:ext>
            </a:extLst>
          </p:cNvPr>
          <p:cNvSpPr>
            <a:spLocks noGrp="1"/>
          </p:cNvSpPr>
          <p:nvPr>
            <p:ph type="dt" sz="half" idx="28"/>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E4B134F8-FC83-4E3B-AC83-B0F691B0ECEB}"/>
              </a:ext>
            </a:extLst>
          </p:cNvPr>
          <p:cNvSpPr>
            <a:spLocks noGrp="1"/>
          </p:cNvSpPr>
          <p:nvPr>
            <p:ph type="sldNum" sz="quarter" idx="30"/>
          </p:nvPr>
        </p:nvSpPr>
        <p:spPr/>
        <p:txBody>
          <a:bodyPr/>
          <a:lstStyle/>
          <a:p>
            <a:fld id="{7E6ECBBE-ACC3-48EB-9F88-A771FEACBB28}" type="slidenum">
              <a:rPr lang="en-US" smtClean="0"/>
              <a:pPr/>
              <a:t>69</a:t>
            </a:fld>
            <a:endParaRPr lang="en-US"/>
          </a:p>
        </p:txBody>
      </p:sp>
    </p:spTree>
    <p:extLst>
      <p:ext uri="{BB962C8B-B14F-4D97-AF65-F5344CB8AC3E}">
        <p14:creationId xmlns:p14="http://schemas.microsoft.com/office/powerpoint/2010/main" val="679773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Search Algorithms – Part-2</a:t>
            </a:r>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7</a:t>
            </a:fld>
            <a:endParaRPr lang="en-US"/>
          </a:p>
        </p:txBody>
      </p:sp>
      <p:sp>
        <p:nvSpPr>
          <p:cNvPr id="10" name="Text Placeholder 2">
            <a:extLst>
              <a:ext uri="{FF2B5EF4-FFF2-40B4-BE49-F238E27FC236}">
                <a16:creationId xmlns:a16="http://schemas.microsoft.com/office/drawing/2014/main" id="{9A2BF4A6-AF58-411F-BC9F-AE6EEF95390A}"/>
              </a:ext>
            </a:extLst>
          </p:cNvPr>
          <p:cNvSpPr txBox="1">
            <a:spLocks/>
          </p:cNvSpPr>
          <p:nvPr/>
        </p:nvSpPr>
        <p:spPr>
          <a:xfrm>
            <a:off x="824201" y="1001457"/>
            <a:ext cx="4469252" cy="391236"/>
          </a:xfrm>
          <a:prstGeom prst="rect">
            <a:avLst/>
          </a:prstGeom>
        </p:spPr>
        <p:txBody>
          <a:bodyPr vert="horz" lIns="0" tIns="0" rIns="0" bIns="0" rtlCol="0" anchor="t">
            <a:noAutofit/>
          </a:bodyPr>
          <a:lstStyle>
            <a:lvl1pPr marL="210312" indent="-210312"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448056" indent="-173736"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solidFill>
                <a:latin typeface="+mn-lt"/>
                <a:ea typeface="+mn-ea"/>
                <a:cs typeface="+mn-cs"/>
              </a:defRPr>
            </a:lvl2pPr>
            <a:lvl3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8pPr>
            <a:lvl9pPr marL="731520" indent="-173736"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Bayesian optimization search</a:t>
            </a:r>
          </a:p>
          <a:p>
            <a:endParaRPr lang="en-US" dirty="0"/>
          </a:p>
        </p:txBody>
      </p:sp>
      <p:sp>
        <p:nvSpPr>
          <p:cNvPr id="15" name="Content Placeholder 6">
            <a:extLst>
              <a:ext uri="{FF2B5EF4-FFF2-40B4-BE49-F238E27FC236}">
                <a16:creationId xmlns:a16="http://schemas.microsoft.com/office/drawing/2014/main" id="{F91279F0-9227-4391-AA99-E2F331F5867A}"/>
              </a:ext>
            </a:extLst>
          </p:cNvPr>
          <p:cNvSpPr>
            <a:spLocks noGrp="1"/>
          </p:cNvSpPr>
          <p:nvPr>
            <p:ph idx="1"/>
          </p:nvPr>
        </p:nvSpPr>
        <p:spPr>
          <a:xfrm>
            <a:off x="542477" y="2019156"/>
            <a:ext cx="4750976" cy="2032247"/>
          </a:xfrm>
        </p:spPr>
        <p:txBody>
          <a:bodyPr>
            <a:normAutofit/>
          </a:bodyPr>
          <a:lstStyle/>
          <a:p>
            <a:pPr marL="0" indent="0">
              <a:buNone/>
            </a:pPr>
            <a:r>
              <a:rPr lang="en-US" sz="1600" u="sng" dirty="0"/>
              <a:t>Bayesian optimization</a:t>
            </a:r>
          </a:p>
          <a:p>
            <a:pPr marL="0" indent="0">
              <a:spcBef>
                <a:spcPts val="600"/>
              </a:spcBef>
              <a:buNone/>
            </a:pPr>
            <a:r>
              <a:rPr lang="en-US" sz="1050" dirty="0"/>
              <a:t>It evaluates past model’s configuration information to select hyperparameter values for the new model. With this learning feature, it takes less time to find the optimal hyperparameters to get best accuracy.</a:t>
            </a:r>
            <a:endParaRPr lang="en-US" sz="1200" dirty="0"/>
          </a:p>
          <a:p>
            <a:pPr marL="0" indent="0">
              <a:spcBef>
                <a:spcPts val="600"/>
              </a:spcBef>
              <a:buNone/>
            </a:pPr>
            <a:r>
              <a:rPr lang="en-US" sz="1300" dirty="0"/>
              <a:t>Disadvantage:</a:t>
            </a:r>
          </a:p>
          <a:p>
            <a:pPr marL="0" indent="0">
              <a:spcBef>
                <a:spcPts val="600"/>
              </a:spcBef>
              <a:buNone/>
            </a:pPr>
            <a:r>
              <a:rPr lang="en-US" sz="1050" dirty="0"/>
              <a:t>This method is sequential (relies on its previous iteration) ,can be computational expensive</a:t>
            </a:r>
          </a:p>
        </p:txBody>
      </p:sp>
      <p:pic>
        <p:nvPicPr>
          <p:cNvPr id="7" name="Picture 6" descr="Chart, scatter chart&#10;&#10;Description automatically generated">
            <a:extLst>
              <a:ext uri="{FF2B5EF4-FFF2-40B4-BE49-F238E27FC236}">
                <a16:creationId xmlns:a16="http://schemas.microsoft.com/office/drawing/2014/main" id="{13702DD4-DC79-4051-A2B3-7C03AAD90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453" y="2168431"/>
            <a:ext cx="5935017" cy="2372890"/>
          </a:xfrm>
          <a:prstGeom prst="rect">
            <a:avLst/>
          </a:prstGeom>
        </p:spPr>
      </p:pic>
      <p:sp>
        <p:nvSpPr>
          <p:cNvPr id="8" name="TextBox 7">
            <a:extLst>
              <a:ext uri="{FF2B5EF4-FFF2-40B4-BE49-F238E27FC236}">
                <a16:creationId xmlns:a16="http://schemas.microsoft.com/office/drawing/2014/main" id="{559A852B-9242-43A7-A0D3-99AA2E087DBE}"/>
              </a:ext>
            </a:extLst>
          </p:cNvPr>
          <p:cNvSpPr txBox="1"/>
          <p:nvPr/>
        </p:nvSpPr>
        <p:spPr>
          <a:xfrm>
            <a:off x="6320901" y="1861663"/>
            <a:ext cx="1509204" cy="261610"/>
          </a:xfrm>
          <a:prstGeom prst="rect">
            <a:avLst/>
          </a:prstGeom>
          <a:noFill/>
        </p:spPr>
        <p:txBody>
          <a:bodyPr wrap="square" rtlCol="0">
            <a:spAutoFit/>
          </a:bodyPr>
          <a:lstStyle/>
          <a:p>
            <a:pPr algn="l"/>
            <a:r>
              <a:rPr lang="en-US" sz="1050" dirty="0"/>
              <a:t>Random Search</a:t>
            </a:r>
          </a:p>
        </p:txBody>
      </p:sp>
      <p:sp>
        <p:nvSpPr>
          <p:cNvPr id="12" name="TextBox 11">
            <a:extLst>
              <a:ext uri="{FF2B5EF4-FFF2-40B4-BE49-F238E27FC236}">
                <a16:creationId xmlns:a16="http://schemas.microsoft.com/office/drawing/2014/main" id="{71466A53-8BE2-4B69-8744-70DC50EB0943}"/>
              </a:ext>
            </a:extLst>
          </p:cNvPr>
          <p:cNvSpPr txBox="1"/>
          <p:nvPr/>
        </p:nvSpPr>
        <p:spPr>
          <a:xfrm>
            <a:off x="9083053" y="1861663"/>
            <a:ext cx="2076177" cy="261610"/>
          </a:xfrm>
          <a:prstGeom prst="rect">
            <a:avLst/>
          </a:prstGeom>
          <a:noFill/>
        </p:spPr>
        <p:txBody>
          <a:bodyPr wrap="square" rtlCol="0">
            <a:spAutoFit/>
          </a:bodyPr>
          <a:lstStyle/>
          <a:p>
            <a:pPr algn="l"/>
            <a:r>
              <a:rPr lang="en-US" sz="1050" dirty="0"/>
              <a:t>Bayesian optimization Search</a:t>
            </a:r>
          </a:p>
        </p:txBody>
      </p:sp>
    </p:spTree>
    <p:extLst>
      <p:ext uri="{BB962C8B-B14F-4D97-AF65-F5344CB8AC3E}">
        <p14:creationId xmlns:p14="http://schemas.microsoft.com/office/powerpoint/2010/main" val="9657481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with low confidence">
            <a:extLst>
              <a:ext uri="{FF2B5EF4-FFF2-40B4-BE49-F238E27FC236}">
                <a16:creationId xmlns:a16="http://schemas.microsoft.com/office/drawing/2014/main" id="{728F5F63-E94F-44CD-B54B-CC2B7F217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5541" y="3909848"/>
            <a:ext cx="3609004" cy="2290933"/>
          </a:xfrm>
          <a:prstGeom prst="rect">
            <a:avLst/>
          </a:prstGeom>
        </p:spPr>
      </p:pic>
      <p:sp>
        <p:nvSpPr>
          <p:cNvPr id="2" name="Title 1">
            <a:extLst>
              <a:ext uri="{FF2B5EF4-FFF2-40B4-BE49-F238E27FC236}">
                <a16:creationId xmlns:a16="http://schemas.microsoft.com/office/drawing/2014/main" id="{DC2C62FC-5EF1-4E62-B67F-24F5BEA03941}"/>
              </a:ext>
            </a:extLst>
          </p:cNvPr>
          <p:cNvSpPr>
            <a:spLocks noGrp="1"/>
          </p:cNvSpPr>
          <p:nvPr>
            <p:ph type="title"/>
          </p:nvPr>
        </p:nvSpPr>
        <p:spPr/>
        <p:txBody>
          <a:bodyPr/>
          <a:lstStyle/>
          <a:p>
            <a:r>
              <a:rPr lang="en-US" dirty="0"/>
              <a:t>Early Stopping</a:t>
            </a:r>
          </a:p>
        </p:txBody>
      </p:sp>
      <p:sp>
        <p:nvSpPr>
          <p:cNvPr id="3" name="Content Placeholder 2">
            <a:extLst>
              <a:ext uri="{FF2B5EF4-FFF2-40B4-BE49-F238E27FC236}">
                <a16:creationId xmlns:a16="http://schemas.microsoft.com/office/drawing/2014/main" id="{3601F86B-C764-4BBA-94D7-F40DBF7B7A3C}"/>
              </a:ext>
            </a:extLst>
          </p:cNvPr>
          <p:cNvSpPr>
            <a:spLocks noGrp="1"/>
          </p:cNvSpPr>
          <p:nvPr>
            <p:ph idx="1"/>
          </p:nvPr>
        </p:nvSpPr>
        <p:spPr/>
        <p:txBody>
          <a:bodyPr/>
          <a:lstStyle/>
          <a:p>
            <a:r>
              <a:rPr lang="en-US" sz="1600" dirty="0"/>
              <a:t>Epochs for all the configurations, are set to 500. (Model will train itself 500 times over the training data). But not all the configurations need to be trained for that amount. Due to this reason, early stopping is implemented.</a:t>
            </a:r>
          </a:p>
          <a:p>
            <a:r>
              <a:rPr lang="en-US" sz="1600" dirty="0"/>
              <a:t>It will use 20 % of the total TCAD data as validation data. The model will stop training if MAE score is not improving for a certain number of iterations, or, when the validation error starts increasing because of overfitting. Number of iterations the model waits before ending the training process can be defined by a variable named as patience.</a:t>
            </a:r>
          </a:p>
          <a:p>
            <a:r>
              <a:rPr lang="en-US" sz="1600" dirty="0"/>
              <a:t>Result: Training time reduced from (30-90) mins to (13-25) min</a:t>
            </a:r>
          </a:p>
          <a:p>
            <a:pPr marL="0" indent="0">
              <a:buNone/>
            </a:pPr>
            <a:endParaRPr lang="en-US" dirty="0"/>
          </a:p>
        </p:txBody>
      </p:sp>
    </p:spTree>
    <p:extLst>
      <p:ext uri="{BB962C8B-B14F-4D97-AF65-F5344CB8AC3E}">
        <p14:creationId xmlns:p14="http://schemas.microsoft.com/office/powerpoint/2010/main" val="25100050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6D0B0-DC9D-4CF5-AFE2-B6F323F66D1A}"/>
              </a:ext>
            </a:extLst>
          </p:cNvPr>
          <p:cNvSpPr>
            <a:spLocks noGrp="1"/>
          </p:cNvSpPr>
          <p:nvPr>
            <p:ph type="title"/>
          </p:nvPr>
        </p:nvSpPr>
        <p:spPr/>
        <p:txBody>
          <a:bodyPr/>
          <a:lstStyle/>
          <a:p>
            <a:r>
              <a:rPr lang="en-US" dirty="0"/>
              <a:t>Data requires scaling</a:t>
            </a:r>
          </a:p>
        </p:txBody>
      </p:sp>
      <p:graphicFrame>
        <p:nvGraphicFramePr>
          <p:cNvPr id="7" name="Table 7">
            <a:extLst>
              <a:ext uri="{FF2B5EF4-FFF2-40B4-BE49-F238E27FC236}">
                <a16:creationId xmlns:a16="http://schemas.microsoft.com/office/drawing/2014/main" id="{7E94EC69-9F06-478A-8DD4-DED18B0392C9}"/>
              </a:ext>
            </a:extLst>
          </p:cNvPr>
          <p:cNvGraphicFramePr>
            <a:graphicFrameLocks noGrp="1"/>
          </p:cNvGraphicFramePr>
          <p:nvPr>
            <p:ph idx="1"/>
          </p:nvPr>
        </p:nvGraphicFramePr>
        <p:xfrm>
          <a:off x="989013" y="2023745"/>
          <a:ext cx="10213974" cy="1765300"/>
        </p:xfrm>
        <a:graphic>
          <a:graphicData uri="http://schemas.openxmlformats.org/drawingml/2006/table">
            <a:tbl>
              <a:tblPr firstRow="1" bandRow="1">
                <a:tableStyleId>{073A0DAA-6AF3-43AB-8588-CEC1D06C72B9}</a:tableStyleId>
              </a:tblPr>
              <a:tblGrid>
                <a:gridCol w="1134886">
                  <a:extLst>
                    <a:ext uri="{9D8B030D-6E8A-4147-A177-3AD203B41FA5}">
                      <a16:colId xmlns:a16="http://schemas.microsoft.com/office/drawing/2014/main" val="3740512879"/>
                    </a:ext>
                  </a:extLst>
                </a:gridCol>
                <a:gridCol w="1134886">
                  <a:extLst>
                    <a:ext uri="{9D8B030D-6E8A-4147-A177-3AD203B41FA5}">
                      <a16:colId xmlns:a16="http://schemas.microsoft.com/office/drawing/2014/main" val="3621170056"/>
                    </a:ext>
                  </a:extLst>
                </a:gridCol>
                <a:gridCol w="1134886">
                  <a:extLst>
                    <a:ext uri="{9D8B030D-6E8A-4147-A177-3AD203B41FA5}">
                      <a16:colId xmlns:a16="http://schemas.microsoft.com/office/drawing/2014/main" val="2703657724"/>
                    </a:ext>
                  </a:extLst>
                </a:gridCol>
                <a:gridCol w="1134886">
                  <a:extLst>
                    <a:ext uri="{9D8B030D-6E8A-4147-A177-3AD203B41FA5}">
                      <a16:colId xmlns:a16="http://schemas.microsoft.com/office/drawing/2014/main" val="3290948789"/>
                    </a:ext>
                  </a:extLst>
                </a:gridCol>
                <a:gridCol w="1134886">
                  <a:extLst>
                    <a:ext uri="{9D8B030D-6E8A-4147-A177-3AD203B41FA5}">
                      <a16:colId xmlns:a16="http://schemas.microsoft.com/office/drawing/2014/main" val="818808201"/>
                    </a:ext>
                  </a:extLst>
                </a:gridCol>
                <a:gridCol w="1134886">
                  <a:extLst>
                    <a:ext uri="{9D8B030D-6E8A-4147-A177-3AD203B41FA5}">
                      <a16:colId xmlns:a16="http://schemas.microsoft.com/office/drawing/2014/main" val="1782051992"/>
                    </a:ext>
                  </a:extLst>
                </a:gridCol>
                <a:gridCol w="1134886">
                  <a:extLst>
                    <a:ext uri="{9D8B030D-6E8A-4147-A177-3AD203B41FA5}">
                      <a16:colId xmlns:a16="http://schemas.microsoft.com/office/drawing/2014/main" val="3067761175"/>
                    </a:ext>
                  </a:extLst>
                </a:gridCol>
                <a:gridCol w="1134886">
                  <a:extLst>
                    <a:ext uri="{9D8B030D-6E8A-4147-A177-3AD203B41FA5}">
                      <a16:colId xmlns:a16="http://schemas.microsoft.com/office/drawing/2014/main" val="3991551931"/>
                    </a:ext>
                  </a:extLst>
                </a:gridCol>
                <a:gridCol w="1134886">
                  <a:extLst>
                    <a:ext uri="{9D8B030D-6E8A-4147-A177-3AD203B41FA5}">
                      <a16:colId xmlns:a16="http://schemas.microsoft.com/office/drawing/2014/main" val="3225664255"/>
                    </a:ext>
                  </a:extLst>
                </a:gridCol>
              </a:tblGrid>
              <a:tr h="0">
                <a:tc>
                  <a:txBody>
                    <a:bodyPr/>
                    <a:lstStyle/>
                    <a:p>
                      <a:pPr algn="ctr" fontAlgn="b"/>
                      <a:r>
                        <a:rPr lang="en-US" sz="1800" b="0" i="0" u="none" strike="noStrike" dirty="0" err="1">
                          <a:solidFill>
                            <a:schemeClr val="bg1"/>
                          </a:solidFill>
                          <a:effectLst/>
                          <a:latin typeface="Calibri" panose="020F0502020204030204" pitchFamily="34" charset="0"/>
                        </a:rPr>
                        <a:t>Lgate</a:t>
                      </a:r>
                      <a:endParaRPr lang="en-US" sz="1800" b="0" i="0" u="none" strike="noStrike" dirty="0">
                        <a:solidFill>
                          <a:schemeClr val="bg1"/>
                        </a:solidFill>
                        <a:effectLst/>
                        <a:latin typeface="Calibri" panose="020F0502020204030204" pitchFamily="34" charset="0"/>
                      </a:endParaRPr>
                    </a:p>
                  </a:txBody>
                  <a:tcPr marL="7620" marR="7620" marT="7620" marB="0" anchor="b"/>
                </a:tc>
                <a:tc>
                  <a:txBody>
                    <a:bodyPr/>
                    <a:lstStyle/>
                    <a:p>
                      <a:pPr algn="ctr" fontAlgn="b"/>
                      <a:r>
                        <a:rPr lang="en-US" sz="1800" b="0" i="0" u="none" strike="noStrike" dirty="0">
                          <a:solidFill>
                            <a:schemeClr val="bg1"/>
                          </a:solidFill>
                          <a:effectLst/>
                          <a:latin typeface="Calibri" panose="020F0502020204030204" pitchFamily="34" charset="0"/>
                        </a:rPr>
                        <a:t>SOI</a:t>
                      </a:r>
                    </a:p>
                  </a:txBody>
                  <a:tcPr marL="7620" marR="7620" marT="7620" marB="0" anchor="b"/>
                </a:tc>
                <a:tc>
                  <a:txBody>
                    <a:bodyPr/>
                    <a:lstStyle/>
                    <a:p>
                      <a:pPr algn="ctr" fontAlgn="b"/>
                      <a:r>
                        <a:rPr lang="en-US" sz="1800" b="0" i="0" u="none" strike="noStrike" dirty="0">
                          <a:solidFill>
                            <a:schemeClr val="bg1"/>
                          </a:solidFill>
                          <a:effectLst/>
                          <a:latin typeface="Calibri" panose="020F0502020204030204" pitchFamily="34" charset="0"/>
                        </a:rPr>
                        <a:t>ILNIT</a:t>
                      </a:r>
                    </a:p>
                  </a:txBody>
                  <a:tcPr marL="7620" marR="7620" marT="7620" marB="0" anchor="b"/>
                </a:tc>
                <a:tc>
                  <a:txBody>
                    <a:bodyPr/>
                    <a:lstStyle/>
                    <a:p>
                      <a:pPr algn="ctr" fontAlgn="b"/>
                      <a:r>
                        <a:rPr lang="en-US" sz="1800" b="0" i="0" u="none" strike="noStrike" dirty="0">
                          <a:solidFill>
                            <a:schemeClr val="bg1"/>
                          </a:solidFill>
                          <a:effectLst/>
                          <a:latin typeface="Calibri" panose="020F0502020204030204" pitchFamily="34" charset="0"/>
                        </a:rPr>
                        <a:t>ExtDose</a:t>
                      </a:r>
                    </a:p>
                  </a:txBody>
                  <a:tcPr marL="7620" marR="7620" marT="7620" marB="0" anchor="b"/>
                </a:tc>
                <a:tc>
                  <a:txBody>
                    <a:bodyPr/>
                    <a:lstStyle/>
                    <a:p>
                      <a:pPr algn="ctr" fontAlgn="b"/>
                      <a:r>
                        <a:rPr lang="en-US" sz="1800" b="0" i="0" u="none" strike="noStrike" dirty="0">
                          <a:solidFill>
                            <a:schemeClr val="bg1"/>
                          </a:solidFill>
                          <a:effectLst/>
                          <a:latin typeface="Calibri" panose="020F0502020204030204" pitchFamily="34" charset="0"/>
                        </a:rPr>
                        <a:t>Spc1</a:t>
                      </a:r>
                    </a:p>
                  </a:txBody>
                  <a:tcPr marL="7620" marR="7620" marT="7620" marB="0" anchor="b"/>
                </a:tc>
                <a:tc>
                  <a:txBody>
                    <a:bodyPr/>
                    <a:lstStyle/>
                    <a:p>
                      <a:pPr algn="ctr" fontAlgn="b"/>
                      <a:r>
                        <a:rPr lang="en-US" sz="1800" b="0" i="0" u="none" strike="noStrike" dirty="0">
                          <a:solidFill>
                            <a:schemeClr val="bg1"/>
                          </a:solidFill>
                          <a:effectLst/>
                          <a:latin typeface="Calibri" panose="020F0502020204030204" pitchFamily="34" charset="0"/>
                        </a:rPr>
                        <a:t>RTA</a:t>
                      </a:r>
                    </a:p>
                  </a:txBody>
                  <a:tcPr marL="7620" marR="7620" marT="7620" marB="0" anchor="b"/>
                </a:tc>
                <a:tc>
                  <a:txBody>
                    <a:bodyPr/>
                    <a:lstStyle/>
                    <a:p>
                      <a:pPr algn="ctr" fontAlgn="b"/>
                      <a:r>
                        <a:rPr lang="en-US" sz="1800" b="0" i="0" u="none" strike="noStrike" dirty="0">
                          <a:solidFill>
                            <a:schemeClr val="bg1"/>
                          </a:solidFill>
                          <a:effectLst/>
                          <a:latin typeface="Calibri" panose="020F0502020204030204" pitchFamily="34" charset="0"/>
                        </a:rPr>
                        <a:t>WF</a:t>
                      </a:r>
                    </a:p>
                  </a:txBody>
                  <a:tcPr marL="7620" marR="7620" marT="7620" marB="0" anchor="b"/>
                </a:tc>
                <a:tc>
                  <a:txBody>
                    <a:bodyPr/>
                    <a:lstStyle/>
                    <a:p>
                      <a:pPr algn="ctr" fontAlgn="b"/>
                      <a:r>
                        <a:rPr lang="en-US" sz="1800" b="0" i="0" u="none" strike="noStrike" dirty="0" err="1">
                          <a:solidFill>
                            <a:schemeClr val="bg1"/>
                          </a:solidFill>
                          <a:effectLst/>
                          <a:latin typeface="Calibri" panose="020F0502020204030204" pitchFamily="34" charset="0"/>
                        </a:rPr>
                        <a:t>Rcon</a:t>
                      </a:r>
                      <a:endParaRPr lang="en-US" sz="1800" b="0" i="0" u="none" strike="noStrike" dirty="0">
                        <a:solidFill>
                          <a:schemeClr val="bg1"/>
                        </a:solidFill>
                        <a:effectLst/>
                        <a:latin typeface="Calibri" panose="020F0502020204030204" pitchFamily="34" charset="0"/>
                      </a:endParaRPr>
                    </a:p>
                  </a:txBody>
                  <a:tcPr marL="7620" marR="7620" marT="7620" marB="0" anchor="b"/>
                </a:tc>
                <a:tc>
                  <a:txBody>
                    <a:bodyPr/>
                    <a:lstStyle/>
                    <a:p>
                      <a:pPr algn="ctr" fontAlgn="b"/>
                      <a:r>
                        <a:rPr lang="en-US" sz="1800" b="0" i="0" u="none" strike="noStrike" dirty="0" err="1">
                          <a:solidFill>
                            <a:schemeClr val="bg1"/>
                          </a:solidFill>
                          <a:effectLst/>
                          <a:latin typeface="Calibri" panose="020F0502020204030204" pitchFamily="34" charset="0"/>
                        </a:rPr>
                        <a:t>Rhoc</a:t>
                      </a:r>
                      <a:endParaRPr lang="en-US" sz="1800" b="0" i="0" u="none" strike="noStrike" dirty="0">
                        <a:solidFill>
                          <a:schemeClr val="bg1"/>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31591698"/>
                  </a:ext>
                </a:extLst>
              </a:tr>
              <a:tr h="370840">
                <a:tc>
                  <a:txBody>
                    <a:bodyPr/>
                    <a:lstStyle/>
                    <a:p>
                      <a:pPr algn="ctr" fontAlgn="b"/>
                      <a:r>
                        <a:rPr lang="en-US" sz="1400" b="0" i="0" u="none" strike="noStrike" dirty="0">
                          <a:solidFill>
                            <a:srgbClr val="000000"/>
                          </a:solidFill>
                          <a:effectLst/>
                          <a:latin typeface="Calibri" panose="020F0502020204030204" pitchFamily="34" charset="0"/>
                        </a:rPr>
                        <a:t>0.0239</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0.005459</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0.000444</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9.78E+12</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0.007427</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995.0397</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4.45108</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4.997541</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1.17E-08</a:t>
                      </a:r>
                    </a:p>
                  </a:txBody>
                  <a:tcPr marL="7620" marR="7620" marT="7620" marB="0" anchor="b"/>
                </a:tc>
                <a:extLst>
                  <a:ext uri="{0D108BD9-81ED-4DB2-BD59-A6C34878D82A}">
                    <a16:rowId xmlns:a16="http://schemas.microsoft.com/office/drawing/2014/main" val="3055310538"/>
                  </a:ext>
                </a:extLst>
              </a:tr>
              <a:tr h="370840">
                <a:tc>
                  <a:txBody>
                    <a:bodyPr/>
                    <a:lstStyle/>
                    <a:p>
                      <a:pPr algn="ctr" fontAlgn="b"/>
                      <a:r>
                        <a:rPr lang="en-US" sz="1400" b="0" i="0" u="none" strike="noStrike" dirty="0">
                          <a:solidFill>
                            <a:srgbClr val="000000"/>
                          </a:solidFill>
                          <a:effectLst/>
                          <a:latin typeface="Calibri" panose="020F0502020204030204" pitchFamily="34" charset="0"/>
                        </a:rPr>
                        <a:t>0.025667</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0.005324</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0.000425</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1.06E+13</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0.007436</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978.3085</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4.476958</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8.628388</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1.30E-08</a:t>
                      </a:r>
                    </a:p>
                  </a:txBody>
                  <a:tcPr marL="7620" marR="7620" marT="7620" marB="0" anchor="b"/>
                </a:tc>
                <a:extLst>
                  <a:ext uri="{0D108BD9-81ED-4DB2-BD59-A6C34878D82A}">
                    <a16:rowId xmlns:a16="http://schemas.microsoft.com/office/drawing/2014/main" val="3848505496"/>
                  </a:ext>
                </a:extLst>
              </a:tr>
              <a:tr h="370840">
                <a:tc>
                  <a:txBody>
                    <a:bodyPr/>
                    <a:lstStyle/>
                    <a:p>
                      <a:pPr algn="ctr" fontAlgn="b"/>
                      <a:r>
                        <a:rPr lang="en-US" sz="1400" b="0" i="0" u="none" strike="noStrike">
                          <a:solidFill>
                            <a:srgbClr val="000000"/>
                          </a:solidFill>
                          <a:effectLst/>
                          <a:latin typeface="Calibri" panose="020F0502020204030204" pitchFamily="34" charset="0"/>
                        </a:rPr>
                        <a:t>0.02422</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0.005171</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0.000428</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5.99E+12</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0.007284</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1000.048</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4.470955</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10.43186</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1.12E-08</a:t>
                      </a:r>
                    </a:p>
                  </a:txBody>
                  <a:tcPr marL="7620" marR="7620" marT="7620" marB="0" anchor="b"/>
                </a:tc>
                <a:extLst>
                  <a:ext uri="{0D108BD9-81ED-4DB2-BD59-A6C34878D82A}">
                    <a16:rowId xmlns:a16="http://schemas.microsoft.com/office/drawing/2014/main" val="3317274294"/>
                  </a:ext>
                </a:extLst>
              </a:tr>
              <a:tr h="370840">
                <a:tc>
                  <a:txBody>
                    <a:bodyPr/>
                    <a:lstStyle/>
                    <a:p>
                      <a:pPr algn="ctr" fontAlgn="b"/>
                      <a:r>
                        <a:rPr lang="en-US" sz="1400" b="0" i="0" u="none" strike="noStrike">
                          <a:solidFill>
                            <a:srgbClr val="000000"/>
                          </a:solidFill>
                          <a:effectLst/>
                          <a:latin typeface="Calibri" panose="020F0502020204030204" pitchFamily="34" charset="0"/>
                        </a:rPr>
                        <a:t>0.024307</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0.004906</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0.000442</a:t>
                      </a:r>
                    </a:p>
                  </a:txBody>
                  <a:tcPr marL="7620" marR="7620" marT="7620" marB="0" anchor="b"/>
                </a:tc>
                <a:tc>
                  <a:txBody>
                    <a:bodyPr/>
                    <a:lstStyle/>
                    <a:p>
                      <a:pPr algn="ctr" fontAlgn="b"/>
                      <a:r>
                        <a:rPr lang="en-US" sz="1400" b="0" i="0" u="none" strike="noStrike">
                          <a:solidFill>
                            <a:srgbClr val="000000"/>
                          </a:solidFill>
                          <a:effectLst/>
                          <a:latin typeface="Calibri" panose="020F0502020204030204" pitchFamily="34" charset="0"/>
                        </a:rPr>
                        <a:t>7.42E+12</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0.007482</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990.2741</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4.429463</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9.540525</a:t>
                      </a:r>
                    </a:p>
                  </a:txBody>
                  <a:tcPr marL="7620" marR="7620" marT="7620" marB="0" anchor="b"/>
                </a:tc>
                <a:tc>
                  <a:txBody>
                    <a:bodyPr/>
                    <a:lstStyle/>
                    <a:p>
                      <a:pPr algn="ctr" fontAlgn="b"/>
                      <a:r>
                        <a:rPr lang="en-US" sz="1400" b="0" i="0" u="none" strike="noStrike" dirty="0">
                          <a:solidFill>
                            <a:srgbClr val="000000"/>
                          </a:solidFill>
                          <a:effectLst/>
                          <a:latin typeface="Calibri" panose="020F0502020204030204" pitchFamily="34" charset="0"/>
                        </a:rPr>
                        <a:t>1.37E-08</a:t>
                      </a:r>
                    </a:p>
                  </a:txBody>
                  <a:tcPr marL="7620" marR="7620" marT="7620" marB="0" anchor="b"/>
                </a:tc>
                <a:extLst>
                  <a:ext uri="{0D108BD9-81ED-4DB2-BD59-A6C34878D82A}">
                    <a16:rowId xmlns:a16="http://schemas.microsoft.com/office/drawing/2014/main" val="1062758587"/>
                  </a:ext>
                </a:extLst>
              </a:tr>
            </a:tbl>
          </a:graphicData>
        </a:graphic>
      </p:graphicFrame>
      <p:sp>
        <p:nvSpPr>
          <p:cNvPr id="8" name="TextBox 7">
            <a:extLst>
              <a:ext uri="{FF2B5EF4-FFF2-40B4-BE49-F238E27FC236}">
                <a16:creationId xmlns:a16="http://schemas.microsoft.com/office/drawing/2014/main" id="{39CE91DF-9FF4-470C-911A-56654F42B558}"/>
              </a:ext>
            </a:extLst>
          </p:cNvPr>
          <p:cNvSpPr txBox="1"/>
          <p:nvPr/>
        </p:nvSpPr>
        <p:spPr>
          <a:xfrm>
            <a:off x="989013" y="3891165"/>
            <a:ext cx="9920555" cy="646331"/>
          </a:xfrm>
          <a:prstGeom prst="rect">
            <a:avLst/>
          </a:prstGeom>
          <a:noFill/>
        </p:spPr>
        <p:txBody>
          <a:bodyPr wrap="square" rtlCol="0">
            <a:spAutoFit/>
          </a:bodyPr>
          <a:lstStyle/>
          <a:p>
            <a:r>
              <a:rPr lang="en-US" dirty="0"/>
              <a:t>For scaling, Standard scaler method was used which standardizes the data by setting the mean to 0 and standard deviation to 1.</a:t>
            </a:r>
          </a:p>
        </p:txBody>
      </p:sp>
      <p:pic>
        <p:nvPicPr>
          <p:cNvPr id="4" name="Picture 3">
            <a:extLst>
              <a:ext uri="{FF2B5EF4-FFF2-40B4-BE49-F238E27FC236}">
                <a16:creationId xmlns:a16="http://schemas.microsoft.com/office/drawing/2014/main" id="{1D20BC3E-E5DE-4FF9-A8C9-F6B7FE49F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8634" y="4214330"/>
            <a:ext cx="4466095" cy="2579805"/>
          </a:xfrm>
          <a:prstGeom prst="rect">
            <a:avLst/>
          </a:prstGeom>
        </p:spPr>
      </p:pic>
    </p:spTree>
    <p:extLst>
      <p:ext uri="{BB962C8B-B14F-4D97-AF65-F5344CB8AC3E}">
        <p14:creationId xmlns:p14="http://schemas.microsoft.com/office/powerpoint/2010/main" val="36904493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C62FC-5EF1-4E62-B67F-24F5BEA03941}"/>
              </a:ext>
            </a:extLst>
          </p:cNvPr>
          <p:cNvSpPr>
            <a:spLocks noGrp="1"/>
          </p:cNvSpPr>
          <p:nvPr>
            <p:ph type="title"/>
          </p:nvPr>
        </p:nvSpPr>
        <p:spPr/>
        <p:txBody>
          <a:bodyPr/>
          <a:lstStyle/>
          <a:p>
            <a:r>
              <a:rPr lang="en-US" dirty="0"/>
              <a:t>Activation Function</a:t>
            </a:r>
          </a:p>
        </p:txBody>
      </p:sp>
      <p:sp>
        <p:nvSpPr>
          <p:cNvPr id="3" name="Content Placeholder 2">
            <a:extLst>
              <a:ext uri="{FF2B5EF4-FFF2-40B4-BE49-F238E27FC236}">
                <a16:creationId xmlns:a16="http://schemas.microsoft.com/office/drawing/2014/main" id="{3601F86B-C764-4BBA-94D7-F40DBF7B7A3C}"/>
              </a:ext>
            </a:extLst>
          </p:cNvPr>
          <p:cNvSpPr>
            <a:spLocks noGrp="1"/>
          </p:cNvSpPr>
          <p:nvPr>
            <p:ph idx="1"/>
          </p:nvPr>
        </p:nvSpPr>
        <p:spPr/>
        <p:txBody>
          <a:bodyPr/>
          <a:lstStyle/>
          <a:p>
            <a:r>
              <a:rPr lang="en-US" dirty="0"/>
              <a:t>In a NN, each neuron passes the weighted sum of its inputs to an activation function which performs regression in forward propagation and calculates the impact of each input on the outputs and predicts outputs.</a:t>
            </a:r>
          </a:p>
          <a:p>
            <a:r>
              <a:rPr lang="en-US" dirty="0"/>
              <a:t>There are multiple activation functions which can be used for regression tasks. Each has its advantage and disadvantage.</a:t>
            </a:r>
          </a:p>
          <a:p>
            <a:endParaRPr lang="en-US" dirty="0"/>
          </a:p>
        </p:txBody>
      </p:sp>
    </p:spTree>
    <p:extLst>
      <p:ext uri="{BB962C8B-B14F-4D97-AF65-F5344CB8AC3E}">
        <p14:creationId xmlns:p14="http://schemas.microsoft.com/office/powerpoint/2010/main" val="25212430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8C880-27B0-4326-8AD8-9400427AD290}"/>
              </a:ext>
            </a:extLst>
          </p:cNvPr>
          <p:cNvSpPr>
            <a:spLocks noGrp="1"/>
          </p:cNvSpPr>
          <p:nvPr>
            <p:ph type="title"/>
          </p:nvPr>
        </p:nvSpPr>
        <p:spPr>
          <a:xfrm>
            <a:off x="990000" y="395288"/>
            <a:ext cx="4078800" cy="1597753"/>
          </a:xfrm>
        </p:spPr>
        <p:txBody>
          <a:bodyPr wrap="square" anchor="b">
            <a:normAutofit/>
          </a:bodyPr>
          <a:lstStyle/>
          <a:p>
            <a:pPr algn="ctr"/>
            <a:r>
              <a:rPr lang="en-US" dirty="0"/>
              <a:t>Hyperbolic Tangent (Tanh)</a:t>
            </a:r>
            <a:endParaRPr lang="en-US"/>
          </a:p>
        </p:txBody>
      </p:sp>
      <p:sp>
        <p:nvSpPr>
          <p:cNvPr id="3" name="Content Placeholder 2">
            <a:extLst>
              <a:ext uri="{FF2B5EF4-FFF2-40B4-BE49-F238E27FC236}">
                <a16:creationId xmlns:a16="http://schemas.microsoft.com/office/drawing/2014/main" id="{CAF21421-AB1C-427C-8D3B-DB2766D0528C}"/>
              </a:ext>
            </a:extLst>
          </p:cNvPr>
          <p:cNvSpPr>
            <a:spLocks noGrp="1"/>
          </p:cNvSpPr>
          <p:nvPr>
            <p:ph idx="1"/>
          </p:nvPr>
        </p:nvSpPr>
        <p:spPr>
          <a:xfrm>
            <a:off x="990000" y="2361601"/>
            <a:ext cx="4078800" cy="3416900"/>
          </a:xfrm>
        </p:spPr>
        <p:txBody>
          <a:bodyPr>
            <a:normAutofit/>
          </a:bodyPr>
          <a:lstStyle/>
          <a:p>
            <a:r>
              <a:rPr lang="en-US" dirty="0"/>
              <a:t>Zero centered</a:t>
            </a:r>
          </a:p>
          <a:p>
            <a:r>
              <a:rPr lang="en-US" dirty="0"/>
              <a:t>Computationally expensive</a:t>
            </a:r>
          </a:p>
          <a:p>
            <a:r>
              <a:rPr lang="en-US" dirty="0"/>
              <a:t>Vanishing Gradient</a:t>
            </a:r>
          </a:p>
        </p:txBody>
      </p:sp>
      <p:pic>
        <p:nvPicPr>
          <p:cNvPr id="5" name="Picture 4" descr="Diagram&#10;&#10;Description automatically generated">
            <a:extLst>
              <a:ext uri="{FF2B5EF4-FFF2-40B4-BE49-F238E27FC236}">
                <a16:creationId xmlns:a16="http://schemas.microsoft.com/office/drawing/2014/main" id="{86D046CD-FB35-4ED1-AF0D-476FC626D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127" y="1565216"/>
            <a:ext cx="4999885" cy="3724913"/>
          </a:xfrm>
          <a:prstGeom prst="rect">
            <a:avLst/>
          </a:prstGeom>
        </p:spPr>
      </p:pic>
    </p:spTree>
    <p:extLst>
      <p:ext uri="{BB962C8B-B14F-4D97-AF65-F5344CB8AC3E}">
        <p14:creationId xmlns:p14="http://schemas.microsoft.com/office/powerpoint/2010/main" val="6505171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5E32C-8E63-48DF-B5AA-44875A9A1605}"/>
              </a:ext>
            </a:extLst>
          </p:cNvPr>
          <p:cNvSpPr>
            <a:spLocks noGrp="1"/>
          </p:cNvSpPr>
          <p:nvPr>
            <p:ph type="title"/>
          </p:nvPr>
        </p:nvSpPr>
        <p:spPr>
          <a:xfrm>
            <a:off x="990000" y="395288"/>
            <a:ext cx="4078800" cy="1597753"/>
          </a:xfrm>
        </p:spPr>
        <p:txBody>
          <a:bodyPr wrap="square" anchor="b">
            <a:normAutofit/>
          </a:bodyPr>
          <a:lstStyle/>
          <a:p>
            <a:pPr algn="ctr"/>
            <a:r>
              <a:rPr lang="en-US" dirty="0"/>
              <a:t>Rectified Linear Unit (ReLU)</a:t>
            </a:r>
          </a:p>
        </p:txBody>
      </p:sp>
      <p:sp>
        <p:nvSpPr>
          <p:cNvPr id="3" name="Content Placeholder 2">
            <a:extLst>
              <a:ext uri="{FF2B5EF4-FFF2-40B4-BE49-F238E27FC236}">
                <a16:creationId xmlns:a16="http://schemas.microsoft.com/office/drawing/2014/main" id="{08A9014F-E356-4551-8AA0-F66606B9241C}"/>
              </a:ext>
            </a:extLst>
          </p:cNvPr>
          <p:cNvSpPr>
            <a:spLocks noGrp="1"/>
          </p:cNvSpPr>
          <p:nvPr>
            <p:ph idx="1"/>
          </p:nvPr>
        </p:nvSpPr>
        <p:spPr>
          <a:xfrm>
            <a:off x="990000" y="2361601"/>
            <a:ext cx="4078800" cy="3416900"/>
          </a:xfrm>
        </p:spPr>
        <p:txBody>
          <a:bodyPr>
            <a:normAutofit/>
          </a:bodyPr>
          <a:lstStyle/>
          <a:p>
            <a:r>
              <a:rPr lang="en-US" dirty="0"/>
              <a:t>Combination of two linear parts (Therefore almost behaves linearly)</a:t>
            </a:r>
          </a:p>
          <a:p>
            <a:r>
              <a:rPr lang="en-US" dirty="0"/>
              <a:t>Not computationally expensive</a:t>
            </a:r>
          </a:p>
          <a:p>
            <a:r>
              <a:rPr lang="en-US" dirty="0"/>
              <a:t>Dying ReLU problem</a:t>
            </a:r>
          </a:p>
          <a:p>
            <a:endParaRPr lang="en-US" dirty="0"/>
          </a:p>
        </p:txBody>
      </p:sp>
      <p:pic>
        <p:nvPicPr>
          <p:cNvPr id="5" name="Picture 4" descr="Chart, line chart&#10;&#10;Description automatically generated">
            <a:extLst>
              <a:ext uri="{FF2B5EF4-FFF2-40B4-BE49-F238E27FC236}">
                <a16:creationId xmlns:a16="http://schemas.microsoft.com/office/drawing/2014/main" id="{A02130E9-2650-449F-9007-4F413E207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127" y="1480939"/>
            <a:ext cx="4999885" cy="3893467"/>
          </a:xfrm>
          <a:prstGeom prst="rect">
            <a:avLst/>
          </a:prstGeom>
        </p:spPr>
      </p:pic>
    </p:spTree>
    <p:extLst>
      <p:ext uri="{BB962C8B-B14F-4D97-AF65-F5344CB8AC3E}">
        <p14:creationId xmlns:p14="http://schemas.microsoft.com/office/powerpoint/2010/main" val="7835532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2C92E-DF0C-4535-8B10-D3F807724476}"/>
              </a:ext>
            </a:extLst>
          </p:cNvPr>
          <p:cNvSpPr>
            <a:spLocks noGrp="1"/>
          </p:cNvSpPr>
          <p:nvPr>
            <p:ph type="title"/>
          </p:nvPr>
        </p:nvSpPr>
        <p:spPr/>
        <p:txBody>
          <a:bodyPr/>
          <a:lstStyle/>
          <a:p>
            <a:r>
              <a:rPr lang="en-US" dirty="0"/>
              <a:t>Leaky ReLU</a:t>
            </a:r>
          </a:p>
        </p:txBody>
      </p:sp>
      <p:sp>
        <p:nvSpPr>
          <p:cNvPr id="3" name="Content Placeholder 2">
            <a:extLst>
              <a:ext uri="{FF2B5EF4-FFF2-40B4-BE49-F238E27FC236}">
                <a16:creationId xmlns:a16="http://schemas.microsoft.com/office/drawing/2014/main" id="{0A2CF2A1-5785-45E9-877B-F60C4448CCBB}"/>
              </a:ext>
            </a:extLst>
          </p:cNvPr>
          <p:cNvSpPr>
            <a:spLocks noGrp="1"/>
          </p:cNvSpPr>
          <p:nvPr>
            <p:ph type="body" sz="half" idx="2"/>
          </p:nvPr>
        </p:nvSpPr>
        <p:spPr/>
        <p:txBody>
          <a:bodyPr/>
          <a:lstStyle/>
          <a:p>
            <a:r>
              <a:rPr lang="en-US" dirty="0"/>
              <a:t>Has an additional parameter </a:t>
            </a:r>
            <a:r>
              <a:rPr lang="el-GR" dirty="0">
                <a:latin typeface="Times New Roman" panose="02020603050405020304" pitchFamily="18" charset="0"/>
                <a:cs typeface="Times New Roman" panose="02020603050405020304" pitchFamily="18" charset="0"/>
              </a:rPr>
              <a:t>α</a:t>
            </a:r>
            <a:r>
              <a:rPr lang="en-US" dirty="0">
                <a:latin typeface="Times New Roman" panose="02020603050405020304" pitchFamily="18" charset="0"/>
                <a:cs typeface="Times New Roman" panose="02020603050405020304" pitchFamily="18" charset="0"/>
              </a:rPr>
              <a:t> which defines how much the function leaks. (It prevents 0 valued slope for the negative side)</a:t>
            </a:r>
            <a:endParaRPr lang="en-US" dirty="0"/>
          </a:p>
        </p:txBody>
      </p:sp>
      <p:pic>
        <p:nvPicPr>
          <p:cNvPr id="12" name="Picture 11" descr="Chart, line chart&#10;&#10;Description automatically generated">
            <a:extLst>
              <a:ext uri="{FF2B5EF4-FFF2-40B4-BE49-F238E27FC236}">
                <a16:creationId xmlns:a16="http://schemas.microsoft.com/office/drawing/2014/main" id="{A0D32516-4A5F-4566-8658-E3A99FC63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7495" y="1516367"/>
            <a:ext cx="6060253" cy="3825266"/>
          </a:xfrm>
          <a:prstGeom prst="rect">
            <a:avLst/>
          </a:prstGeom>
        </p:spPr>
      </p:pic>
    </p:spTree>
    <p:extLst>
      <p:ext uri="{BB962C8B-B14F-4D97-AF65-F5344CB8AC3E}">
        <p14:creationId xmlns:p14="http://schemas.microsoft.com/office/powerpoint/2010/main" val="24169927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96F23-558D-4783-B963-3476DDF4E19A}"/>
              </a:ext>
            </a:extLst>
          </p:cNvPr>
          <p:cNvSpPr>
            <a:spLocks noGrp="1"/>
          </p:cNvSpPr>
          <p:nvPr>
            <p:ph type="title"/>
          </p:nvPr>
        </p:nvSpPr>
        <p:spPr/>
        <p:txBody>
          <a:bodyPr/>
          <a:lstStyle/>
          <a:p>
            <a:r>
              <a:rPr lang="en-US" dirty="0"/>
              <a:t>Parameterized ReLU</a:t>
            </a:r>
          </a:p>
        </p:txBody>
      </p:sp>
      <p:sp>
        <p:nvSpPr>
          <p:cNvPr id="4" name="Text Placeholder 3">
            <a:extLst>
              <a:ext uri="{FF2B5EF4-FFF2-40B4-BE49-F238E27FC236}">
                <a16:creationId xmlns:a16="http://schemas.microsoft.com/office/drawing/2014/main" id="{21F6CA95-F78C-480A-869D-136D591552F4}"/>
              </a:ext>
            </a:extLst>
          </p:cNvPr>
          <p:cNvSpPr>
            <a:spLocks noGrp="1"/>
          </p:cNvSpPr>
          <p:nvPr>
            <p:ph type="body" sz="half" idx="2"/>
          </p:nvPr>
        </p:nvSpPr>
        <p:spPr/>
        <p:txBody>
          <a:bodyPr/>
          <a:lstStyle/>
          <a:p>
            <a:r>
              <a:rPr lang="en-US" dirty="0"/>
              <a:t>The parameter </a:t>
            </a:r>
            <a:r>
              <a:rPr lang="el-GR" dirty="0">
                <a:latin typeface="Times New Roman" panose="02020603050405020304" pitchFamily="18" charset="0"/>
                <a:cs typeface="Times New Roman" panose="02020603050405020304" pitchFamily="18" charset="0"/>
              </a:rPr>
              <a:t>α</a:t>
            </a:r>
            <a:r>
              <a:rPr lang="en-US" dirty="0">
                <a:latin typeface="Times New Roman" panose="02020603050405020304" pitchFamily="18" charset="0"/>
                <a:cs typeface="Times New Roman" panose="02020603050405020304" pitchFamily="18" charset="0"/>
              </a:rPr>
              <a:t> is used as an inside parameter and is adapted according to the data, by the model.</a:t>
            </a:r>
            <a:endParaRPr lang="en-US" dirty="0"/>
          </a:p>
        </p:txBody>
      </p:sp>
      <p:pic>
        <p:nvPicPr>
          <p:cNvPr id="10" name="Picture 9" descr="Chart&#10;&#10;Description automatically generated">
            <a:extLst>
              <a:ext uri="{FF2B5EF4-FFF2-40B4-BE49-F238E27FC236}">
                <a16:creationId xmlns:a16="http://schemas.microsoft.com/office/drawing/2014/main" id="{BAA92FB5-AC21-4214-83A8-51EB88AE3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9542" y="1647953"/>
            <a:ext cx="6384654" cy="3419683"/>
          </a:xfrm>
          <a:prstGeom prst="rect">
            <a:avLst/>
          </a:prstGeom>
        </p:spPr>
      </p:pic>
    </p:spTree>
    <p:extLst>
      <p:ext uri="{BB962C8B-B14F-4D97-AF65-F5344CB8AC3E}">
        <p14:creationId xmlns:p14="http://schemas.microsoft.com/office/powerpoint/2010/main" val="21141187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4517E4-0D04-447A-B35D-8B18B39FCDF1}"/>
              </a:ext>
            </a:extLst>
          </p:cNvPr>
          <p:cNvSpPr>
            <a:spLocks noGrp="1"/>
          </p:cNvSpPr>
          <p:nvPr>
            <p:ph type="title"/>
          </p:nvPr>
        </p:nvSpPr>
        <p:spPr/>
        <p:txBody>
          <a:bodyPr/>
          <a:lstStyle/>
          <a:p>
            <a:r>
              <a:rPr lang="en-US" dirty="0"/>
              <a:t>Metrics</a:t>
            </a:r>
          </a:p>
        </p:txBody>
      </p:sp>
      <p:sp>
        <p:nvSpPr>
          <p:cNvPr id="8" name="Content Placeholder 7">
            <a:extLst>
              <a:ext uri="{FF2B5EF4-FFF2-40B4-BE49-F238E27FC236}">
                <a16:creationId xmlns:a16="http://schemas.microsoft.com/office/drawing/2014/main" id="{FF4CC621-147E-47E1-B72F-4D8D6C4EC9AF}"/>
              </a:ext>
            </a:extLst>
          </p:cNvPr>
          <p:cNvSpPr>
            <a:spLocks noGrp="1"/>
          </p:cNvSpPr>
          <p:nvPr>
            <p:ph idx="1"/>
          </p:nvPr>
        </p:nvSpPr>
        <p:spPr/>
        <p:txBody>
          <a:bodyPr>
            <a:normAutofit/>
          </a:bodyPr>
          <a:lstStyle/>
          <a:p>
            <a:pPr lvl="1"/>
            <a:r>
              <a:rPr lang="en-US" sz="1800" i="0" dirty="0">
                <a:latin typeface="Times New Roman" panose="02020603050405020304" pitchFamily="18" charset="0"/>
                <a:cs typeface="Times New Roman" panose="02020603050405020304" pitchFamily="18" charset="0"/>
              </a:rPr>
              <a:t>Metrics is a means of measuring the performance of the model by computing its loss and then training the model in order to reduce the calculated loss.</a:t>
            </a:r>
          </a:p>
          <a:p>
            <a:pPr lvl="1"/>
            <a:endParaRPr lang="en-US" sz="1800" i="0" dirty="0">
              <a:latin typeface="Times New Roman" panose="02020603050405020304" pitchFamily="18" charset="0"/>
              <a:cs typeface="Times New Roman" panose="02020603050405020304" pitchFamily="18" charset="0"/>
            </a:endParaRPr>
          </a:p>
          <a:p>
            <a:pPr lvl="1"/>
            <a:r>
              <a:rPr lang="en-US" i="0" u="sng" dirty="0">
                <a:latin typeface="Times New Roman" panose="02020603050405020304" pitchFamily="18" charset="0"/>
                <a:cs typeface="Times New Roman" panose="02020603050405020304" pitchFamily="18" charset="0"/>
              </a:rPr>
              <a:t>Mean Squared Error</a:t>
            </a:r>
            <a:endParaRPr lang="en-US" sz="1800" i="0" u="sng" dirty="0">
              <a:latin typeface="Times New Roman" panose="02020603050405020304" pitchFamily="18" charset="0"/>
              <a:cs typeface="Times New Roman" panose="02020603050405020304" pitchFamily="18" charset="0"/>
            </a:endParaRPr>
          </a:p>
          <a:p>
            <a:pPr lvl="1"/>
            <a:r>
              <a:rPr lang="en-US" sz="1800" i="0" dirty="0">
                <a:latin typeface="Times New Roman" panose="02020603050405020304" pitchFamily="18" charset="0"/>
                <a:cs typeface="Times New Roman" panose="02020603050405020304" pitchFamily="18" charset="0"/>
              </a:rPr>
              <a:t>Computes the mean of squares of errors between the actual labels and predictions by the model.</a:t>
            </a:r>
          </a:p>
        </p:txBody>
      </p:sp>
    </p:spTree>
    <p:extLst>
      <p:ext uri="{BB962C8B-B14F-4D97-AF65-F5344CB8AC3E}">
        <p14:creationId xmlns:p14="http://schemas.microsoft.com/office/powerpoint/2010/main" val="42863049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90055-0286-469D-85C7-961A9018391D}"/>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F17D50AF-DD2D-47A8-8966-3BEE22C0F592}"/>
              </a:ext>
            </a:extLst>
          </p:cNvPr>
          <p:cNvSpPr>
            <a:spLocks noGrp="1"/>
          </p:cNvSpPr>
          <p:nvPr>
            <p:ph idx="1"/>
          </p:nvPr>
        </p:nvSpPr>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Loss function is used during the training phase at the end of each epoch to measure the efficiency of the training process at that moment.</a:t>
            </a:r>
          </a:p>
          <a:p>
            <a:pPr marL="0" indent="0">
              <a:buNone/>
            </a:pPr>
            <a:r>
              <a:rPr lang="en-US" sz="1800" dirty="0">
                <a:latin typeface="Times New Roman" panose="02020603050405020304" pitchFamily="18" charset="0"/>
                <a:ea typeface="Calibri" panose="020F0502020204030204" pitchFamily="34" charset="0"/>
                <a:cs typeface="Times New Roman" panose="02020603050405020304" pitchFamily="18" charset="0"/>
              </a:rPr>
              <a:t>It is solely used to check the accuracy of the model and has no impact in the training process.</a:t>
            </a:r>
          </a:p>
          <a:p>
            <a:pPr marL="0" indent="0">
              <a:buNone/>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u="sng" dirty="0">
                <a:latin typeface="Times New Roman" panose="02020603050405020304" pitchFamily="18" charset="0"/>
                <a:ea typeface="Calibri" panose="020F0502020204030204" pitchFamily="34" charset="0"/>
                <a:cs typeface="Times New Roman" panose="02020603050405020304" pitchFamily="18" charset="0"/>
              </a:rPr>
              <a:t>Mean Absolute Error</a:t>
            </a:r>
          </a:p>
          <a:p>
            <a:pPr marL="0" indent="0">
              <a:buNone/>
            </a:pPr>
            <a:r>
              <a:rPr lang="en-US" sz="1800" dirty="0">
                <a:latin typeface="Times New Roman" panose="02020603050405020304" pitchFamily="18" charset="0"/>
                <a:ea typeface="Calibri" panose="020F0502020204030204" pitchFamily="34" charset="0"/>
                <a:cs typeface="Times New Roman" panose="02020603050405020304" pitchFamily="18" charset="0"/>
              </a:rPr>
              <a:t>Computes the mean of absolute differences between the actual labels and predictions by the model.</a:t>
            </a:r>
          </a:p>
          <a:p>
            <a:pPr marL="0" indent="0">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483047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90055-0286-469D-85C7-961A9018391D}"/>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F17D50AF-DD2D-47A8-8966-3BEE22C0F592}"/>
              </a:ext>
            </a:extLst>
          </p:cNvPr>
          <p:cNvSpPr>
            <a:spLocks noGrp="1"/>
          </p:cNvSpPr>
          <p:nvPr>
            <p:ph idx="1"/>
          </p:nvPr>
        </p:nvSpPr>
        <p:spPr/>
        <p:txBody>
          <a:bodyPr/>
          <a:lstStyle/>
          <a:p>
            <a:pPr marL="0" indent="0">
              <a:buNone/>
            </a:pPr>
            <a:r>
              <a:rPr lang="en-US" u="sng" dirty="0">
                <a:latin typeface="Times New Roman" panose="02020603050405020304" pitchFamily="18" charset="0"/>
                <a:ea typeface="Calibri" panose="020F0502020204030204" pitchFamily="34" charset="0"/>
                <a:cs typeface="Times New Roman" panose="02020603050405020304" pitchFamily="18" charset="0"/>
              </a:rPr>
              <a:t>Mean Absolute Error</a:t>
            </a:r>
          </a:p>
          <a:p>
            <a:pPr marL="0" indent="0">
              <a:buNone/>
            </a:pPr>
            <a:r>
              <a:rPr lang="en-US" sz="1800" dirty="0">
                <a:latin typeface="Times New Roman" panose="02020603050405020304" pitchFamily="18" charset="0"/>
                <a:ea typeface="Calibri" panose="020F0502020204030204" pitchFamily="34" charset="0"/>
                <a:cs typeface="Times New Roman" panose="02020603050405020304" pitchFamily="18" charset="0"/>
              </a:rPr>
              <a:t>MAE_avg represents the sum of mean of absolute differences between the actual labels and predictions by the model.</a:t>
            </a:r>
          </a:p>
          <a:p>
            <a:pPr marL="0" indent="0">
              <a:buNone/>
            </a:pPr>
            <a:r>
              <a:rPr lang="en-US" sz="1800" dirty="0">
                <a:latin typeface="Times New Roman" panose="02020603050405020304" pitchFamily="18" charset="0"/>
                <a:ea typeface="Calibri" panose="020F0502020204030204" pitchFamily="34" charset="0"/>
                <a:cs typeface="Times New Roman" panose="02020603050405020304" pitchFamily="18" charset="0"/>
              </a:rPr>
              <a:t>All the labels are scaled using standard scaler (setting the mean to 0 and standard deviation to 1) and thus the MAE overall score is also calculated using that scale. However, Individual MAE scores for the labels are transformed back into their original scale format in order to give a better evaluation measure.</a:t>
            </a:r>
          </a:p>
          <a:p>
            <a:pPr marL="0" indent="0">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4" name="Table 9">
            <a:extLst>
              <a:ext uri="{FF2B5EF4-FFF2-40B4-BE49-F238E27FC236}">
                <a16:creationId xmlns:a16="http://schemas.microsoft.com/office/drawing/2014/main" id="{342AA268-5684-4E9F-877B-248B13F654F7}"/>
              </a:ext>
            </a:extLst>
          </p:cNvPr>
          <p:cNvGraphicFramePr>
            <a:graphicFrameLocks noGrp="1"/>
          </p:cNvGraphicFramePr>
          <p:nvPr>
            <p:extLst>
              <p:ext uri="{D42A27DB-BD31-4B8C-83A1-F6EECF244321}">
                <p14:modId xmlns:p14="http://schemas.microsoft.com/office/powerpoint/2010/main" val="1929655475"/>
              </p:ext>
            </p:extLst>
          </p:nvPr>
        </p:nvGraphicFramePr>
        <p:xfrm>
          <a:off x="3113937" y="4129677"/>
          <a:ext cx="6764198" cy="2426951"/>
        </p:xfrm>
        <a:graphic>
          <a:graphicData uri="http://schemas.openxmlformats.org/drawingml/2006/table">
            <a:tbl>
              <a:tblPr firstRow="1" bandRow="1">
                <a:tableStyleId>{D7AC3CCA-C797-4891-BE02-D94E43425B78}</a:tableStyleId>
              </a:tblPr>
              <a:tblGrid>
                <a:gridCol w="1352840">
                  <a:extLst>
                    <a:ext uri="{9D8B030D-6E8A-4147-A177-3AD203B41FA5}">
                      <a16:colId xmlns:a16="http://schemas.microsoft.com/office/drawing/2014/main" val="778282908"/>
                    </a:ext>
                  </a:extLst>
                </a:gridCol>
                <a:gridCol w="1838771">
                  <a:extLst>
                    <a:ext uri="{9D8B030D-6E8A-4147-A177-3AD203B41FA5}">
                      <a16:colId xmlns:a16="http://schemas.microsoft.com/office/drawing/2014/main" val="1909301420"/>
                    </a:ext>
                  </a:extLst>
                </a:gridCol>
                <a:gridCol w="1115311">
                  <a:extLst>
                    <a:ext uri="{9D8B030D-6E8A-4147-A177-3AD203B41FA5}">
                      <a16:colId xmlns:a16="http://schemas.microsoft.com/office/drawing/2014/main" val="127994933"/>
                    </a:ext>
                  </a:extLst>
                </a:gridCol>
                <a:gridCol w="1232285">
                  <a:extLst>
                    <a:ext uri="{9D8B030D-6E8A-4147-A177-3AD203B41FA5}">
                      <a16:colId xmlns:a16="http://schemas.microsoft.com/office/drawing/2014/main" val="1687553867"/>
                    </a:ext>
                  </a:extLst>
                </a:gridCol>
                <a:gridCol w="1224991">
                  <a:extLst>
                    <a:ext uri="{9D8B030D-6E8A-4147-A177-3AD203B41FA5}">
                      <a16:colId xmlns:a16="http://schemas.microsoft.com/office/drawing/2014/main" val="3408086134"/>
                    </a:ext>
                  </a:extLst>
                </a:gridCol>
              </a:tblGrid>
              <a:tr h="561857">
                <a:tc>
                  <a:txBody>
                    <a:bodyPr/>
                    <a:lstStyle/>
                    <a:p>
                      <a:pPr lvl="0" algn="ctr">
                        <a:buNone/>
                      </a:pPr>
                      <a:r>
                        <a:rPr lang="en-US" sz="1400" dirty="0"/>
                        <a:t>Number of hidden layers</a:t>
                      </a:r>
                    </a:p>
                  </a:txBody>
                  <a:tcPr/>
                </a:tc>
                <a:tc>
                  <a:txBody>
                    <a:bodyPr/>
                    <a:lstStyle/>
                    <a:p>
                      <a:pPr algn="ctr"/>
                      <a:r>
                        <a:rPr lang="en-US" sz="1400" dirty="0"/>
                        <a:t>Number of neurons</a:t>
                      </a:r>
                    </a:p>
                  </a:txBody>
                  <a:tcPr/>
                </a:tc>
                <a:tc>
                  <a:txBody>
                    <a:bodyPr/>
                    <a:lstStyle/>
                    <a:p>
                      <a:pPr algn="ctr"/>
                      <a:r>
                        <a:rPr lang="en-US" sz="1400" dirty="0"/>
                        <a:t>MAE_avg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Idsat_MAE</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Idlin_MAE</a:t>
                      </a:r>
                      <a:endParaRPr lang="en-US" sz="1400" dirty="0"/>
                    </a:p>
                  </a:txBody>
                  <a:tcPr/>
                </a:tc>
                <a:extLst>
                  <a:ext uri="{0D108BD9-81ED-4DB2-BD59-A6C34878D82A}">
                    <a16:rowId xmlns:a16="http://schemas.microsoft.com/office/drawing/2014/main" val="236664074"/>
                  </a:ext>
                </a:extLst>
              </a:tr>
              <a:tr h="547473">
                <a:tc>
                  <a:txBody>
                    <a:bodyPr/>
                    <a:lstStyle/>
                    <a:p>
                      <a:pPr algn="ctr"/>
                      <a:r>
                        <a:rPr lang="en-US" dirty="0"/>
                        <a:t>7</a:t>
                      </a:r>
                    </a:p>
                  </a:txBody>
                  <a:tcPr/>
                </a:tc>
                <a:tc>
                  <a:txBody>
                    <a:bodyPr/>
                    <a:lstStyle/>
                    <a:p>
                      <a:pPr lvl="0" algn="ctr">
                        <a:buNone/>
                      </a:pPr>
                      <a:r>
                        <a:rPr lang="en-US" sz="1600" b="0" i="0" u="none" strike="noStrike" noProof="0" dirty="0"/>
                        <a:t>[37, 41, 35, 53, 37, 53, 41]</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noProof="0" dirty="0"/>
                        <a:t>0.01911</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1.181</a:t>
                      </a:r>
                      <a:endParaRPr lang="en-US" sz="1600" b="0" i="0" u="none" strike="noStrike" noProof="0" dirty="0">
                        <a:latin typeface="Arial"/>
                      </a:endParaRPr>
                    </a:p>
                  </a:txBody>
                  <a:tcPr/>
                </a:tc>
                <a:tc>
                  <a:txBody>
                    <a:bodyPr/>
                    <a:lstStyle/>
                    <a:p>
                      <a:pPr lvl="0" algn="ctr">
                        <a:buNone/>
                      </a:pPr>
                      <a:r>
                        <a:rPr lang="en-US" dirty="0"/>
                        <a:t>0.308</a:t>
                      </a:r>
                      <a:endParaRPr lang="en-US" sz="1600" b="0" i="0" u="none" strike="noStrike" noProof="0" dirty="0">
                        <a:latin typeface="Arial"/>
                      </a:endParaRPr>
                    </a:p>
                  </a:txBody>
                  <a:tcPr/>
                </a:tc>
                <a:extLst>
                  <a:ext uri="{0D108BD9-81ED-4DB2-BD59-A6C34878D82A}">
                    <a16:rowId xmlns:a16="http://schemas.microsoft.com/office/drawing/2014/main" val="3733310063"/>
                  </a:ext>
                </a:extLst>
              </a:tr>
              <a:tr h="353427">
                <a:tc>
                  <a:txBody>
                    <a:bodyPr/>
                    <a:lstStyle/>
                    <a:p>
                      <a:pPr lvl="0" algn="ctr">
                        <a:buNone/>
                      </a:pPr>
                      <a:r>
                        <a:rPr lang="en-US" sz="1600" b="0" i="0" u="none" strike="noStrike" noProof="0" dirty="0">
                          <a:latin typeface="Arial"/>
                        </a:rPr>
                        <a:t>4</a:t>
                      </a:r>
                      <a:endParaRPr lang="en-US" dirty="0"/>
                    </a:p>
                  </a:txBody>
                  <a:tcPr/>
                </a:tc>
                <a:tc>
                  <a:txBody>
                    <a:bodyPr/>
                    <a:lstStyle/>
                    <a:p>
                      <a:pPr lvl="0" algn="ctr">
                        <a:buNone/>
                      </a:pPr>
                      <a:r>
                        <a:rPr lang="en-US" sz="1600" b="0" i="0" u="none" strike="noStrike" noProof="0" dirty="0"/>
                        <a:t>[41, 53, 35, 49]</a:t>
                      </a:r>
                      <a:endParaRPr lang="en-US" dirty="0"/>
                    </a:p>
                  </a:txBody>
                  <a:tcPr/>
                </a:tc>
                <a:tc>
                  <a:txBody>
                    <a:bodyPr/>
                    <a:lstStyle/>
                    <a:p>
                      <a:pPr lvl="0" algn="ctr">
                        <a:buNone/>
                      </a:pPr>
                      <a:r>
                        <a:rPr lang="en-US" sz="1600" b="0" i="0" u="none" strike="noStrike" noProof="0" dirty="0"/>
                        <a:t>0.0159</a:t>
                      </a:r>
                      <a:endParaRPr lang="en-US" dirty="0"/>
                    </a:p>
                  </a:txBody>
                  <a:tcPr/>
                </a:tc>
                <a:tc>
                  <a:txBody>
                    <a:bodyPr/>
                    <a:lstStyle/>
                    <a:p>
                      <a:pPr lvl="0" algn="ctr">
                        <a:buNone/>
                      </a:pPr>
                      <a:r>
                        <a:rPr lang="en-US" dirty="0"/>
                        <a:t>0.811</a:t>
                      </a:r>
                    </a:p>
                  </a:txBody>
                  <a:tcPr/>
                </a:tc>
                <a:tc>
                  <a:txBody>
                    <a:bodyPr/>
                    <a:lstStyle/>
                    <a:p>
                      <a:pPr lvl="0" algn="ctr">
                        <a:buNone/>
                      </a:pPr>
                      <a:r>
                        <a:rPr lang="en-US" dirty="0"/>
                        <a:t>0.176</a:t>
                      </a:r>
                    </a:p>
                  </a:txBody>
                  <a:tcPr/>
                </a:tc>
                <a:extLst>
                  <a:ext uri="{0D108BD9-81ED-4DB2-BD59-A6C34878D82A}">
                    <a16:rowId xmlns:a16="http://schemas.microsoft.com/office/drawing/2014/main" val="4156383611"/>
                  </a:ext>
                </a:extLst>
              </a:tr>
              <a:tr h="353427">
                <a:tc>
                  <a:txBody>
                    <a:bodyPr/>
                    <a:lstStyle/>
                    <a:p>
                      <a:pPr algn="ctr"/>
                      <a:r>
                        <a:rPr lang="en-US" dirty="0"/>
                        <a:t>3</a:t>
                      </a:r>
                    </a:p>
                  </a:txBody>
                  <a:tcPr/>
                </a:tc>
                <a:tc>
                  <a:txBody>
                    <a:bodyPr/>
                    <a:lstStyle/>
                    <a:p>
                      <a:pPr lvl="0" algn="ctr">
                        <a:buNone/>
                      </a:pPr>
                      <a:r>
                        <a:rPr lang="en-US" sz="1600" b="0" i="0" u="none" strike="noStrike" noProof="0" dirty="0"/>
                        <a:t>[51, 37, 37]</a:t>
                      </a:r>
                    </a:p>
                  </a:txBody>
                  <a:tcPr/>
                </a:tc>
                <a:tc>
                  <a:txBody>
                    <a:bodyPr/>
                    <a:lstStyle/>
                    <a:p>
                      <a:pPr lvl="0" algn="ctr">
                        <a:buNone/>
                      </a:pPr>
                      <a:r>
                        <a:rPr lang="en-US" sz="1600" b="0" i="0" u="none" strike="noStrike" noProof="0" dirty="0"/>
                        <a:t>0.0175</a:t>
                      </a:r>
                      <a:endParaRPr lang="en-US" dirty="0"/>
                    </a:p>
                  </a:txBody>
                  <a:tcPr/>
                </a:tc>
                <a:tc>
                  <a:txBody>
                    <a:bodyPr/>
                    <a:lstStyle/>
                    <a:p>
                      <a:pPr lvl="0" algn="ctr">
                        <a:buNone/>
                      </a:pPr>
                      <a:r>
                        <a:rPr lang="en-US" dirty="0"/>
                        <a:t>0.962</a:t>
                      </a:r>
                    </a:p>
                  </a:txBody>
                  <a:tcPr/>
                </a:tc>
                <a:tc>
                  <a:txBody>
                    <a:bodyPr/>
                    <a:lstStyle/>
                    <a:p>
                      <a:pPr lvl="0" algn="ctr">
                        <a:buNone/>
                      </a:pPr>
                      <a:r>
                        <a:rPr lang="en-US" dirty="0"/>
                        <a:t>0.19</a:t>
                      </a:r>
                    </a:p>
                  </a:txBody>
                  <a:tcPr/>
                </a:tc>
                <a:extLst>
                  <a:ext uri="{0D108BD9-81ED-4DB2-BD59-A6C34878D82A}">
                    <a16:rowId xmlns:a16="http://schemas.microsoft.com/office/drawing/2014/main" val="1370224012"/>
                  </a:ext>
                </a:extLst>
              </a:tr>
              <a:tr h="547473">
                <a:tc>
                  <a:txBody>
                    <a:bodyPr/>
                    <a:lstStyle/>
                    <a:p>
                      <a:pPr algn="ctr"/>
                      <a:r>
                        <a:rPr lang="en-US" dirty="0"/>
                        <a:t>6</a:t>
                      </a:r>
                    </a:p>
                  </a:txBody>
                  <a:tcPr/>
                </a:tc>
                <a:tc>
                  <a:txBody>
                    <a:bodyPr/>
                    <a:lstStyle/>
                    <a:p>
                      <a:pPr lvl="0" algn="ctr">
                        <a:buNone/>
                      </a:pPr>
                      <a:r>
                        <a:rPr lang="en-US" sz="1600" b="0" i="0" u="none" strike="noStrike" noProof="0" dirty="0"/>
                        <a:t>[35, 49, 41, 35, 35, 53]</a:t>
                      </a:r>
                    </a:p>
                  </a:txBody>
                  <a:tcPr/>
                </a:tc>
                <a:tc>
                  <a:txBody>
                    <a:bodyPr/>
                    <a:lstStyle/>
                    <a:p>
                      <a:pPr lvl="0" algn="ctr">
                        <a:buNone/>
                      </a:pPr>
                      <a:r>
                        <a:rPr lang="en-US" sz="1600" b="0" i="0" u="none" strike="noStrike" noProof="0" dirty="0"/>
                        <a:t>0.0185</a:t>
                      </a:r>
                      <a:endParaRPr lang="en-US" dirty="0"/>
                    </a:p>
                  </a:txBody>
                  <a:tcPr/>
                </a:tc>
                <a:tc>
                  <a:txBody>
                    <a:bodyPr/>
                    <a:lstStyle/>
                    <a:p>
                      <a:pPr lvl="0" algn="ctr">
                        <a:buNone/>
                      </a:pPr>
                      <a:r>
                        <a:rPr lang="en-US" dirty="0"/>
                        <a:t>0.8287</a:t>
                      </a:r>
                    </a:p>
                  </a:txBody>
                  <a:tcPr/>
                </a:tc>
                <a:tc>
                  <a:txBody>
                    <a:bodyPr/>
                    <a:lstStyle/>
                    <a:p>
                      <a:pPr lvl="0" algn="ctr">
                        <a:buNone/>
                      </a:pPr>
                      <a:r>
                        <a:rPr lang="en-US" dirty="0"/>
                        <a:t>0.245</a:t>
                      </a:r>
                    </a:p>
                  </a:txBody>
                  <a:tcPr/>
                </a:tc>
                <a:extLst>
                  <a:ext uri="{0D108BD9-81ED-4DB2-BD59-A6C34878D82A}">
                    <a16:rowId xmlns:a16="http://schemas.microsoft.com/office/drawing/2014/main" val="3407638535"/>
                  </a:ext>
                </a:extLst>
              </a:tr>
            </a:tbl>
          </a:graphicData>
        </a:graphic>
      </p:graphicFrame>
      <p:sp>
        <p:nvSpPr>
          <p:cNvPr id="6" name="Rectangle: Rounded Corners 5">
            <a:extLst>
              <a:ext uri="{FF2B5EF4-FFF2-40B4-BE49-F238E27FC236}">
                <a16:creationId xmlns:a16="http://schemas.microsoft.com/office/drawing/2014/main" id="{C8AC6E9C-A5BC-4421-AF7B-E9FA5EA2E526}"/>
              </a:ext>
            </a:extLst>
          </p:cNvPr>
          <p:cNvSpPr/>
          <p:nvPr/>
        </p:nvSpPr>
        <p:spPr>
          <a:xfrm>
            <a:off x="4879292" y="3411048"/>
            <a:ext cx="1431636" cy="57900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200" dirty="0">
                <a:ln w="0"/>
                <a:solidFill>
                  <a:schemeClr val="tx1">
                    <a:lumMod val="75000"/>
                    <a:lumOff val="25000"/>
                  </a:schemeClr>
                </a:solidFill>
                <a:effectLst>
                  <a:outerShdw blurRad="38100" dist="19050" dir="2700000" algn="tl" rotWithShape="0">
                    <a:schemeClr val="dk1">
                      <a:alpha val="40000"/>
                    </a:schemeClr>
                  </a:outerShdw>
                </a:effectLst>
              </a:rPr>
              <a:t>Standard Scaled score</a:t>
            </a:r>
            <a:endParaRPr lang="en-US" dirty="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7" name="Arrow: Right 6">
            <a:extLst>
              <a:ext uri="{FF2B5EF4-FFF2-40B4-BE49-F238E27FC236}">
                <a16:creationId xmlns:a16="http://schemas.microsoft.com/office/drawing/2014/main" id="{0CC542EE-8312-49C9-A16A-7FC69F83A511}"/>
              </a:ext>
            </a:extLst>
          </p:cNvPr>
          <p:cNvSpPr/>
          <p:nvPr/>
        </p:nvSpPr>
        <p:spPr>
          <a:xfrm rot="2400000">
            <a:off x="6368867" y="374516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3442F130-CB3D-45D9-A249-106D71197FD5}"/>
              </a:ext>
            </a:extLst>
          </p:cNvPr>
          <p:cNvSpPr/>
          <p:nvPr/>
        </p:nvSpPr>
        <p:spPr>
          <a:xfrm>
            <a:off x="6282041" y="4129676"/>
            <a:ext cx="1136073" cy="2426951"/>
          </a:xfrm>
          <a:prstGeom prst="rect">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0" name="Rectangle 9">
            <a:extLst>
              <a:ext uri="{FF2B5EF4-FFF2-40B4-BE49-F238E27FC236}">
                <a16:creationId xmlns:a16="http://schemas.microsoft.com/office/drawing/2014/main" id="{EDD85030-3B58-4464-B412-DF5D4DBAB1DC}"/>
              </a:ext>
            </a:extLst>
          </p:cNvPr>
          <p:cNvSpPr/>
          <p:nvPr/>
        </p:nvSpPr>
        <p:spPr>
          <a:xfrm>
            <a:off x="7409904" y="4154059"/>
            <a:ext cx="2444942" cy="2426951"/>
          </a:xfrm>
          <a:prstGeom prst="rect">
            <a:avLst/>
          </a:prstGeom>
          <a:solidFill>
            <a:srgbClr val="762CB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1" name="Rectangle: Rounded Corners 10">
            <a:extLst>
              <a:ext uri="{FF2B5EF4-FFF2-40B4-BE49-F238E27FC236}">
                <a16:creationId xmlns:a16="http://schemas.microsoft.com/office/drawing/2014/main" id="{5E546EAD-39FA-46D4-86DA-1B5B7A4D5268}"/>
              </a:ext>
            </a:extLst>
          </p:cNvPr>
          <p:cNvSpPr/>
          <p:nvPr/>
        </p:nvSpPr>
        <p:spPr>
          <a:xfrm>
            <a:off x="9139028" y="3423353"/>
            <a:ext cx="1431636" cy="579006"/>
          </a:xfrm>
          <a:prstGeom prst="roundRect">
            <a:avLst/>
          </a:prstGeom>
          <a:gradFill>
            <a:gsLst>
              <a:gs pos="0">
                <a:schemeClr val="bg2">
                  <a:lumMod val="20000"/>
                  <a:lumOff val="80000"/>
                </a:schemeClr>
              </a:gs>
              <a:gs pos="80000">
                <a:schemeClr val="bg2">
                  <a:lumMod val="40000"/>
                  <a:lumOff val="60000"/>
                </a:schemeClr>
              </a:gs>
              <a:gs pos="100000">
                <a:schemeClr val="bg2">
                  <a:lumMod val="40000"/>
                  <a:lumOff val="60000"/>
                </a:schemeClr>
              </a:gs>
            </a:gsLst>
          </a:gradFill>
          <a:ln>
            <a:solidFill>
              <a:schemeClr val="bg2">
                <a:lumMod val="20000"/>
                <a:lumOff val="80000"/>
              </a:schemeClr>
            </a:solidFill>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200" dirty="0">
                <a:ln w="0"/>
                <a:solidFill>
                  <a:schemeClr val="tx1"/>
                </a:solidFill>
                <a:effectLst>
                  <a:outerShdw blurRad="38100" dist="19050" dir="2700000" algn="tl" rotWithShape="0">
                    <a:schemeClr val="dk1">
                      <a:alpha val="40000"/>
                    </a:schemeClr>
                  </a:outerShdw>
                </a:effectLst>
              </a:rPr>
              <a:t>Scores in original data scale</a:t>
            </a:r>
            <a:endParaRPr lang="en-US" dirty="0">
              <a:ln w="0"/>
              <a:solidFill>
                <a:schemeClr val="tx1"/>
              </a:solidFill>
              <a:effectLst>
                <a:outerShdw blurRad="38100" dist="19050" dir="2700000" algn="tl" rotWithShape="0">
                  <a:schemeClr val="dk1">
                    <a:alpha val="40000"/>
                  </a:schemeClr>
                </a:outerShdw>
              </a:effectLst>
            </a:endParaRPr>
          </a:p>
        </p:txBody>
      </p:sp>
      <p:sp>
        <p:nvSpPr>
          <p:cNvPr id="14" name="Arrow: Right 13">
            <a:extLst>
              <a:ext uri="{FF2B5EF4-FFF2-40B4-BE49-F238E27FC236}">
                <a16:creationId xmlns:a16="http://schemas.microsoft.com/office/drawing/2014/main" id="{EFA170AB-057C-4A7E-B6C3-45BD3FD384E9}"/>
              </a:ext>
            </a:extLst>
          </p:cNvPr>
          <p:cNvSpPr/>
          <p:nvPr/>
        </p:nvSpPr>
        <p:spPr>
          <a:xfrm rot="8400000">
            <a:off x="8656603" y="3761578"/>
            <a:ext cx="453260" cy="255718"/>
          </a:xfrm>
          <a:prstGeom prst="rightArrow">
            <a:avLst/>
          </a:prstGeom>
          <a:gradFill>
            <a:gsLst>
              <a:gs pos="0">
                <a:schemeClr val="bg2">
                  <a:lumMod val="20000"/>
                  <a:lumOff val="80000"/>
                </a:schemeClr>
              </a:gs>
              <a:gs pos="18000">
                <a:schemeClr val="bg2">
                  <a:lumMod val="20000"/>
                  <a:lumOff val="80000"/>
                </a:schemeClr>
              </a:gs>
              <a:gs pos="69000">
                <a:schemeClr val="bg2">
                  <a:lumMod val="60000"/>
                  <a:lumOff val="40000"/>
                </a:schemeClr>
              </a:gs>
              <a:gs pos="42000">
                <a:schemeClr val="bg2">
                  <a:lumMod val="40000"/>
                  <a:lumOff val="60000"/>
                </a:schemeClr>
              </a:gs>
              <a:gs pos="100000">
                <a:schemeClr val="bg2">
                  <a:lumMod val="60000"/>
                  <a:lumOff val="40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5" name="TextBox 14">
            <a:extLst>
              <a:ext uri="{FF2B5EF4-FFF2-40B4-BE49-F238E27FC236}">
                <a16:creationId xmlns:a16="http://schemas.microsoft.com/office/drawing/2014/main" id="{784D48A6-7ABF-4345-95F7-20FDDDB45B7C}"/>
              </a:ext>
            </a:extLst>
          </p:cNvPr>
          <p:cNvSpPr txBox="1"/>
          <p:nvPr/>
        </p:nvSpPr>
        <p:spPr>
          <a:xfrm>
            <a:off x="9214618" y="4781812"/>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800" dirty="0">
              <a:cs typeface="Arial"/>
            </a:endParaRPr>
          </a:p>
          <a:p>
            <a:pPr algn="ctr"/>
            <a:r>
              <a:rPr lang="en-US" sz="2800" dirty="0">
                <a:cs typeface="Arial"/>
              </a:rPr>
              <a:t> . . . . .</a:t>
            </a:r>
          </a:p>
        </p:txBody>
      </p:sp>
      <p:pic>
        <p:nvPicPr>
          <p:cNvPr id="12" name="Picture 11">
            <a:extLst>
              <a:ext uri="{FF2B5EF4-FFF2-40B4-BE49-F238E27FC236}">
                <a16:creationId xmlns:a16="http://schemas.microsoft.com/office/drawing/2014/main" id="{CA320FAC-8DC8-414F-B86A-528F0F929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01" y="3794530"/>
            <a:ext cx="2723146" cy="1573004"/>
          </a:xfrm>
          <a:prstGeom prst="rect">
            <a:avLst/>
          </a:prstGeom>
        </p:spPr>
      </p:pic>
      <p:cxnSp>
        <p:nvCxnSpPr>
          <p:cNvPr id="17" name="Connector: Elbow 16">
            <a:extLst>
              <a:ext uri="{FF2B5EF4-FFF2-40B4-BE49-F238E27FC236}">
                <a16:creationId xmlns:a16="http://schemas.microsoft.com/office/drawing/2014/main" id="{C1F1214D-A729-485E-9E04-518A7CFFEF93}"/>
              </a:ext>
            </a:extLst>
          </p:cNvPr>
          <p:cNvCxnSpPr>
            <a:stCxn id="6" idx="1"/>
            <a:endCxn id="12" idx="0"/>
          </p:cNvCxnSpPr>
          <p:nvPr/>
        </p:nvCxnSpPr>
        <p:spPr>
          <a:xfrm rot="10800000" flipV="1">
            <a:off x="1490174" y="3700550"/>
            <a:ext cx="3389118" cy="93979"/>
          </a:xfrm>
          <a:prstGeom prst="bentConnector2">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723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Chart, scatter chart&#10;&#10;Description automatically generated">
            <a:extLst>
              <a:ext uri="{FF2B5EF4-FFF2-40B4-BE49-F238E27FC236}">
                <a16:creationId xmlns:a16="http://schemas.microsoft.com/office/drawing/2014/main" id="{6973E20B-2C6F-49EA-B241-2985C8FADBE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282833" y="4367401"/>
            <a:ext cx="1336516" cy="912182"/>
          </a:xfrm>
          <a:prstGeom prst="rect">
            <a:avLst/>
          </a:prstGeom>
        </p:spPr>
      </p:pic>
      <p:pic>
        <p:nvPicPr>
          <p:cNvPr id="30" name="Picture 29" descr="Chart, scatter chart&#10;&#10;Description automatically generated">
            <a:extLst>
              <a:ext uri="{FF2B5EF4-FFF2-40B4-BE49-F238E27FC236}">
                <a16:creationId xmlns:a16="http://schemas.microsoft.com/office/drawing/2014/main" id="{41FD5C46-BCB8-47D1-B460-6A4C7F50C88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019046" y="4367401"/>
            <a:ext cx="1336516" cy="912182"/>
          </a:xfrm>
          <a:prstGeom prst="rect">
            <a:avLst/>
          </a:prstGeom>
        </p:spPr>
      </p:pic>
      <p:pic>
        <p:nvPicPr>
          <p:cNvPr id="29" name="Picture 28" descr="Chart, scatter chart&#10;&#10;Description automatically generated">
            <a:extLst>
              <a:ext uri="{FF2B5EF4-FFF2-40B4-BE49-F238E27FC236}">
                <a16:creationId xmlns:a16="http://schemas.microsoft.com/office/drawing/2014/main" id="{99F3A002-98D2-413A-BF35-CD74D28E3B2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755259" y="4367401"/>
            <a:ext cx="1336516" cy="912182"/>
          </a:xfrm>
          <a:prstGeom prst="rect">
            <a:avLst/>
          </a:prstGeom>
        </p:spPr>
      </p:pic>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Strategy</a:t>
            </a:r>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a:xfrm>
            <a:off x="829049" y="1371682"/>
            <a:ext cx="5194858" cy="5014614"/>
          </a:xfrm>
        </p:spPr>
        <p:txBody>
          <a:bodyPr/>
          <a:lstStyle/>
          <a:p>
            <a:r>
              <a:rPr lang="en-US" sz="1400" dirty="0"/>
              <a:t>The idea is to first conduct a wide range search, highly parallelized, using random search.</a:t>
            </a:r>
          </a:p>
          <a:p>
            <a:endParaRPr lang="en-US" sz="1400" dirty="0"/>
          </a:p>
          <a:p>
            <a:r>
              <a:rPr lang="en-US" sz="1400" dirty="0"/>
              <a:t>Pick top 30 configurations from random search output. This will consist of multiple configurations with same number of hidden layers (with different number of neurons). Pick the best performing config for each of the hidden layer configurations existing in these top 30 </a:t>
            </a:r>
            <a:r>
              <a:rPr lang="en-US" sz="1600" dirty="0">
                <a:sym typeface="Wingdings" panose="05000000000000000000" pitchFamily="2" charset="2"/>
              </a:rPr>
              <a:t></a:t>
            </a:r>
            <a:r>
              <a:rPr lang="en-US" sz="1400" dirty="0">
                <a:sym typeface="Wingdings" panose="05000000000000000000" pitchFamily="2" charset="2"/>
              </a:rPr>
              <a:t> </a:t>
            </a:r>
            <a:r>
              <a:rPr lang="en-US" sz="1400" dirty="0"/>
              <a:t> Input for narrow search.</a:t>
            </a:r>
          </a:p>
          <a:p>
            <a:pPr marL="0" indent="0">
              <a:buNone/>
            </a:pPr>
            <a:endParaRPr lang="en-US" sz="1400" dirty="0"/>
          </a:p>
          <a:p>
            <a:r>
              <a:rPr lang="en-US" sz="1400" dirty="0"/>
              <a:t>Run narrow search, using Bayesian optimization, for each of the top picked hidden layer configs (In parallel). </a:t>
            </a:r>
          </a:p>
          <a:p>
            <a:pPr marL="0" indent="0">
              <a:buNone/>
            </a:pPr>
            <a:endParaRPr lang="en-US" sz="1400" dirty="0"/>
          </a:p>
          <a:p>
            <a:r>
              <a:rPr lang="en-US" sz="1400" dirty="0"/>
              <a:t>Output </a:t>
            </a:r>
            <a:r>
              <a:rPr lang="en-US" sz="1600" dirty="0">
                <a:sym typeface="Wingdings" panose="05000000000000000000" pitchFamily="2" charset="2"/>
              </a:rPr>
              <a:t></a:t>
            </a:r>
            <a:r>
              <a:rPr lang="en-US" sz="1400" dirty="0">
                <a:sym typeface="Wingdings" panose="05000000000000000000" pitchFamily="2" charset="2"/>
              </a:rPr>
              <a:t> Best performing models with most optimal hyperparameters.</a:t>
            </a:r>
            <a:endParaRPr lang="en-US" sz="1200" dirty="0"/>
          </a:p>
          <a:p>
            <a:pPr marL="274320" lvl="1" indent="0">
              <a:buNone/>
            </a:pPr>
            <a:endParaRPr lang="en-US" sz="1200" dirty="0"/>
          </a:p>
          <a:p>
            <a:pPr lvl="1"/>
            <a:endParaRPr lang="en-US" sz="1200" dirty="0"/>
          </a:p>
          <a:p>
            <a:pPr marL="0" indent="0">
              <a:buNone/>
            </a:pPr>
            <a:endParaRPr lang="en-US" sz="1600"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8</a:t>
            </a:fld>
            <a:endParaRPr lang="en-US"/>
          </a:p>
        </p:txBody>
      </p:sp>
      <p:pic>
        <p:nvPicPr>
          <p:cNvPr id="12" name="Picture 11" descr="Diagram&#10;&#10;Description automatically generated">
            <a:extLst>
              <a:ext uri="{FF2B5EF4-FFF2-40B4-BE49-F238E27FC236}">
                <a16:creationId xmlns:a16="http://schemas.microsoft.com/office/drawing/2014/main" id="{D8AAEA96-08F0-4440-83A5-E09ED9BC7D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663" y="341039"/>
            <a:ext cx="3949849" cy="1842108"/>
          </a:xfrm>
          <a:prstGeom prst="rect">
            <a:avLst/>
          </a:prstGeom>
        </p:spPr>
      </p:pic>
      <p:pic>
        <p:nvPicPr>
          <p:cNvPr id="14" name="Picture 13" descr="Table&#10;&#10;Description automatically generated">
            <a:extLst>
              <a:ext uri="{FF2B5EF4-FFF2-40B4-BE49-F238E27FC236}">
                <a16:creationId xmlns:a16="http://schemas.microsoft.com/office/drawing/2014/main" id="{5F166C22-54BA-4562-A997-DC73693FB11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898664" y="2493776"/>
            <a:ext cx="987286" cy="1710987"/>
          </a:xfrm>
          <a:prstGeom prst="rect">
            <a:avLst/>
          </a:prstGeom>
        </p:spPr>
      </p:pic>
      <p:sp>
        <p:nvSpPr>
          <p:cNvPr id="15" name="Rectangle 14">
            <a:extLst>
              <a:ext uri="{FF2B5EF4-FFF2-40B4-BE49-F238E27FC236}">
                <a16:creationId xmlns:a16="http://schemas.microsoft.com/office/drawing/2014/main" id="{4294572E-0767-436C-8DC7-9321302D8359}"/>
              </a:ext>
            </a:extLst>
          </p:cNvPr>
          <p:cNvSpPr/>
          <p:nvPr/>
        </p:nvSpPr>
        <p:spPr>
          <a:xfrm>
            <a:off x="6898664" y="2530316"/>
            <a:ext cx="964080" cy="783432"/>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24" name="Picture 23" descr="Chart, scatter chart&#10;&#10;Description automatically generated">
            <a:extLst>
              <a:ext uri="{FF2B5EF4-FFF2-40B4-BE49-F238E27FC236}">
                <a16:creationId xmlns:a16="http://schemas.microsoft.com/office/drawing/2014/main" id="{E105A3A6-3C93-4830-B946-9E90D7B8603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491472" y="4367401"/>
            <a:ext cx="1336516" cy="912182"/>
          </a:xfrm>
          <a:prstGeom prst="rect">
            <a:avLst/>
          </a:prstGeom>
        </p:spPr>
      </p:pic>
      <p:pic>
        <p:nvPicPr>
          <p:cNvPr id="33" name="Picture 32" descr="Table&#10;&#10;Description automatically generated">
            <a:extLst>
              <a:ext uri="{FF2B5EF4-FFF2-40B4-BE49-F238E27FC236}">
                <a16:creationId xmlns:a16="http://schemas.microsoft.com/office/drawing/2014/main" id="{6C97A1AF-C3F4-4061-B98A-97215432FD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4073" y="2650322"/>
            <a:ext cx="3285276" cy="807331"/>
          </a:xfrm>
          <a:prstGeom prst="rect">
            <a:avLst/>
          </a:prstGeom>
        </p:spPr>
      </p:pic>
      <p:pic>
        <p:nvPicPr>
          <p:cNvPr id="35" name="Picture 34">
            <a:extLst>
              <a:ext uri="{FF2B5EF4-FFF2-40B4-BE49-F238E27FC236}">
                <a16:creationId xmlns:a16="http://schemas.microsoft.com/office/drawing/2014/main" id="{079C3E84-DD71-4327-8B94-EBC5A9704E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95334" y="5959199"/>
            <a:ext cx="7534820" cy="500304"/>
          </a:xfrm>
          <a:prstGeom prst="rect">
            <a:avLst/>
          </a:prstGeom>
        </p:spPr>
      </p:pic>
      <p:sp>
        <p:nvSpPr>
          <p:cNvPr id="36" name="Arrow: Right 35">
            <a:extLst>
              <a:ext uri="{FF2B5EF4-FFF2-40B4-BE49-F238E27FC236}">
                <a16:creationId xmlns:a16="http://schemas.microsoft.com/office/drawing/2014/main" id="{81DA0D52-06CB-4628-B682-7DDD89C3EFA6}"/>
              </a:ext>
            </a:extLst>
          </p:cNvPr>
          <p:cNvSpPr/>
          <p:nvPr/>
        </p:nvSpPr>
        <p:spPr>
          <a:xfrm>
            <a:off x="8003633" y="2989131"/>
            <a:ext cx="240071" cy="15770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37" name="Arrow: Down 36">
            <a:extLst>
              <a:ext uri="{FF2B5EF4-FFF2-40B4-BE49-F238E27FC236}">
                <a16:creationId xmlns:a16="http://schemas.microsoft.com/office/drawing/2014/main" id="{26C91AA1-9CF1-48D0-98B5-4FB9B2705F57}"/>
              </a:ext>
            </a:extLst>
          </p:cNvPr>
          <p:cNvSpPr/>
          <p:nvPr/>
        </p:nvSpPr>
        <p:spPr>
          <a:xfrm>
            <a:off x="9738804" y="3655826"/>
            <a:ext cx="284085" cy="35600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38" name="Arrow: Down 37">
            <a:extLst>
              <a:ext uri="{FF2B5EF4-FFF2-40B4-BE49-F238E27FC236}">
                <a16:creationId xmlns:a16="http://schemas.microsoft.com/office/drawing/2014/main" id="{4C7AE583-0769-4E10-B3E2-FFEB6D76F7E2}"/>
              </a:ext>
            </a:extLst>
          </p:cNvPr>
          <p:cNvSpPr/>
          <p:nvPr/>
        </p:nvSpPr>
        <p:spPr>
          <a:xfrm rot="3288230">
            <a:off x="8148678" y="2256597"/>
            <a:ext cx="142043" cy="193592"/>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39" name="Arrow: Down 38">
            <a:extLst>
              <a:ext uri="{FF2B5EF4-FFF2-40B4-BE49-F238E27FC236}">
                <a16:creationId xmlns:a16="http://schemas.microsoft.com/office/drawing/2014/main" id="{4333BDDC-7CFF-4828-AE11-38DE72792510}"/>
              </a:ext>
            </a:extLst>
          </p:cNvPr>
          <p:cNvSpPr/>
          <p:nvPr/>
        </p:nvSpPr>
        <p:spPr>
          <a:xfrm rot="2306970">
            <a:off x="9545261" y="5332643"/>
            <a:ext cx="284085" cy="35600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7904080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6544D-28FC-4E2B-A5F4-0498C03A1A51}"/>
              </a:ext>
            </a:extLst>
          </p:cNvPr>
          <p:cNvSpPr>
            <a:spLocks noGrp="1"/>
          </p:cNvSpPr>
          <p:nvPr>
            <p:ph type="title"/>
          </p:nvPr>
        </p:nvSpPr>
        <p:spPr>
          <a:xfrm>
            <a:off x="990000" y="395288"/>
            <a:ext cx="4078800" cy="1597753"/>
          </a:xfrm>
        </p:spPr>
        <p:txBody>
          <a:bodyPr wrap="square" anchor="b">
            <a:normAutofit/>
          </a:bodyPr>
          <a:lstStyle/>
          <a:p>
            <a:pPr algn="ctr"/>
            <a:r>
              <a:rPr lang="en-US" dirty="0"/>
              <a:t>Evaluation</a:t>
            </a:r>
          </a:p>
        </p:txBody>
      </p:sp>
      <p:sp>
        <p:nvSpPr>
          <p:cNvPr id="3" name="Content Placeholder 2">
            <a:extLst>
              <a:ext uri="{FF2B5EF4-FFF2-40B4-BE49-F238E27FC236}">
                <a16:creationId xmlns:a16="http://schemas.microsoft.com/office/drawing/2014/main" id="{9843D16E-FE6D-4D9B-9467-655A7A2F163B}"/>
              </a:ext>
            </a:extLst>
          </p:cNvPr>
          <p:cNvSpPr>
            <a:spLocks noGrp="1"/>
          </p:cNvSpPr>
          <p:nvPr>
            <p:ph idx="1"/>
          </p:nvPr>
        </p:nvSpPr>
        <p:spPr>
          <a:xfrm>
            <a:off x="990000" y="2361601"/>
            <a:ext cx="4078800" cy="3416900"/>
          </a:xfrm>
        </p:spPr>
        <p:txBody>
          <a:bodyPr>
            <a:normAutofit/>
          </a:bodyPr>
          <a:lstStyle/>
          <a:p>
            <a:r>
              <a:rPr lang="en-US" dirty="0"/>
              <a:t>Neural Network Mean Absolute Error: 0.272</a:t>
            </a:r>
          </a:p>
          <a:p>
            <a:endParaRPr lang="en-US" dirty="0"/>
          </a:p>
        </p:txBody>
      </p:sp>
      <p:pic>
        <p:nvPicPr>
          <p:cNvPr id="5" name="Picture 4" descr="Chart, line chart&#10;&#10;Description automatically generated">
            <a:extLst>
              <a:ext uri="{FF2B5EF4-FFF2-40B4-BE49-F238E27FC236}">
                <a16:creationId xmlns:a16="http://schemas.microsoft.com/office/drawing/2014/main" id="{8B74BE7B-0B0D-45E7-86D2-BA35D92B5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521" y="1823830"/>
            <a:ext cx="5836981" cy="3210339"/>
          </a:xfrm>
          <a:prstGeom prst="rect">
            <a:avLst/>
          </a:prstGeom>
        </p:spPr>
      </p:pic>
    </p:spTree>
    <p:extLst>
      <p:ext uri="{BB962C8B-B14F-4D97-AF65-F5344CB8AC3E}">
        <p14:creationId xmlns:p14="http://schemas.microsoft.com/office/powerpoint/2010/main" val="5046878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8D92D34-2CBC-45FF-9637-F188903CEDEE}"/>
              </a:ext>
            </a:extLst>
          </p:cNvPr>
          <p:cNvSpPr>
            <a:spLocks noGrp="1"/>
          </p:cNvSpPr>
          <p:nvPr>
            <p:ph type="title"/>
          </p:nvPr>
        </p:nvSpPr>
        <p:spPr/>
        <p:txBody>
          <a:bodyPr/>
          <a:lstStyle/>
          <a:p>
            <a:r>
              <a:rPr lang="en-US"/>
              <a:t>Build a class for the neural network</a:t>
            </a:r>
          </a:p>
        </p:txBody>
      </p:sp>
      <p:sp>
        <p:nvSpPr>
          <p:cNvPr id="8" name="Content Placeholder 7">
            <a:extLst>
              <a:ext uri="{FF2B5EF4-FFF2-40B4-BE49-F238E27FC236}">
                <a16:creationId xmlns:a16="http://schemas.microsoft.com/office/drawing/2014/main" id="{7B938468-6D41-4061-8C56-B346CC1471FE}"/>
              </a:ext>
            </a:extLst>
          </p:cNvPr>
          <p:cNvSpPr>
            <a:spLocks noGrp="1"/>
          </p:cNvSpPr>
          <p:nvPr>
            <p:ph idx="1"/>
          </p:nvPr>
        </p:nvSpPr>
        <p:spPr>
          <a:xfrm>
            <a:off x="829048" y="981751"/>
            <a:ext cx="10091683" cy="5477751"/>
          </a:xfrm>
        </p:spPr>
        <p:txBody>
          <a:bodyPr/>
          <a:lstStyle/>
          <a:p>
            <a:r>
              <a:rPr lang="en-US" sz="1800" dirty="0"/>
              <a:t>Since the structure of the neural network needs to be reconfigured multiple times and then the model must be trained on the defined structured again and again. It is better to create a class for our artificial neural network, with multiple methods/functions which can be used recursively, Thus making parameter optimization more efficient.</a:t>
            </a:r>
          </a:p>
          <a:p>
            <a:r>
              <a:rPr lang="en-US" sz="1800" dirty="0"/>
              <a:t>Keeps the main code compact and clean.</a:t>
            </a:r>
          </a:p>
          <a:p>
            <a:r>
              <a:rPr lang="en-US" sz="1800" dirty="0"/>
              <a:t>Inputs for this class:</a:t>
            </a:r>
          </a:p>
          <a:p>
            <a:pPr lvl="1"/>
            <a:r>
              <a:rPr lang="en-US" dirty="0"/>
              <a:t>Training data</a:t>
            </a:r>
          </a:p>
          <a:p>
            <a:pPr lvl="1"/>
            <a:r>
              <a:rPr lang="en-US" dirty="0"/>
              <a:t>Number of iterations/configurations of neural network</a:t>
            </a:r>
          </a:p>
          <a:p>
            <a:pPr lvl="1"/>
            <a:r>
              <a:rPr lang="en-US" dirty="0"/>
              <a:t>Upper and lower range limits for number of hidden layers</a:t>
            </a:r>
          </a:p>
          <a:p>
            <a:pPr lvl="1"/>
            <a:r>
              <a:rPr lang="en-US" dirty="0"/>
              <a:t>Upper and lower range limits for number of neurons per hidden layers</a:t>
            </a:r>
          </a:p>
          <a:p>
            <a:pPr lvl="1"/>
            <a:r>
              <a:rPr lang="en-US" dirty="0"/>
              <a:t>Epochs</a:t>
            </a:r>
          </a:p>
          <a:p>
            <a:r>
              <a:rPr lang="en-US" sz="1800" dirty="0"/>
              <a:t>Outputs:</a:t>
            </a:r>
          </a:p>
          <a:p>
            <a:pPr lvl="1"/>
            <a:r>
              <a:rPr lang="en-US" dirty="0"/>
              <a:t>An excel sheet with each row showing the number of hidden layers, number of neurons in these layers and mean absolute error scores for this configuration.</a:t>
            </a:r>
          </a:p>
        </p:txBody>
      </p:sp>
      <p:sp>
        <p:nvSpPr>
          <p:cNvPr id="5" name="Date Placeholder 4">
            <a:extLst>
              <a:ext uri="{FF2B5EF4-FFF2-40B4-BE49-F238E27FC236}">
                <a16:creationId xmlns:a16="http://schemas.microsoft.com/office/drawing/2014/main" id="{FFA9FD3D-C789-485B-8BE4-3EC0B66FC27C}"/>
              </a:ext>
            </a:extLst>
          </p:cNvPr>
          <p:cNvSpPr>
            <a:spLocks noGrp="1"/>
          </p:cNvSpPr>
          <p:nvPr>
            <p:ph type="dt" sz="half" idx="10"/>
          </p:nvPr>
        </p:nvSpPr>
        <p:spPr/>
        <p:txBody>
          <a:bodyPr/>
          <a:lstStyle/>
          <a:p>
            <a:r>
              <a:rPr lang="en-US"/>
              <a:t>GlobalFoundries © 2022 All Rights Reserved</a:t>
            </a:r>
          </a:p>
        </p:txBody>
      </p:sp>
      <p:sp>
        <p:nvSpPr>
          <p:cNvPr id="6" name="Slide Number Placeholder 5">
            <a:extLst>
              <a:ext uri="{FF2B5EF4-FFF2-40B4-BE49-F238E27FC236}">
                <a16:creationId xmlns:a16="http://schemas.microsoft.com/office/drawing/2014/main" id="{D8EC2E7D-B153-4A94-9BEF-680B6A4BA2E0}"/>
              </a:ext>
            </a:extLst>
          </p:cNvPr>
          <p:cNvSpPr>
            <a:spLocks noGrp="1"/>
          </p:cNvSpPr>
          <p:nvPr>
            <p:ph type="sldNum" sz="quarter" idx="12"/>
          </p:nvPr>
        </p:nvSpPr>
        <p:spPr/>
        <p:txBody>
          <a:bodyPr/>
          <a:lstStyle/>
          <a:p>
            <a:fld id="{7E6ECBBE-ACC3-48EB-9F88-A771FEACBB28}" type="slidenum">
              <a:rPr lang="en-US" smtClean="0"/>
              <a:pPr/>
              <a:t>81</a:t>
            </a:fld>
            <a:endParaRPr lang="en-US"/>
          </a:p>
        </p:txBody>
      </p:sp>
    </p:spTree>
    <p:extLst>
      <p:ext uri="{BB962C8B-B14F-4D97-AF65-F5344CB8AC3E}">
        <p14:creationId xmlns:p14="http://schemas.microsoft.com/office/powerpoint/2010/main" val="19071404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3200E-82B2-C6B4-83F2-D91D8037530C}"/>
              </a:ext>
            </a:extLst>
          </p:cNvPr>
          <p:cNvSpPr>
            <a:spLocks noGrp="1"/>
          </p:cNvSpPr>
          <p:nvPr>
            <p:ph type="title"/>
          </p:nvPr>
        </p:nvSpPr>
        <p:spPr/>
        <p:txBody>
          <a:bodyPr/>
          <a:lstStyle/>
          <a:p>
            <a:r>
              <a:rPr lang="en-US"/>
              <a:t>Neural Network Class</a:t>
            </a:r>
          </a:p>
        </p:txBody>
      </p:sp>
      <p:sp>
        <p:nvSpPr>
          <p:cNvPr id="3" name="Text Placeholder 2">
            <a:extLst>
              <a:ext uri="{FF2B5EF4-FFF2-40B4-BE49-F238E27FC236}">
                <a16:creationId xmlns:a16="http://schemas.microsoft.com/office/drawing/2014/main" id="{4EFB8A96-6EF0-7C99-F47C-2FC9236CD072}"/>
              </a:ext>
            </a:extLst>
          </p:cNvPr>
          <p:cNvSpPr>
            <a:spLocks noGrp="1"/>
          </p:cNvSpPr>
          <p:nvPr>
            <p:ph type="body" sz="quarter" idx="14"/>
          </p:nvPr>
        </p:nvSpPr>
        <p:spPr/>
        <p:txBody>
          <a:bodyPr/>
          <a:lstStyle/>
          <a:p>
            <a:r>
              <a:rPr lang="en-US"/>
              <a:t>Methods</a:t>
            </a:r>
          </a:p>
        </p:txBody>
      </p:sp>
      <p:sp>
        <p:nvSpPr>
          <p:cNvPr id="4" name="Content Placeholder 3">
            <a:extLst>
              <a:ext uri="{FF2B5EF4-FFF2-40B4-BE49-F238E27FC236}">
                <a16:creationId xmlns:a16="http://schemas.microsoft.com/office/drawing/2014/main" id="{665FABA0-64EC-055B-9124-2B43F9113D81}"/>
              </a:ext>
            </a:extLst>
          </p:cNvPr>
          <p:cNvSpPr>
            <a:spLocks noGrp="1"/>
          </p:cNvSpPr>
          <p:nvPr>
            <p:ph sz="quarter" idx="15"/>
          </p:nvPr>
        </p:nvSpPr>
        <p:spPr/>
        <p:txBody>
          <a:bodyPr/>
          <a:lstStyle/>
          <a:p>
            <a:r>
              <a:rPr lang="en-US"/>
              <a:t>Neural Network structure ()</a:t>
            </a:r>
          </a:p>
          <a:p>
            <a:pPr lvl="1"/>
            <a:r>
              <a:rPr lang="en-US"/>
              <a:t>Configures the structure of our model based on the defined ranges for number of hidden layers and neurons.</a:t>
            </a:r>
          </a:p>
          <a:p>
            <a:pPr lvl="1"/>
            <a:endParaRPr lang="en-US"/>
          </a:p>
        </p:txBody>
      </p:sp>
      <p:sp>
        <p:nvSpPr>
          <p:cNvPr id="5" name="Date Placeholder 4">
            <a:extLst>
              <a:ext uri="{FF2B5EF4-FFF2-40B4-BE49-F238E27FC236}">
                <a16:creationId xmlns:a16="http://schemas.microsoft.com/office/drawing/2014/main" id="{98ECEA27-2A2A-A794-F540-1C10AEFF9A3D}"/>
              </a:ext>
            </a:extLst>
          </p:cNvPr>
          <p:cNvSpPr>
            <a:spLocks noGrp="1"/>
          </p:cNvSpPr>
          <p:nvPr>
            <p:ph type="dt" sz="half" idx="16"/>
          </p:nvPr>
        </p:nvSpPr>
        <p:spPr/>
        <p:txBody>
          <a:bodyPr/>
          <a:lstStyle/>
          <a:p>
            <a:r>
              <a:rPr lang="en-US"/>
              <a:t>GlobalFoundries © 2022 All Rights Reserved</a:t>
            </a:r>
          </a:p>
        </p:txBody>
      </p:sp>
      <p:sp>
        <p:nvSpPr>
          <p:cNvPr id="7" name="Slide Number Placeholder 6">
            <a:extLst>
              <a:ext uri="{FF2B5EF4-FFF2-40B4-BE49-F238E27FC236}">
                <a16:creationId xmlns:a16="http://schemas.microsoft.com/office/drawing/2014/main" id="{51CF2D77-70F2-0B52-5402-F4EDD3A85C14}"/>
              </a:ext>
            </a:extLst>
          </p:cNvPr>
          <p:cNvSpPr>
            <a:spLocks noGrp="1"/>
          </p:cNvSpPr>
          <p:nvPr>
            <p:ph type="sldNum" sz="quarter" idx="18"/>
          </p:nvPr>
        </p:nvSpPr>
        <p:spPr/>
        <p:txBody>
          <a:bodyPr/>
          <a:lstStyle/>
          <a:p>
            <a:fld id="{7E6ECBBE-ACC3-48EB-9F88-A771FEACBB28}" type="slidenum">
              <a:rPr lang="en-US" smtClean="0"/>
              <a:pPr/>
              <a:t>82</a:t>
            </a:fld>
            <a:endParaRPr lang="en-US"/>
          </a:p>
        </p:txBody>
      </p:sp>
      <p:pic>
        <p:nvPicPr>
          <p:cNvPr id="8" name="Picture 7" descr="Text&#10;&#10;Description automatically generated">
            <a:extLst>
              <a:ext uri="{FF2B5EF4-FFF2-40B4-BE49-F238E27FC236}">
                <a16:creationId xmlns:a16="http://schemas.microsoft.com/office/drawing/2014/main" id="{243B97DA-8BEA-4E53-9DB4-18CE8E244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2483" y="2554773"/>
            <a:ext cx="6647034" cy="3831523"/>
          </a:xfrm>
          <a:prstGeom prst="rect">
            <a:avLst/>
          </a:prstGeom>
        </p:spPr>
      </p:pic>
    </p:spTree>
    <p:extLst>
      <p:ext uri="{BB962C8B-B14F-4D97-AF65-F5344CB8AC3E}">
        <p14:creationId xmlns:p14="http://schemas.microsoft.com/office/powerpoint/2010/main" val="170818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3200E-82B2-C6B4-83F2-D91D8037530C}"/>
              </a:ext>
            </a:extLst>
          </p:cNvPr>
          <p:cNvSpPr>
            <a:spLocks noGrp="1"/>
          </p:cNvSpPr>
          <p:nvPr>
            <p:ph type="title"/>
          </p:nvPr>
        </p:nvSpPr>
        <p:spPr/>
        <p:txBody>
          <a:bodyPr/>
          <a:lstStyle/>
          <a:p>
            <a:r>
              <a:rPr lang="en-US"/>
              <a:t>Neural Network Class</a:t>
            </a:r>
          </a:p>
        </p:txBody>
      </p:sp>
      <p:sp>
        <p:nvSpPr>
          <p:cNvPr id="3" name="Text Placeholder 2">
            <a:extLst>
              <a:ext uri="{FF2B5EF4-FFF2-40B4-BE49-F238E27FC236}">
                <a16:creationId xmlns:a16="http://schemas.microsoft.com/office/drawing/2014/main" id="{4EFB8A96-6EF0-7C99-F47C-2FC9236CD072}"/>
              </a:ext>
            </a:extLst>
          </p:cNvPr>
          <p:cNvSpPr>
            <a:spLocks noGrp="1"/>
          </p:cNvSpPr>
          <p:nvPr>
            <p:ph type="body" sz="quarter" idx="14"/>
          </p:nvPr>
        </p:nvSpPr>
        <p:spPr/>
        <p:txBody>
          <a:bodyPr/>
          <a:lstStyle/>
          <a:p>
            <a:r>
              <a:rPr lang="en-US"/>
              <a:t>Methods</a:t>
            </a:r>
          </a:p>
        </p:txBody>
      </p:sp>
      <p:sp>
        <p:nvSpPr>
          <p:cNvPr id="4" name="Content Placeholder 3">
            <a:extLst>
              <a:ext uri="{FF2B5EF4-FFF2-40B4-BE49-F238E27FC236}">
                <a16:creationId xmlns:a16="http://schemas.microsoft.com/office/drawing/2014/main" id="{665FABA0-64EC-055B-9124-2B43F9113D81}"/>
              </a:ext>
            </a:extLst>
          </p:cNvPr>
          <p:cNvSpPr>
            <a:spLocks noGrp="1"/>
          </p:cNvSpPr>
          <p:nvPr>
            <p:ph sz="quarter" idx="15"/>
          </p:nvPr>
        </p:nvSpPr>
        <p:spPr/>
        <p:txBody>
          <a:bodyPr vert="horz" lIns="0" tIns="0" rIns="0" bIns="0" rtlCol="0" anchor="t">
            <a:noAutofit/>
          </a:bodyPr>
          <a:lstStyle/>
          <a:p>
            <a:pPr marL="210185" indent="-210185"/>
            <a:r>
              <a:rPr lang="en-US"/>
              <a:t>Check for repetition ()</a:t>
            </a:r>
          </a:p>
          <a:p>
            <a:pPr marL="447675" lvl="1" indent="-173355"/>
            <a:r>
              <a:rPr lang="en-US"/>
              <a:t>This method ensures that there is no repetition of the structure to explore a wider configuration space.</a:t>
            </a:r>
            <a:endParaRPr lang="en-US">
              <a:cs typeface="Arial"/>
            </a:endParaRPr>
          </a:p>
          <a:p>
            <a:pPr marL="274320" lvl="1" indent="0">
              <a:buNone/>
            </a:pPr>
            <a:endParaRPr lang="en-US"/>
          </a:p>
          <a:p>
            <a:pPr marL="447675" lvl="1" indent="-173355"/>
            <a:endParaRPr lang="en-US">
              <a:cs typeface="Arial" panose="020B0604020202020204"/>
            </a:endParaRPr>
          </a:p>
        </p:txBody>
      </p:sp>
      <p:sp>
        <p:nvSpPr>
          <p:cNvPr id="5" name="Date Placeholder 4">
            <a:extLst>
              <a:ext uri="{FF2B5EF4-FFF2-40B4-BE49-F238E27FC236}">
                <a16:creationId xmlns:a16="http://schemas.microsoft.com/office/drawing/2014/main" id="{98ECEA27-2A2A-A794-F540-1C10AEFF9A3D}"/>
              </a:ext>
            </a:extLst>
          </p:cNvPr>
          <p:cNvSpPr>
            <a:spLocks noGrp="1"/>
          </p:cNvSpPr>
          <p:nvPr>
            <p:ph type="dt" sz="half" idx="16"/>
          </p:nvPr>
        </p:nvSpPr>
        <p:spPr/>
        <p:txBody>
          <a:bodyPr/>
          <a:lstStyle/>
          <a:p>
            <a:r>
              <a:rPr lang="en-US"/>
              <a:t>GlobalFoundries © 2022 All Rights Reserved</a:t>
            </a:r>
          </a:p>
        </p:txBody>
      </p:sp>
      <p:sp>
        <p:nvSpPr>
          <p:cNvPr id="7" name="Slide Number Placeholder 6">
            <a:extLst>
              <a:ext uri="{FF2B5EF4-FFF2-40B4-BE49-F238E27FC236}">
                <a16:creationId xmlns:a16="http://schemas.microsoft.com/office/drawing/2014/main" id="{51CF2D77-70F2-0B52-5402-F4EDD3A85C14}"/>
              </a:ext>
            </a:extLst>
          </p:cNvPr>
          <p:cNvSpPr>
            <a:spLocks noGrp="1"/>
          </p:cNvSpPr>
          <p:nvPr>
            <p:ph type="sldNum" sz="quarter" idx="18"/>
          </p:nvPr>
        </p:nvSpPr>
        <p:spPr/>
        <p:txBody>
          <a:bodyPr/>
          <a:lstStyle/>
          <a:p>
            <a:fld id="{7E6ECBBE-ACC3-48EB-9F88-A771FEACBB28}" type="slidenum">
              <a:rPr lang="en-US" smtClean="0"/>
              <a:pPr/>
              <a:t>83</a:t>
            </a:fld>
            <a:endParaRPr lang="en-US"/>
          </a:p>
        </p:txBody>
      </p:sp>
      <p:pic>
        <p:nvPicPr>
          <p:cNvPr id="6" name="Picture 7" descr="Text&#10;&#10;Description automatically generated">
            <a:extLst>
              <a:ext uri="{FF2B5EF4-FFF2-40B4-BE49-F238E27FC236}">
                <a16:creationId xmlns:a16="http://schemas.microsoft.com/office/drawing/2014/main" id="{7220A526-EA1C-AFE6-0E37-1F4B4A2ED682}"/>
              </a:ext>
            </a:extLst>
          </p:cNvPr>
          <p:cNvPicPr>
            <a:picLocks noChangeAspect="1"/>
          </p:cNvPicPr>
          <p:nvPr/>
        </p:nvPicPr>
        <p:blipFill>
          <a:blip r:embed="rId2"/>
          <a:stretch>
            <a:fillRect/>
          </a:stretch>
        </p:blipFill>
        <p:spPr>
          <a:xfrm>
            <a:off x="1278082" y="2700460"/>
            <a:ext cx="9644495" cy="3414034"/>
          </a:xfrm>
          <a:prstGeom prst="rect">
            <a:avLst/>
          </a:prstGeom>
        </p:spPr>
      </p:pic>
    </p:spTree>
    <p:extLst>
      <p:ext uri="{BB962C8B-B14F-4D97-AF65-F5344CB8AC3E}">
        <p14:creationId xmlns:p14="http://schemas.microsoft.com/office/powerpoint/2010/main" val="138787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3200E-82B2-C6B4-83F2-D91D8037530C}"/>
              </a:ext>
            </a:extLst>
          </p:cNvPr>
          <p:cNvSpPr>
            <a:spLocks noGrp="1"/>
          </p:cNvSpPr>
          <p:nvPr>
            <p:ph type="title"/>
          </p:nvPr>
        </p:nvSpPr>
        <p:spPr/>
        <p:txBody>
          <a:bodyPr/>
          <a:lstStyle/>
          <a:p>
            <a:r>
              <a:rPr lang="en-US"/>
              <a:t>Neural Network Class</a:t>
            </a:r>
          </a:p>
        </p:txBody>
      </p:sp>
      <p:sp>
        <p:nvSpPr>
          <p:cNvPr id="3" name="Text Placeholder 2">
            <a:extLst>
              <a:ext uri="{FF2B5EF4-FFF2-40B4-BE49-F238E27FC236}">
                <a16:creationId xmlns:a16="http://schemas.microsoft.com/office/drawing/2014/main" id="{4EFB8A96-6EF0-7C99-F47C-2FC9236CD072}"/>
              </a:ext>
            </a:extLst>
          </p:cNvPr>
          <p:cNvSpPr>
            <a:spLocks noGrp="1"/>
          </p:cNvSpPr>
          <p:nvPr>
            <p:ph type="body" sz="quarter" idx="14"/>
          </p:nvPr>
        </p:nvSpPr>
        <p:spPr/>
        <p:txBody>
          <a:bodyPr/>
          <a:lstStyle/>
          <a:p>
            <a:r>
              <a:rPr lang="en-US"/>
              <a:t>Methods</a:t>
            </a:r>
          </a:p>
        </p:txBody>
      </p:sp>
      <p:sp>
        <p:nvSpPr>
          <p:cNvPr id="4" name="Content Placeholder 3">
            <a:extLst>
              <a:ext uri="{FF2B5EF4-FFF2-40B4-BE49-F238E27FC236}">
                <a16:creationId xmlns:a16="http://schemas.microsoft.com/office/drawing/2014/main" id="{665FABA0-64EC-055B-9124-2B43F9113D81}"/>
              </a:ext>
            </a:extLst>
          </p:cNvPr>
          <p:cNvSpPr>
            <a:spLocks noGrp="1"/>
          </p:cNvSpPr>
          <p:nvPr>
            <p:ph sz="quarter" idx="15"/>
          </p:nvPr>
        </p:nvSpPr>
        <p:spPr>
          <a:xfrm>
            <a:off x="824202" y="1707955"/>
            <a:ext cx="10091683" cy="4483948"/>
          </a:xfrm>
        </p:spPr>
        <p:txBody>
          <a:bodyPr/>
          <a:lstStyle/>
          <a:p>
            <a:r>
              <a:rPr lang="en-US" dirty="0"/>
              <a:t>Generate output ()</a:t>
            </a:r>
          </a:p>
          <a:p>
            <a:pPr lvl="1"/>
            <a:r>
              <a:rPr lang="en-US" dirty="0"/>
              <a:t>This method calls for the rest of the methods repeatedly for a desired number of times set by us and then creates the resultant output.</a:t>
            </a:r>
          </a:p>
          <a:p>
            <a:pPr marL="274320" lvl="1" indent="0">
              <a:buNone/>
            </a:pPr>
            <a:endParaRPr lang="en-US" dirty="0"/>
          </a:p>
          <a:p>
            <a:pPr lvl="1"/>
            <a:endParaRPr lang="en-US" dirty="0"/>
          </a:p>
        </p:txBody>
      </p:sp>
      <p:sp>
        <p:nvSpPr>
          <p:cNvPr id="5" name="Date Placeholder 4">
            <a:extLst>
              <a:ext uri="{FF2B5EF4-FFF2-40B4-BE49-F238E27FC236}">
                <a16:creationId xmlns:a16="http://schemas.microsoft.com/office/drawing/2014/main" id="{98ECEA27-2A2A-A794-F540-1C10AEFF9A3D}"/>
              </a:ext>
            </a:extLst>
          </p:cNvPr>
          <p:cNvSpPr>
            <a:spLocks noGrp="1"/>
          </p:cNvSpPr>
          <p:nvPr>
            <p:ph type="dt" sz="half" idx="16"/>
          </p:nvPr>
        </p:nvSpPr>
        <p:spPr/>
        <p:txBody>
          <a:bodyPr/>
          <a:lstStyle/>
          <a:p>
            <a:r>
              <a:rPr lang="en-US"/>
              <a:t>GlobalFoundries © 2022 All Rights Reserved</a:t>
            </a:r>
          </a:p>
        </p:txBody>
      </p:sp>
      <p:sp>
        <p:nvSpPr>
          <p:cNvPr id="7" name="Slide Number Placeholder 6">
            <a:extLst>
              <a:ext uri="{FF2B5EF4-FFF2-40B4-BE49-F238E27FC236}">
                <a16:creationId xmlns:a16="http://schemas.microsoft.com/office/drawing/2014/main" id="{51CF2D77-70F2-0B52-5402-F4EDD3A85C14}"/>
              </a:ext>
            </a:extLst>
          </p:cNvPr>
          <p:cNvSpPr>
            <a:spLocks noGrp="1"/>
          </p:cNvSpPr>
          <p:nvPr>
            <p:ph type="sldNum" sz="quarter" idx="18"/>
          </p:nvPr>
        </p:nvSpPr>
        <p:spPr/>
        <p:txBody>
          <a:bodyPr/>
          <a:lstStyle/>
          <a:p>
            <a:fld id="{7E6ECBBE-ACC3-48EB-9F88-A771FEACBB28}" type="slidenum">
              <a:rPr lang="en-US" smtClean="0"/>
              <a:pPr/>
              <a:t>84</a:t>
            </a:fld>
            <a:endParaRPr lang="en-US"/>
          </a:p>
        </p:txBody>
      </p:sp>
      <p:pic>
        <p:nvPicPr>
          <p:cNvPr id="9" name="Picture 8" descr="Text&#10;&#10;Description automatically generated">
            <a:extLst>
              <a:ext uri="{FF2B5EF4-FFF2-40B4-BE49-F238E27FC236}">
                <a16:creationId xmlns:a16="http://schemas.microsoft.com/office/drawing/2014/main" id="{BCEEAFF4-DEA2-43CF-A3D3-60674C070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4009" y="2661475"/>
            <a:ext cx="7692065" cy="3724821"/>
          </a:xfrm>
          <a:prstGeom prst="rect">
            <a:avLst/>
          </a:prstGeom>
        </p:spPr>
      </p:pic>
    </p:spTree>
    <p:extLst>
      <p:ext uri="{BB962C8B-B14F-4D97-AF65-F5344CB8AC3E}">
        <p14:creationId xmlns:p14="http://schemas.microsoft.com/office/powerpoint/2010/main" val="144204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ext&#10;&#10;Description automatically generated">
            <a:extLst>
              <a:ext uri="{FF2B5EF4-FFF2-40B4-BE49-F238E27FC236}">
                <a16:creationId xmlns:a16="http://schemas.microsoft.com/office/drawing/2014/main" id="{77D628CD-A2C9-42FA-9F46-66BFA5E4B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748" y="2696170"/>
            <a:ext cx="7567046" cy="3922509"/>
          </a:xfrm>
          <a:prstGeom prst="rect">
            <a:avLst/>
          </a:prstGeom>
        </p:spPr>
      </p:pic>
      <p:sp>
        <p:nvSpPr>
          <p:cNvPr id="2" name="Title 1">
            <a:extLst>
              <a:ext uri="{FF2B5EF4-FFF2-40B4-BE49-F238E27FC236}">
                <a16:creationId xmlns:a16="http://schemas.microsoft.com/office/drawing/2014/main" id="{E933200E-82B2-C6B4-83F2-D91D8037530C}"/>
              </a:ext>
            </a:extLst>
          </p:cNvPr>
          <p:cNvSpPr>
            <a:spLocks noGrp="1"/>
          </p:cNvSpPr>
          <p:nvPr>
            <p:ph type="title"/>
          </p:nvPr>
        </p:nvSpPr>
        <p:spPr/>
        <p:txBody>
          <a:bodyPr/>
          <a:lstStyle/>
          <a:p>
            <a:r>
              <a:rPr lang="en-US"/>
              <a:t>Neural Network Class</a:t>
            </a:r>
          </a:p>
        </p:txBody>
      </p:sp>
      <p:sp>
        <p:nvSpPr>
          <p:cNvPr id="3" name="Text Placeholder 2">
            <a:extLst>
              <a:ext uri="{FF2B5EF4-FFF2-40B4-BE49-F238E27FC236}">
                <a16:creationId xmlns:a16="http://schemas.microsoft.com/office/drawing/2014/main" id="{4EFB8A96-6EF0-7C99-F47C-2FC9236CD072}"/>
              </a:ext>
            </a:extLst>
          </p:cNvPr>
          <p:cNvSpPr>
            <a:spLocks noGrp="1"/>
          </p:cNvSpPr>
          <p:nvPr>
            <p:ph type="body" sz="quarter" idx="14"/>
          </p:nvPr>
        </p:nvSpPr>
        <p:spPr/>
        <p:txBody>
          <a:bodyPr/>
          <a:lstStyle/>
          <a:p>
            <a:r>
              <a:rPr lang="en-US"/>
              <a:t>Methods</a:t>
            </a:r>
          </a:p>
        </p:txBody>
      </p:sp>
      <p:sp>
        <p:nvSpPr>
          <p:cNvPr id="4" name="Content Placeholder 3">
            <a:extLst>
              <a:ext uri="{FF2B5EF4-FFF2-40B4-BE49-F238E27FC236}">
                <a16:creationId xmlns:a16="http://schemas.microsoft.com/office/drawing/2014/main" id="{665FABA0-64EC-055B-9124-2B43F9113D81}"/>
              </a:ext>
            </a:extLst>
          </p:cNvPr>
          <p:cNvSpPr>
            <a:spLocks noGrp="1"/>
          </p:cNvSpPr>
          <p:nvPr>
            <p:ph sz="quarter" idx="15"/>
          </p:nvPr>
        </p:nvSpPr>
        <p:spPr>
          <a:xfrm>
            <a:off x="824202" y="1707955"/>
            <a:ext cx="10091683" cy="4483948"/>
          </a:xfrm>
        </p:spPr>
        <p:txBody>
          <a:bodyPr/>
          <a:lstStyle/>
          <a:p>
            <a:r>
              <a:rPr lang="en-US" dirty="0"/>
              <a:t>Main function</a:t>
            </a:r>
          </a:p>
          <a:p>
            <a:pPr lvl="1"/>
            <a:r>
              <a:rPr lang="en-US" dirty="0"/>
              <a:t>Main function is the starting point of any code. One of the advantages of using a class is the main execution is minimum. (Just need to call the class and its methods).</a:t>
            </a:r>
          </a:p>
          <a:p>
            <a:pPr marL="274320" lvl="1" indent="0">
              <a:buNone/>
            </a:pPr>
            <a:endParaRPr lang="en-US" dirty="0"/>
          </a:p>
          <a:p>
            <a:pPr lvl="1"/>
            <a:endParaRPr lang="en-US" dirty="0"/>
          </a:p>
        </p:txBody>
      </p:sp>
      <p:sp>
        <p:nvSpPr>
          <p:cNvPr id="5" name="Date Placeholder 4">
            <a:extLst>
              <a:ext uri="{FF2B5EF4-FFF2-40B4-BE49-F238E27FC236}">
                <a16:creationId xmlns:a16="http://schemas.microsoft.com/office/drawing/2014/main" id="{98ECEA27-2A2A-A794-F540-1C10AEFF9A3D}"/>
              </a:ext>
            </a:extLst>
          </p:cNvPr>
          <p:cNvSpPr>
            <a:spLocks noGrp="1"/>
          </p:cNvSpPr>
          <p:nvPr>
            <p:ph type="dt" sz="half" idx="16"/>
          </p:nvPr>
        </p:nvSpPr>
        <p:spPr/>
        <p:txBody>
          <a:bodyPr/>
          <a:lstStyle/>
          <a:p>
            <a:r>
              <a:rPr lang="en-US"/>
              <a:t>GlobalFoundries © 2022 All Rights Reserved</a:t>
            </a:r>
          </a:p>
        </p:txBody>
      </p:sp>
      <p:sp>
        <p:nvSpPr>
          <p:cNvPr id="7" name="Slide Number Placeholder 6">
            <a:extLst>
              <a:ext uri="{FF2B5EF4-FFF2-40B4-BE49-F238E27FC236}">
                <a16:creationId xmlns:a16="http://schemas.microsoft.com/office/drawing/2014/main" id="{51CF2D77-70F2-0B52-5402-F4EDD3A85C14}"/>
              </a:ext>
            </a:extLst>
          </p:cNvPr>
          <p:cNvSpPr>
            <a:spLocks noGrp="1"/>
          </p:cNvSpPr>
          <p:nvPr>
            <p:ph type="sldNum" sz="quarter" idx="18"/>
          </p:nvPr>
        </p:nvSpPr>
        <p:spPr/>
        <p:txBody>
          <a:bodyPr/>
          <a:lstStyle/>
          <a:p>
            <a:fld id="{7E6ECBBE-ACC3-48EB-9F88-A771FEACBB28}" type="slidenum">
              <a:rPr lang="en-US" smtClean="0"/>
              <a:pPr/>
              <a:t>85</a:t>
            </a:fld>
            <a:endParaRPr lang="en-US"/>
          </a:p>
        </p:txBody>
      </p:sp>
      <p:sp>
        <p:nvSpPr>
          <p:cNvPr id="11" name="Rectangle: Rounded Corners 10">
            <a:extLst>
              <a:ext uri="{FF2B5EF4-FFF2-40B4-BE49-F238E27FC236}">
                <a16:creationId xmlns:a16="http://schemas.microsoft.com/office/drawing/2014/main" id="{A31256EB-DCD5-E0B2-F4BC-0EAE52253451}"/>
              </a:ext>
            </a:extLst>
          </p:cNvPr>
          <p:cNvSpPr/>
          <p:nvPr/>
        </p:nvSpPr>
        <p:spPr>
          <a:xfrm>
            <a:off x="7083552" y="3620441"/>
            <a:ext cx="1524573" cy="460328"/>
          </a:xfrm>
          <a:prstGeom prst="round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scene3d>
              <a:camera prst="orthographicFront"/>
              <a:lightRig rig="soft" dir="t">
                <a:rot lat="0" lon="0" rev="15600000"/>
              </a:lightRig>
            </a:scene3d>
            <a:sp3d extrusionH="57150" prstMaterial="softEdge">
              <a:bevelT w="25400" h="38100"/>
            </a:sp3d>
          </a:bodyPr>
          <a:lstStyle/>
          <a:p>
            <a:pPr algn="ctr"/>
            <a:r>
              <a:rPr lang="en-US" sz="1200">
                <a:ln w="0"/>
                <a:solidFill>
                  <a:schemeClr val="tx1"/>
                </a:solidFill>
                <a:effectLst>
                  <a:outerShdw blurRad="38100" dist="19050" dir="2700000" algn="tl" rotWithShape="0">
                    <a:schemeClr val="dk1">
                      <a:alpha val="40000"/>
                    </a:schemeClr>
                  </a:outerShdw>
                </a:effectLst>
                <a:ea typeface="+mn-lt"/>
                <a:cs typeface="+mn-lt"/>
              </a:rPr>
              <a:t>Setting up NN configuration </a:t>
            </a:r>
            <a:endParaRPr lang="en-US" sz="1200">
              <a:ln w="0"/>
              <a:solidFill>
                <a:schemeClr val="tx1"/>
              </a:solidFill>
              <a:effectLst>
                <a:outerShdw blurRad="38100" dist="19050" dir="2700000" algn="tl" rotWithShape="0">
                  <a:srgbClr val="000000">
                    <a:alpha val="40000"/>
                  </a:srgbClr>
                </a:outerShdw>
              </a:effectLst>
              <a:cs typeface="Arial"/>
            </a:endParaRPr>
          </a:p>
        </p:txBody>
      </p:sp>
      <p:sp>
        <p:nvSpPr>
          <p:cNvPr id="14" name="Arrow: Right 13">
            <a:extLst>
              <a:ext uri="{FF2B5EF4-FFF2-40B4-BE49-F238E27FC236}">
                <a16:creationId xmlns:a16="http://schemas.microsoft.com/office/drawing/2014/main" id="{974214DE-5E07-B9DA-DF8D-5848DFD334D7}"/>
              </a:ext>
            </a:extLst>
          </p:cNvPr>
          <p:cNvSpPr/>
          <p:nvPr/>
        </p:nvSpPr>
        <p:spPr>
          <a:xfrm rot="9000000">
            <a:off x="6532800" y="3826918"/>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9" name="Rectangle: Rounded Corners 8">
            <a:extLst>
              <a:ext uri="{FF2B5EF4-FFF2-40B4-BE49-F238E27FC236}">
                <a16:creationId xmlns:a16="http://schemas.microsoft.com/office/drawing/2014/main" id="{15B3A12B-BF93-BD44-8EE1-2D065E34A37C}"/>
              </a:ext>
            </a:extLst>
          </p:cNvPr>
          <p:cNvSpPr/>
          <p:nvPr/>
        </p:nvSpPr>
        <p:spPr>
          <a:xfrm>
            <a:off x="5633895" y="4529392"/>
            <a:ext cx="2974230" cy="692644"/>
          </a:xfrm>
          <a:prstGeom prst="round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scene3d>
              <a:camera prst="orthographicFront"/>
              <a:lightRig rig="soft" dir="t">
                <a:rot lat="0" lon="0" rev="15600000"/>
              </a:lightRig>
            </a:scene3d>
            <a:sp3d extrusionH="57150" prstMaterial="softEdge">
              <a:bevelT w="25400" h="38100"/>
            </a:sp3d>
          </a:bodyPr>
          <a:lstStyle/>
          <a:p>
            <a:pPr algn="ctr"/>
            <a:r>
              <a:rPr lang="en-US" sz="1200" dirty="0">
                <a:ln w="0"/>
                <a:solidFill>
                  <a:schemeClr val="tx1"/>
                </a:solidFill>
                <a:effectLst>
                  <a:outerShdw blurRad="38100" dist="19050" dir="2700000" algn="tl" rotWithShape="0">
                    <a:srgbClr val="000000">
                      <a:alpha val="40000"/>
                    </a:srgbClr>
                  </a:outerShdw>
                </a:effectLst>
                <a:cs typeface="Arial"/>
              </a:rPr>
              <a:t>Implementing Parallelization in python by splitting the workload (total configurations) on the defined number of CPU's</a:t>
            </a:r>
          </a:p>
        </p:txBody>
      </p:sp>
      <p:sp>
        <p:nvSpPr>
          <p:cNvPr id="12" name="Rectangle: Rounded Corners 11">
            <a:extLst>
              <a:ext uri="{FF2B5EF4-FFF2-40B4-BE49-F238E27FC236}">
                <a16:creationId xmlns:a16="http://schemas.microsoft.com/office/drawing/2014/main" id="{39DB8A96-38CD-F95C-7C73-5CAA81093572}"/>
              </a:ext>
            </a:extLst>
          </p:cNvPr>
          <p:cNvSpPr/>
          <p:nvPr/>
        </p:nvSpPr>
        <p:spPr>
          <a:xfrm>
            <a:off x="5309483" y="5696382"/>
            <a:ext cx="2379499" cy="581132"/>
          </a:xfrm>
          <a:prstGeom prst="round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scene3d>
              <a:camera prst="orthographicFront"/>
              <a:lightRig rig="soft" dir="t">
                <a:rot lat="0" lon="0" rev="15600000"/>
              </a:lightRig>
            </a:scene3d>
            <a:sp3d extrusionH="57150" prstMaterial="softEdge">
              <a:bevelT w="25400" h="38100"/>
            </a:sp3d>
          </a:bodyPr>
          <a:lstStyle/>
          <a:p>
            <a:pPr algn="ctr"/>
            <a:r>
              <a:rPr lang="en-US" sz="1200">
                <a:ln w="0"/>
                <a:solidFill>
                  <a:schemeClr val="tx1"/>
                </a:solidFill>
                <a:effectLst>
                  <a:outerShdw blurRad="38100" dist="19050" dir="2700000" algn="tl" rotWithShape="0">
                    <a:srgbClr val="000000">
                      <a:alpha val="40000"/>
                    </a:srgbClr>
                  </a:outerShdw>
                </a:effectLst>
                <a:cs typeface="Arial"/>
              </a:rPr>
              <a:t>Measuring Runtime of the entire process.</a:t>
            </a:r>
          </a:p>
        </p:txBody>
      </p:sp>
      <p:sp>
        <p:nvSpPr>
          <p:cNvPr id="13" name="Rectangle: Rounded Corners 12">
            <a:extLst>
              <a:ext uri="{FF2B5EF4-FFF2-40B4-BE49-F238E27FC236}">
                <a16:creationId xmlns:a16="http://schemas.microsoft.com/office/drawing/2014/main" id="{BF35A79F-8BDD-F59C-56E0-D41D48E3CA4B}"/>
              </a:ext>
            </a:extLst>
          </p:cNvPr>
          <p:cNvSpPr/>
          <p:nvPr/>
        </p:nvSpPr>
        <p:spPr>
          <a:xfrm>
            <a:off x="5940860" y="2781781"/>
            <a:ext cx="1637141" cy="598873"/>
          </a:xfrm>
          <a:prstGeom prst="round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scene3d>
              <a:camera prst="orthographicFront"/>
              <a:lightRig rig="soft" dir="t">
                <a:rot lat="0" lon="0" rev="15600000"/>
              </a:lightRig>
            </a:scene3d>
            <a:sp3d extrusionH="57150" prstMaterial="softEdge">
              <a:bevelT w="25400" h="38100"/>
            </a:sp3d>
          </a:bodyPr>
          <a:lstStyle/>
          <a:p>
            <a:pPr algn="ctr"/>
            <a:r>
              <a:rPr lang="en-US" sz="1200" dirty="0">
                <a:ln w="0"/>
                <a:solidFill>
                  <a:schemeClr val="tx1"/>
                </a:solidFill>
                <a:effectLst>
                  <a:outerShdw blurRad="38100" dist="19050" dir="2700000" algn="tl" rotWithShape="0">
                    <a:schemeClr val="dk1">
                      <a:alpha val="40000"/>
                    </a:schemeClr>
                  </a:outerShdw>
                </a:effectLst>
                <a:ea typeface="+mn-lt"/>
                <a:cs typeface="+mn-lt"/>
              </a:rPr>
              <a:t>Importing parameters from shell script</a:t>
            </a:r>
            <a:endParaRPr lang="en-US" sz="1200" dirty="0">
              <a:ln w="0"/>
              <a:solidFill>
                <a:schemeClr val="tx1"/>
              </a:solidFill>
              <a:effectLst>
                <a:outerShdw blurRad="38100" dist="19050" dir="2700000" algn="tl" rotWithShape="0">
                  <a:srgbClr val="000000">
                    <a:alpha val="40000"/>
                  </a:srgbClr>
                </a:outerShdw>
              </a:effectLst>
              <a:cs typeface="Arial"/>
            </a:endParaRPr>
          </a:p>
        </p:txBody>
      </p:sp>
      <p:sp>
        <p:nvSpPr>
          <p:cNvPr id="18" name="Arrow: Right 17">
            <a:extLst>
              <a:ext uri="{FF2B5EF4-FFF2-40B4-BE49-F238E27FC236}">
                <a16:creationId xmlns:a16="http://schemas.microsoft.com/office/drawing/2014/main" id="{A0B86A4C-6664-4FCC-A168-ECE0B7BB5BA2}"/>
              </a:ext>
            </a:extLst>
          </p:cNvPr>
          <p:cNvSpPr/>
          <p:nvPr/>
        </p:nvSpPr>
        <p:spPr>
          <a:xfrm rot="9000000">
            <a:off x="5403794" y="3139443"/>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9" name="Arrow: Right 18">
            <a:extLst>
              <a:ext uri="{FF2B5EF4-FFF2-40B4-BE49-F238E27FC236}">
                <a16:creationId xmlns:a16="http://schemas.microsoft.com/office/drawing/2014/main" id="{311C43F1-4E17-4A5F-8C55-A864D848D4B5}"/>
              </a:ext>
            </a:extLst>
          </p:cNvPr>
          <p:cNvSpPr/>
          <p:nvPr/>
        </p:nvSpPr>
        <p:spPr>
          <a:xfrm rot="9000000">
            <a:off x="5143597" y="4870132"/>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20" name="Arrow: Right 19">
            <a:extLst>
              <a:ext uri="{FF2B5EF4-FFF2-40B4-BE49-F238E27FC236}">
                <a16:creationId xmlns:a16="http://schemas.microsoft.com/office/drawing/2014/main" id="{3F7F461D-38BF-439E-B8C8-DA01A3A85244}"/>
              </a:ext>
            </a:extLst>
          </p:cNvPr>
          <p:cNvSpPr/>
          <p:nvPr/>
        </p:nvSpPr>
        <p:spPr>
          <a:xfrm rot="9000000">
            <a:off x="4616601" y="6032728"/>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8297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3200E-82B2-C6B4-83F2-D91D8037530C}"/>
              </a:ext>
            </a:extLst>
          </p:cNvPr>
          <p:cNvSpPr>
            <a:spLocks noGrp="1"/>
          </p:cNvSpPr>
          <p:nvPr>
            <p:ph type="title"/>
          </p:nvPr>
        </p:nvSpPr>
        <p:spPr/>
        <p:txBody>
          <a:bodyPr/>
          <a:lstStyle/>
          <a:p>
            <a:r>
              <a:rPr lang="en-US"/>
              <a:t>Neural Network Class</a:t>
            </a:r>
          </a:p>
        </p:txBody>
      </p:sp>
      <p:sp>
        <p:nvSpPr>
          <p:cNvPr id="5" name="Date Placeholder 4">
            <a:extLst>
              <a:ext uri="{FF2B5EF4-FFF2-40B4-BE49-F238E27FC236}">
                <a16:creationId xmlns:a16="http://schemas.microsoft.com/office/drawing/2014/main" id="{98ECEA27-2A2A-A794-F540-1C10AEFF9A3D}"/>
              </a:ext>
            </a:extLst>
          </p:cNvPr>
          <p:cNvSpPr>
            <a:spLocks noGrp="1"/>
          </p:cNvSpPr>
          <p:nvPr>
            <p:ph type="dt" sz="half" idx="16"/>
          </p:nvPr>
        </p:nvSpPr>
        <p:spPr>
          <a:xfrm>
            <a:off x="9238445" y="6506946"/>
            <a:ext cx="2421080" cy="365125"/>
          </a:xfrm>
        </p:spPr>
        <p:txBody>
          <a:bodyPr/>
          <a:lstStyle/>
          <a:p>
            <a:r>
              <a:rPr lang="en-US"/>
              <a:t>GlobalFoundries © 2022 All Rights Reserved</a:t>
            </a:r>
          </a:p>
        </p:txBody>
      </p:sp>
      <p:sp>
        <p:nvSpPr>
          <p:cNvPr id="7" name="Slide Number Placeholder 6">
            <a:extLst>
              <a:ext uri="{FF2B5EF4-FFF2-40B4-BE49-F238E27FC236}">
                <a16:creationId xmlns:a16="http://schemas.microsoft.com/office/drawing/2014/main" id="{51CF2D77-70F2-0B52-5402-F4EDD3A85C14}"/>
              </a:ext>
            </a:extLst>
          </p:cNvPr>
          <p:cNvSpPr>
            <a:spLocks noGrp="1"/>
          </p:cNvSpPr>
          <p:nvPr>
            <p:ph type="sldNum" sz="quarter" idx="18"/>
          </p:nvPr>
        </p:nvSpPr>
        <p:spPr/>
        <p:txBody>
          <a:bodyPr/>
          <a:lstStyle/>
          <a:p>
            <a:fld id="{7E6ECBBE-ACC3-48EB-9F88-A771FEACBB28}" type="slidenum">
              <a:rPr lang="en-US" smtClean="0"/>
              <a:pPr/>
              <a:t>86</a:t>
            </a:fld>
            <a:endParaRPr lang="en-US"/>
          </a:p>
        </p:txBody>
      </p:sp>
      <p:graphicFrame>
        <p:nvGraphicFramePr>
          <p:cNvPr id="35" name="Diagram 34">
            <a:extLst>
              <a:ext uri="{FF2B5EF4-FFF2-40B4-BE49-F238E27FC236}">
                <a16:creationId xmlns:a16="http://schemas.microsoft.com/office/drawing/2014/main" id="{DFC0CE40-D1D7-4EDA-9554-39D83C7C4C51}"/>
              </a:ext>
            </a:extLst>
          </p:cNvPr>
          <p:cNvGraphicFramePr/>
          <p:nvPr/>
        </p:nvGraphicFramePr>
        <p:xfrm>
          <a:off x="1931664" y="2923962"/>
          <a:ext cx="2558642" cy="1026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6" name="Diagram 35">
            <a:extLst>
              <a:ext uri="{FF2B5EF4-FFF2-40B4-BE49-F238E27FC236}">
                <a16:creationId xmlns:a16="http://schemas.microsoft.com/office/drawing/2014/main" id="{5621CEE7-8809-47EB-8CD2-D02031392ADB}"/>
              </a:ext>
            </a:extLst>
          </p:cNvPr>
          <p:cNvGraphicFramePr/>
          <p:nvPr/>
        </p:nvGraphicFramePr>
        <p:xfrm>
          <a:off x="5884976" y="1625575"/>
          <a:ext cx="2682536" cy="9624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7" name="Diagram 36">
            <a:extLst>
              <a:ext uri="{FF2B5EF4-FFF2-40B4-BE49-F238E27FC236}">
                <a16:creationId xmlns:a16="http://schemas.microsoft.com/office/drawing/2014/main" id="{E8A44362-1E0B-4A24-B56D-E92EF3592AA8}"/>
              </a:ext>
            </a:extLst>
          </p:cNvPr>
          <p:cNvGraphicFramePr/>
          <p:nvPr/>
        </p:nvGraphicFramePr>
        <p:xfrm>
          <a:off x="-639" y="2995072"/>
          <a:ext cx="1600937" cy="88392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38" name="Diagram 37">
            <a:extLst>
              <a:ext uri="{FF2B5EF4-FFF2-40B4-BE49-F238E27FC236}">
                <a16:creationId xmlns:a16="http://schemas.microsoft.com/office/drawing/2014/main" id="{29198A1D-98BA-4A25-BCB2-35B7B2A956C3}"/>
              </a:ext>
            </a:extLst>
          </p:cNvPr>
          <p:cNvGraphicFramePr/>
          <p:nvPr/>
        </p:nvGraphicFramePr>
        <p:xfrm>
          <a:off x="5884976" y="2771927"/>
          <a:ext cx="2682536" cy="97141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39" name="Diagram 38">
            <a:extLst>
              <a:ext uri="{FF2B5EF4-FFF2-40B4-BE49-F238E27FC236}">
                <a16:creationId xmlns:a16="http://schemas.microsoft.com/office/drawing/2014/main" id="{5A2E6057-0A22-4E54-90B9-79B866801647}"/>
              </a:ext>
            </a:extLst>
          </p:cNvPr>
          <p:cNvGraphicFramePr/>
          <p:nvPr/>
        </p:nvGraphicFramePr>
        <p:xfrm>
          <a:off x="5884976" y="3927208"/>
          <a:ext cx="2682536" cy="971416"/>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40" name="Diagram 39">
            <a:extLst>
              <a:ext uri="{FF2B5EF4-FFF2-40B4-BE49-F238E27FC236}">
                <a16:creationId xmlns:a16="http://schemas.microsoft.com/office/drawing/2014/main" id="{11EA306E-D2F4-4D4D-9FF4-F9982ABE47C2}"/>
              </a:ext>
            </a:extLst>
          </p:cNvPr>
          <p:cNvGraphicFramePr/>
          <p:nvPr/>
        </p:nvGraphicFramePr>
        <p:xfrm>
          <a:off x="5884976" y="5107651"/>
          <a:ext cx="2682536" cy="971416"/>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41" name="Rectangle 40">
            <a:extLst>
              <a:ext uri="{FF2B5EF4-FFF2-40B4-BE49-F238E27FC236}">
                <a16:creationId xmlns:a16="http://schemas.microsoft.com/office/drawing/2014/main" id="{7C28F8F3-A3FD-4E4A-B3B1-C76EA9DB6C2F}"/>
              </a:ext>
            </a:extLst>
          </p:cNvPr>
          <p:cNvSpPr/>
          <p:nvPr/>
        </p:nvSpPr>
        <p:spPr>
          <a:xfrm>
            <a:off x="5473915" y="1259602"/>
            <a:ext cx="3498209" cy="5061580"/>
          </a:xfrm>
          <a:prstGeom prst="rect">
            <a:avLst/>
          </a:prstGeom>
          <a:noFill/>
          <a:ln>
            <a:solidFill>
              <a:schemeClr val="bg2">
                <a:lumMod val="60000"/>
                <a:lumOff val="40000"/>
              </a:schemeClr>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42" name="TextBox 41">
            <a:extLst>
              <a:ext uri="{FF2B5EF4-FFF2-40B4-BE49-F238E27FC236}">
                <a16:creationId xmlns:a16="http://schemas.microsoft.com/office/drawing/2014/main" id="{B5C422CF-096C-4232-83A3-25AD585A2C8B}"/>
              </a:ext>
            </a:extLst>
          </p:cNvPr>
          <p:cNvSpPr txBox="1"/>
          <p:nvPr/>
        </p:nvSpPr>
        <p:spPr>
          <a:xfrm>
            <a:off x="6199706" y="1259782"/>
            <a:ext cx="1934961" cy="369332"/>
          </a:xfrm>
          <a:prstGeom prst="rect">
            <a:avLst/>
          </a:prstGeom>
          <a:noFill/>
          <a:ln>
            <a:solidFill>
              <a:schemeClr val="accent1">
                <a:lumMod val="60000"/>
                <a:lumOff val="40000"/>
              </a:schemeClr>
            </a:solidFill>
          </a:ln>
          <a:scene3d>
            <a:camera prst="orthographicFront"/>
            <a:lightRig rig="threePt" dir="t"/>
          </a:scene3d>
          <a:sp3d>
            <a:bevelT/>
          </a:sp3d>
        </p:spPr>
        <p:txBody>
          <a:bodyPr wrap="square" rtlCol="0">
            <a:spAutoFit/>
          </a:bodyPr>
          <a:lstStyle/>
          <a:p>
            <a:pPr algn="l"/>
            <a:r>
              <a:rPr lang="en-US">
                <a:solidFill>
                  <a:schemeClr val="bg2"/>
                </a:solidFill>
              </a:rPr>
              <a:t>generate_output</a:t>
            </a:r>
          </a:p>
        </p:txBody>
      </p:sp>
      <p:sp>
        <p:nvSpPr>
          <p:cNvPr id="47" name="Rectangle: Rounded Corners 46">
            <a:extLst>
              <a:ext uri="{FF2B5EF4-FFF2-40B4-BE49-F238E27FC236}">
                <a16:creationId xmlns:a16="http://schemas.microsoft.com/office/drawing/2014/main" id="{55368E34-6183-48E2-A4EB-ADA032C549F7}"/>
              </a:ext>
            </a:extLst>
          </p:cNvPr>
          <p:cNvSpPr/>
          <p:nvPr/>
        </p:nvSpPr>
        <p:spPr>
          <a:xfrm>
            <a:off x="1842853" y="931255"/>
            <a:ext cx="8048778" cy="5693760"/>
          </a:xfrm>
          <a:prstGeom prst="roundRect">
            <a:avLst/>
          </a:prstGeom>
          <a:noFill/>
          <a:ln>
            <a:solidFill>
              <a:srgbClr val="D9203F"/>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48" name="TextBox 47">
            <a:extLst>
              <a:ext uri="{FF2B5EF4-FFF2-40B4-BE49-F238E27FC236}">
                <a16:creationId xmlns:a16="http://schemas.microsoft.com/office/drawing/2014/main" id="{E9B9E633-4B7C-4666-8C7C-D0897B999BA7}"/>
              </a:ext>
            </a:extLst>
          </p:cNvPr>
          <p:cNvSpPr txBox="1"/>
          <p:nvPr/>
        </p:nvSpPr>
        <p:spPr>
          <a:xfrm>
            <a:off x="1802161" y="1278209"/>
            <a:ext cx="3009023" cy="830997"/>
          </a:xfrm>
          <a:prstGeom prst="rect">
            <a:avLst/>
          </a:prstGeom>
          <a:noFill/>
          <a:ln>
            <a:noFill/>
          </a:ln>
          <a:effectLst/>
        </p:spPr>
        <p:txBody>
          <a:bodyPr wrap="square" rtlCol="0">
            <a:spAutoFit/>
          </a:bodyPr>
          <a:lstStyle/>
          <a:p>
            <a:pPr algn="ctr"/>
            <a:r>
              <a:rPr lang="en-US" sz="2400">
                <a:ln w="0"/>
                <a:solidFill>
                  <a:srgbClr val="B3430D"/>
                </a:solidFill>
              </a:rPr>
              <a:t>Neural Network Class</a:t>
            </a:r>
          </a:p>
        </p:txBody>
      </p:sp>
      <p:cxnSp>
        <p:nvCxnSpPr>
          <p:cNvPr id="62" name="Connector: Elbow 61">
            <a:extLst>
              <a:ext uri="{FF2B5EF4-FFF2-40B4-BE49-F238E27FC236}">
                <a16:creationId xmlns:a16="http://schemas.microsoft.com/office/drawing/2014/main" id="{487259F0-08A2-4489-A783-A10B87C6F975}"/>
              </a:ext>
            </a:extLst>
          </p:cNvPr>
          <p:cNvCxnSpPr>
            <a:cxnSpLocks/>
            <a:endCxn id="36" idx="1"/>
          </p:cNvCxnSpPr>
          <p:nvPr/>
        </p:nvCxnSpPr>
        <p:spPr>
          <a:xfrm flipV="1">
            <a:off x="4490306" y="2106818"/>
            <a:ext cx="1394670" cy="1330218"/>
          </a:xfrm>
          <a:prstGeom prst="bentConnector3">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E116B5A-4EF6-4632-8B97-B9D7AC056FEB}"/>
              </a:ext>
            </a:extLst>
          </p:cNvPr>
          <p:cNvCxnSpPr>
            <a:cxnSpLocks/>
            <a:endCxn id="39" idx="1"/>
          </p:cNvCxnSpPr>
          <p:nvPr/>
        </p:nvCxnSpPr>
        <p:spPr>
          <a:xfrm>
            <a:off x="4490306" y="3437035"/>
            <a:ext cx="1394670" cy="975881"/>
          </a:xfrm>
          <a:prstGeom prst="bentConnector3">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704833F-0E24-465F-A159-FBE8B19740BC}"/>
              </a:ext>
            </a:extLst>
          </p:cNvPr>
          <p:cNvCxnSpPr>
            <a:cxnSpLocks/>
            <a:stCxn id="36" idx="2"/>
            <a:endCxn id="38" idx="0"/>
          </p:cNvCxnSpPr>
          <p:nvPr/>
        </p:nvCxnSpPr>
        <p:spPr>
          <a:xfrm>
            <a:off x="7226244" y="2588062"/>
            <a:ext cx="0" cy="183865"/>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13B621E-F80B-487F-AF27-F0D00E89ECE1}"/>
              </a:ext>
            </a:extLst>
          </p:cNvPr>
          <p:cNvCxnSpPr>
            <a:cxnSpLocks/>
            <a:endCxn id="39" idx="0"/>
          </p:cNvCxnSpPr>
          <p:nvPr/>
        </p:nvCxnSpPr>
        <p:spPr>
          <a:xfrm>
            <a:off x="7225163" y="3743343"/>
            <a:ext cx="1081" cy="183865"/>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E9A8B6C-D045-491D-9041-C1B2634B10F6}"/>
              </a:ext>
            </a:extLst>
          </p:cNvPr>
          <p:cNvCxnSpPr>
            <a:cxnSpLocks/>
            <a:endCxn id="40" idx="0"/>
          </p:cNvCxnSpPr>
          <p:nvPr/>
        </p:nvCxnSpPr>
        <p:spPr>
          <a:xfrm>
            <a:off x="7225163" y="4863640"/>
            <a:ext cx="1081" cy="244011"/>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4" name="Diagram 93">
            <a:extLst>
              <a:ext uri="{FF2B5EF4-FFF2-40B4-BE49-F238E27FC236}">
                <a16:creationId xmlns:a16="http://schemas.microsoft.com/office/drawing/2014/main" id="{B26E53C0-5F06-4CC8-9C14-38542F66B1BB}"/>
              </a:ext>
            </a:extLst>
          </p:cNvPr>
          <p:cNvGraphicFramePr/>
          <p:nvPr/>
        </p:nvGraphicFramePr>
        <p:xfrm>
          <a:off x="10154750" y="3435110"/>
          <a:ext cx="1408723" cy="710564"/>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cxnSp>
        <p:nvCxnSpPr>
          <p:cNvPr id="105" name="Straight Arrow Connector 104">
            <a:extLst>
              <a:ext uri="{FF2B5EF4-FFF2-40B4-BE49-F238E27FC236}">
                <a16:creationId xmlns:a16="http://schemas.microsoft.com/office/drawing/2014/main" id="{CF456E47-F26C-4E36-ACBE-71CFF72E5060}"/>
              </a:ext>
            </a:extLst>
          </p:cNvPr>
          <p:cNvCxnSpPr>
            <a:cxnSpLocks/>
          </p:cNvCxnSpPr>
          <p:nvPr/>
        </p:nvCxnSpPr>
        <p:spPr>
          <a:xfrm>
            <a:off x="1600298" y="3437034"/>
            <a:ext cx="2425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E5165F8-10E9-4786-9372-1B7C42266210}"/>
              </a:ext>
            </a:extLst>
          </p:cNvPr>
          <p:cNvCxnSpPr>
            <a:cxnSpLocks/>
            <a:stCxn id="41" idx="3"/>
            <a:endCxn id="94" idx="1"/>
          </p:cNvCxnSpPr>
          <p:nvPr/>
        </p:nvCxnSpPr>
        <p:spPr>
          <a:xfrm>
            <a:off x="8972124" y="3790392"/>
            <a:ext cx="1182626"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A95E8639-47CD-488E-8B94-40589399B353}"/>
              </a:ext>
            </a:extLst>
          </p:cNvPr>
          <p:cNvCxnSpPr>
            <a:cxnSpLocks/>
            <a:stCxn id="41" idx="2"/>
            <a:endCxn id="42" idx="0"/>
          </p:cNvCxnSpPr>
          <p:nvPr/>
        </p:nvCxnSpPr>
        <p:spPr>
          <a:xfrm rot="5400000" flipH="1">
            <a:off x="4664404" y="3762566"/>
            <a:ext cx="5061400" cy="55833"/>
          </a:xfrm>
          <a:prstGeom prst="bentConnector5">
            <a:avLst>
              <a:gd name="adj1" fmla="val -4517"/>
              <a:gd name="adj2" fmla="val -3537643"/>
              <a:gd name="adj3" fmla="val 104517"/>
            </a:avLst>
          </a:prstGeom>
          <a:ln w="19050">
            <a:solidFill>
              <a:srgbClr val="B777ED"/>
            </a:solidFill>
            <a:tailEnd type="triangle"/>
          </a:ln>
        </p:spPr>
        <p:style>
          <a:lnRef idx="1">
            <a:schemeClr val="accent1"/>
          </a:lnRef>
          <a:fillRef idx="0">
            <a:schemeClr val="accent1"/>
          </a:fillRef>
          <a:effectRef idx="0">
            <a:schemeClr val="accent1"/>
          </a:effectRef>
          <a:fontRef idx="minor">
            <a:schemeClr val="tx1"/>
          </a:fontRef>
        </p:style>
      </p:cxnSp>
      <p:sp>
        <p:nvSpPr>
          <p:cNvPr id="131" name="Text Placeholder 2">
            <a:extLst>
              <a:ext uri="{FF2B5EF4-FFF2-40B4-BE49-F238E27FC236}">
                <a16:creationId xmlns:a16="http://schemas.microsoft.com/office/drawing/2014/main" id="{E9B44147-ACC1-4611-AC79-604C6E8584F2}"/>
              </a:ext>
            </a:extLst>
          </p:cNvPr>
          <p:cNvSpPr>
            <a:spLocks noGrp="1"/>
          </p:cNvSpPr>
          <p:nvPr>
            <p:ph type="body" sz="quarter" idx="14"/>
          </p:nvPr>
        </p:nvSpPr>
        <p:spPr>
          <a:xfrm>
            <a:off x="824201" y="1001457"/>
            <a:ext cx="974737" cy="391236"/>
          </a:xfrm>
        </p:spPr>
        <p:txBody>
          <a:bodyPr/>
          <a:lstStyle/>
          <a:p>
            <a:r>
              <a:rPr lang="en-US"/>
              <a:t>Layout</a:t>
            </a:r>
          </a:p>
        </p:txBody>
      </p:sp>
      <p:cxnSp>
        <p:nvCxnSpPr>
          <p:cNvPr id="9" name="Connector: Elbow 8">
            <a:extLst>
              <a:ext uri="{FF2B5EF4-FFF2-40B4-BE49-F238E27FC236}">
                <a16:creationId xmlns:a16="http://schemas.microsoft.com/office/drawing/2014/main" id="{9B154F70-FB44-493F-8D3A-5A90289E68D5}"/>
              </a:ext>
            </a:extLst>
          </p:cNvPr>
          <p:cNvCxnSpPr>
            <a:cxnSpLocks/>
            <a:endCxn id="94" idx="0"/>
          </p:cNvCxnSpPr>
          <p:nvPr/>
        </p:nvCxnSpPr>
        <p:spPr>
          <a:xfrm>
            <a:off x="8567512" y="3263317"/>
            <a:ext cx="2291599" cy="171793"/>
          </a:xfrm>
          <a:prstGeom prst="bentConnector2">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EE838B2C-61F2-4EE3-8F46-6359C0D27B29}"/>
              </a:ext>
            </a:extLst>
          </p:cNvPr>
          <p:cNvCxnSpPr>
            <a:cxnSpLocks/>
            <a:endCxn id="40" idx="1"/>
          </p:cNvCxnSpPr>
          <p:nvPr/>
        </p:nvCxnSpPr>
        <p:spPr>
          <a:xfrm rot="16200000" flipH="1">
            <a:off x="4109478" y="3817861"/>
            <a:ext cx="2156326" cy="1394669"/>
          </a:xfrm>
          <a:prstGeom prst="bentConnector2">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D24136C-2A4C-429A-A0BB-272ED5B74AE2}"/>
              </a:ext>
            </a:extLst>
          </p:cNvPr>
          <p:cNvSpPr txBox="1"/>
          <p:nvPr/>
        </p:nvSpPr>
        <p:spPr>
          <a:xfrm rot="16200000">
            <a:off x="4514274" y="2564576"/>
            <a:ext cx="1197585" cy="230832"/>
          </a:xfrm>
          <a:prstGeom prst="rect">
            <a:avLst/>
          </a:prstGeom>
          <a:noFill/>
        </p:spPr>
        <p:txBody>
          <a:bodyPr wrap="square" rtlCol="0">
            <a:spAutoFit/>
          </a:bodyPr>
          <a:lstStyle/>
          <a:p>
            <a:pPr algn="l"/>
            <a:r>
              <a:rPr lang="en-US" sz="900"/>
              <a:t>Training data</a:t>
            </a:r>
          </a:p>
        </p:txBody>
      </p:sp>
      <p:sp>
        <p:nvSpPr>
          <p:cNvPr id="43" name="TextBox 42">
            <a:extLst>
              <a:ext uri="{FF2B5EF4-FFF2-40B4-BE49-F238E27FC236}">
                <a16:creationId xmlns:a16="http://schemas.microsoft.com/office/drawing/2014/main" id="{0E720A79-504A-457A-B034-6179B901D928}"/>
              </a:ext>
            </a:extLst>
          </p:cNvPr>
          <p:cNvSpPr txBox="1"/>
          <p:nvPr/>
        </p:nvSpPr>
        <p:spPr>
          <a:xfrm rot="16200000">
            <a:off x="4521575" y="3705601"/>
            <a:ext cx="1197585" cy="230832"/>
          </a:xfrm>
          <a:prstGeom prst="rect">
            <a:avLst/>
          </a:prstGeom>
          <a:noFill/>
        </p:spPr>
        <p:txBody>
          <a:bodyPr wrap="square" rtlCol="0">
            <a:spAutoFit/>
          </a:bodyPr>
          <a:lstStyle/>
          <a:p>
            <a:pPr algn="l"/>
            <a:r>
              <a:rPr lang="en-US" sz="900"/>
              <a:t>Training data</a:t>
            </a:r>
          </a:p>
        </p:txBody>
      </p:sp>
      <p:sp>
        <p:nvSpPr>
          <p:cNvPr id="44" name="TextBox 43">
            <a:extLst>
              <a:ext uri="{FF2B5EF4-FFF2-40B4-BE49-F238E27FC236}">
                <a16:creationId xmlns:a16="http://schemas.microsoft.com/office/drawing/2014/main" id="{DD029E15-1FC4-43B5-914D-2D4845332829}"/>
              </a:ext>
            </a:extLst>
          </p:cNvPr>
          <p:cNvSpPr txBox="1"/>
          <p:nvPr/>
        </p:nvSpPr>
        <p:spPr>
          <a:xfrm>
            <a:off x="4752407" y="5399027"/>
            <a:ext cx="1197585" cy="230832"/>
          </a:xfrm>
          <a:prstGeom prst="rect">
            <a:avLst/>
          </a:prstGeom>
          <a:noFill/>
        </p:spPr>
        <p:txBody>
          <a:bodyPr wrap="square" rtlCol="0">
            <a:spAutoFit/>
          </a:bodyPr>
          <a:lstStyle/>
          <a:p>
            <a:pPr algn="l"/>
            <a:r>
              <a:rPr lang="en-US" sz="900"/>
              <a:t>Test data</a:t>
            </a:r>
          </a:p>
        </p:txBody>
      </p:sp>
      <p:cxnSp>
        <p:nvCxnSpPr>
          <p:cNvPr id="16" name="Connector: Elbow 15">
            <a:extLst>
              <a:ext uri="{FF2B5EF4-FFF2-40B4-BE49-F238E27FC236}">
                <a16:creationId xmlns:a16="http://schemas.microsoft.com/office/drawing/2014/main" id="{7EEAB9BB-88AB-4449-8B4D-B464AE855244}"/>
              </a:ext>
            </a:extLst>
          </p:cNvPr>
          <p:cNvCxnSpPr>
            <a:cxnSpLocks/>
            <a:stCxn id="94" idx="2"/>
          </p:cNvCxnSpPr>
          <p:nvPr/>
        </p:nvCxnSpPr>
        <p:spPr>
          <a:xfrm rot="5400000" flipH="1">
            <a:off x="9357342" y="2643905"/>
            <a:ext cx="710562" cy="2292976"/>
          </a:xfrm>
          <a:prstGeom prst="bentConnector4">
            <a:avLst>
              <a:gd name="adj1" fmla="val -32172"/>
              <a:gd name="adj2" fmla="val 65359"/>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78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3200E-82B2-C6B4-83F2-D91D8037530C}"/>
              </a:ext>
            </a:extLst>
          </p:cNvPr>
          <p:cNvSpPr>
            <a:spLocks noGrp="1"/>
          </p:cNvSpPr>
          <p:nvPr>
            <p:ph type="title"/>
          </p:nvPr>
        </p:nvSpPr>
        <p:spPr/>
        <p:txBody>
          <a:bodyPr/>
          <a:lstStyle/>
          <a:p>
            <a:r>
              <a:rPr lang="en-US" dirty="0"/>
              <a:t>Neural Network Optimization</a:t>
            </a:r>
          </a:p>
        </p:txBody>
      </p:sp>
      <p:sp>
        <p:nvSpPr>
          <p:cNvPr id="3" name="Text Placeholder 2">
            <a:extLst>
              <a:ext uri="{FF2B5EF4-FFF2-40B4-BE49-F238E27FC236}">
                <a16:creationId xmlns:a16="http://schemas.microsoft.com/office/drawing/2014/main" id="{4EFB8A96-6EF0-7C99-F47C-2FC9236CD072}"/>
              </a:ext>
            </a:extLst>
          </p:cNvPr>
          <p:cNvSpPr>
            <a:spLocks noGrp="1"/>
          </p:cNvSpPr>
          <p:nvPr>
            <p:ph type="body" sz="quarter" idx="14"/>
          </p:nvPr>
        </p:nvSpPr>
        <p:spPr/>
        <p:txBody>
          <a:bodyPr vert="horz" lIns="0" tIns="0" rIns="0" bIns="0" rtlCol="0" anchor="t">
            <a:noAutofit/>
          </a:bodyPr>
          <a:lstStyle/>
          <a:p>
            <a:r>
              <a:rPr lang="en-US" dirty="0"/>
              <a:t>Saving trained NN models</a:t>
            </a:r>
          </a:p>
        </p:txBody>
      </p:sp>
      <p:sp>
        <p:nvSpPr>
          <p:cNvPr id="4" name="Content Placeholder 3">
            <a:extLst>
              <a:ext uri="{FF2B5EF4-FFF2-40B4-BE49-F238E27FC236}">
                <a16:creationId xmlns:a16="http://schemas.microsoft.com/office/drawing/2014/main" id="{665FABA0-64EC-055B-9124-2B43F9113D81}"/>
              </a:ext>
            </a:extLst>
          </p:cNvPr>
          <p:cNvSpPr>
            <a:spLocks noGrp="1"/>
          </p:cNvSpPr>
          <p:nvPr>
            <p:ph sz="quarter" idx="15"/>
          </p:nvPr>
        </p:nvSpPr>
        <p:spPr/>
        <p:txBody>
          <a:bodyPr vert="horz" lIns="0" tIns="0" rIns="0" bIns="0" rtlCol="0" anchor="t">
            <a:noAutofit/>
          </a:bodyPr>
          <a:lstStyle/>
          <a:p>
            <a:pPr marL="210185" indent="-210185"/>
            <a:r>
              <a:rPr lang="en-US" dirty="0">
                <a:cs typeface="Arial"/>
              </a:rPr>
              <a:t>id_key should be unique.</a:t>
            </a:r>
          </a:p>
          <a:p>
            <a:pPr marL="447675" lvl="1" indent="-173355"/>
            <a:r>
              <a:rPr lang="en-US" dirty="0"/>
              <a:t>Since each configuration of NN being used is being checked for repetition and is hence unique, we can use the number of neurons as an id_key along with the training number.</a:t>
            </a:r>
            <a:endParaRPr lang="en-US" dirty="0">
              <a:cs typeface="Arial" panose="020B0604020202020204"/>
            </a:endParaRPr>
          </a:p>
          <a:p>
            <a:pPr marL="447675" lvl="1" indent="-173355"/>
            <a:endParaRPr lang="en-US">
              <a:cs typeface="Arial" panose="020B0604020202020204"/>
            </a:endParaRPr>
          </a:p>
        </p:txBody>
      </p:sp>
      <p:sp>
        <p:nvSpPr>
          <p:cNvPr id="5" name="Date Placeholder 4">
            <a:extLst>
              <a:ext uri="{FF2B5EF4-FFF2-40B4-BE49-F238E27FC236}">
                <a16:creationId xmlns:a16="http://schemas.microsoft.com/office/drawing/2014/main" id="{98ECEA27-2A2A-A794-F540-1C10AEFF9A3D}"/>
              </a:ext>
            </a:extLst>
          </p:cNvPr>
          <p:cNvSpPr>
            <a:spLocks noGrp="1"/>
          </p:cNvSpPr>
          <p:nvPr>
            <p:ph type="dt" sz="half" idx="16"/>
          </p:nvPr>
        </p:nvSpPr>
        <p:spPr/>
        <p:txBody>
          <a:bodyPr/>
          <a:lstStyle/>
          <a:p>
            <a:r>
              <a:rPr lang="en-US"/>
              <a:t>GlobalFoundries © 2022 All Rights Reserved</a:t>
            </a:r>
          </a:p>
        </p:txBody>
      </p:sp>
      <p:sp>
        <p:nvSpPr>
          <p:cNvPr id="7" name="Slide Number Placeholder 6">
            <a:extLst>
              <a:ext uri="{FF2B5EF4-FFF2-40B4-BE49-F238E27FC236}">
                <a16:creationId xmlns:a16="http://schemas.microsoft.com/office/drawing/2014/main" id="{51CF2D77-70F2-0B52-5402-F4EDD3A85C14}"/>
              </a:ext>
            </a:extLst>
          </p:cNvPr>
          <p:cNvSpPr>
            <a:spLocks noGrp="1"/>
          </p:cNvSpPr>
          <p:nvPr>
            <p:ph type="sldNum" sz="quarter" idx="18"/>
          </p:nvPr>
        </p:nvSpPr>
        <p:spPr/>
        <p:txBody>
          <a:bodyPr/>
          <a:lstStyle/>
          <a:p>
            <a:fld id="{7E6ECBBE-ACC3-48EB-9F88-A771FEACBB28}" type="slidenum">
              <a:rPr lang="en-US" smtClean="0"/>
              <a:pPr/>
              <a:t>87</a:t>
            </a:fld>
            <a:endParaRPr lang="en-US"/>
          </a:p>
        </p:txBody>
      </p:sp>
      <p:graphicFrame>
        <p:nvGraphicFramePr>
          <p:cNvPr id="10" name="Table 9">
            <a:extLst>
              <a:ext uri="{FF2B5EF4-FFF2-40B4-BE49-F238E27FC236}">
                <a16:creationId xmlns:a16="http://schemas.microsoft.com/office/drawing/2014/main" id="{F1DD355D-B8D5-5E8A-913E-9824E0A0C700}"/>
              </a:ext>
            </a:extLst>
          </p:cNvPr>
          <p:cNvGraphicFramePr>
            <a:graphicFrameLocks noGrp="1"/>
          </p:cNvGraphicFramePr>
          <p:nvPr>
            <p:extLst>
              <p:ext uri="{D42A27DB-BD31-4B8C-83A1-F6EECF244321}">
                <p14:modId xmlns:p14="http://schemas.microsoft.com/office/powerpoint/2010/main" val="2526719019"/>
              </p:ext>
            </p:extLst>
          </p:nvPr>
        </p:nvGraphicFramePr>
        <p:xfrm>
          <a:off x="1792431" y="2788227"/>
          <a:ext cx="8206717" cy="3406957"/>
        </p:xfrm>
        <a:graphic>
          <a:graphicData uri="http://schemas.openxmlformats.org/drawingml/2006/table">
            <a:tbl>
              <a:tblPr firstRow="1" bandRow="1">
                <a:tableStyleId>{D7AC3CCA-C797-4891-BE02-D94E43425B78}</a:tableStyleId>
              </a:tblPr>
              <a:tblGrid>
                <a:gridCol w="2961408">
                  <a:extLst>
                    <a:ext uri="{9D8B030D-6E8A-4147-A177-3AD203B41FA5}">
                      <a16:colId xmlns:a16="http://schemas.microsoft.com/office/drawing/2014/main" val="778282908"/>
                    </a:ext>
                  </a:extLst>
                </a:gridCol>
                <a:gridCol w="1591173">
                  <a:extLst>
                    <a:ext uri="{9D8B030D-6E8A-4147-A177-3AD203B41FA5}">
                      <a16:colId xmlns:a16="http://schemas.microsoft.com/office/drawing/2014/main" val="1909301420"/>
                    </a:ext>
                  </a:extLst>
                </a:gridCol>
                <a:gridCol w="3654136">
                  <a:extLst>
                    <a:ext uri="{9D8B030D-6E8A-4147-A177-3AD203B41FA5}">
                      <a16:colId xmlns:a16="http://schemas.microsoft.com/office/drawing/2014/main" val="127994933"/>
                    </a:ext>
                  </a:extLst>
                </a:gridCol>
              </a:tblGrid>
              <a:tr h="675567">
                <a:tc>
                  <a:txBody>
                    <a:bodyPr/>
                    <a:lstStyle/>
                    <a:p>
                      <a:pPr lvl="0" algn="ctr">
                        <a:buNone/>
                      </a:pPr>
                      <a:r>
                        <a:rPr lang="en-US" sz="1400" dirty="0"/>
                        <a:t>Neurons per layer</a:t>
                      </a:r>
                    </a:p>
                  </a:txBody>
                  <a:tcPr/>
                </a:tc>
                <a:tc>
                  <a:txBody>
                    <a:bodyPr/>
                    <a:lstStyle/>
                    <a:p>
                      <a:pPr algn="ctr"/>
                      <a:r>
                        <a:rPr lang="en-US" sz="1400" dirty="0"/>
                        <a:t>MAE score</a:t>
                      </a:r>
                    </a:p>
                  </a:txBody>
                  <a:tcPr/>
                </a:tc>
                <a:tc>
                  <a:txBody>
                    <a:bodyPr/>
                    <a:lstStyle/>
                    <a:p>
                      <a:pPr algn="ctr"/>
                      <a:r>
                        <a:rPr lang="en-US" sz="1400" dirty="0"/>
                        <a:t>Unique id_key</a:t>
                      </a:r>
                    </a:p>
                  </a:txBody>
                  <a:tcPr/>
                </a:tc>
                <a:extLst>
                  <a:ext uri="{0D108BD9-81ED-4DB2-BD59-A6C34878D82A}">
                    <a16:rowId xmlns:a16="http://schemas.microsoft.com/office/drawing/2014/main" val="236664074"/>
                  </a:ext>
                </a:extLst>
              </a:tr>
              <a:tr h="627161">
                <a:tc>
                  <a:txBody>
                    <a:bodyPr/>
                    <a:lstStyle/>
                    <a:p>
                      <a:pPr lvl="0" algn="ctr">
                        <a:buNone/>
                      </a:pPr>
                      <a:r>
                        <a:rPr lang="en-US" sz="1600" b="0" i="0" u="none" strike="noStrike" noProof="0" dirty="0">
                          <a:latin typeface="Arial"/>
                        </a:rPr>
                        <a:t>[40, 40, 35, 30, 45, 35, 50, 40]</a:t>
                      </a:r>
                      <a:endParaRPr lang="en-US" dirty="0"/>
                    </a:p>
                  </a:txBody>
                  <a:tcPr/>
                </a:tc>
                <a:tc>
                  <a:txBody>
                    <a:bodyPr/>
                    <a:lstStyle/>
                    <a:p>
                      <a:pPr lvl="0" algn="ctr">
                        <a:buNone/>
                      </a:pPr>
                      <a:r>
                        <a:rPr lang="en-US" sz="1600" b="0" i="0" u="none" strike="noStrike" noProof="0" dirty="0">
                          <a:latin typeface="Arial"/>
                        </a:rPr>
                        <a:t>0.214</a:t>
                      </a:r>
                      <a:endParaRPr lang="en-US" dirty="0"/>
                    </a:p>
                  </a:txBody>
                  <a:tcPr/>
                </a:tc>
                <a:tc>
                  <a:txBody>
                    <a:bodyPr/>
                    <a:lstStyle/>
                    <a:p>
                      <a:pPr lvl="0" algn="ctr">
                        <a:buNone/>
                      </a:pPr>
                      <a:r>
                        <a:rPr lang="en-US" sz="1600" b="0" i="0" u="none" strike="noStrike" noProof="0" dirty="0">
                          <a:latin typeface="Arial"/>
                        </a:rPr>
                        <a:t>[[40, 40, 35, 30, 45, 35, 50, 40], 1]</a:t>
                      </a:r>
                      <a:endParaRPr lang="en-US" dirty="0"/>
                    </a:p>
                  </a:txBody>
                  <a:tcPr/>
                </a:tc>
                <a:extLst>
                  <a:ext uri="{0D108BD9-81ED-4DB2-BD59-A6C34878D82A}">
                    <a16:rowId xmlns:a16="http://schemas.microsoft.com/office/drawing/2014/main" val="3733310063"/>
                  </a:ext>
                </a:extLst>
              </a:tr>
              <a:tr h="424954">
                <a:tc>
                  <a:txBody>
                    <a:bodyPr/>
                    <a:lstStyle/>
                    <a:p>
                      <a:pPr lvl="0" algn="ctr">
                        <a:buNone/>
                      </a:pPr>
                      <a:r>
                        <a:rPr lang="en-US" sz="1600" b="0" i="0" u="none" strike="noStrike" noProof="0" dirty="0"/>
                        <a:t>[40, 35, 35]</a:t>
                      </a:r>
                      <a:endParaRPr lang="en-US" dirty="0"/>
                    </a:p>
                  </a:txBody>
                  <a:tcPr/>
                </a:tc>
                <a:tc>
                  <a:txBody>
                    <a:bodyPr/>
                    <a:lstStyle/>
                    <a:p>
                      <a:pPr lvl="0" algn="ctr">
                        <a:buNone/>
                      </a:pPr>
                      <a:r>
                        <a:rPr lang="en-US" sz="1600" b="0" i="0" u="none" strike="noStrike" noProof="0" dirty="0">
                          <a:latin typeface="Arial"/>
                        </a:rPr>
                        <a:t>0.2687</a:t>
                      </a:r>
                      <a:endParaRPr lang="en-US" dirty="0"/>
                    </a:p>
                  </a:txBody>
                  <a:tcPr/>
                </a:tc>
                <a:tc>
                  <a:txBody>
                    <a:bodyPr/>
                    <a:lstStyle/>
                    <a:p>
                      <a:pPr lvl="0" algn="ctr">
                        <a:buNone/>
                      </a:pPr>
                      <a:r>
                        <a:rPr lang="en-US" sz="1600" b="0" i="0" u="none" strike="noStrike" noProof="0" dirty="0">
                          <a:latin typeface="Arial"/>
                        </a:rPr>
                        <a:t>[[40, 35, 35], 2]</a:t>
                      </a:r>
                      <a:endParaRPr lang="en-US" dirty="0"/>
                    </a:p>
                  </a:txBody>
                  <a:tcPr/>
                </a:tc>
                <a:extLst>
                  <a:ext uri="{0D108BD9-81ED-4DB2-BD59-A6C34878D82A}">
                    <a16:rowId xmlns:a16="http://schemas.microsoft.com/office/drawing/2014/main" val="4156383611"/>
                  </a:ext>
                </a:extLst>
              </a:tr>
              <a:tr h="424954">
                <a:tc>
                  <a:txBody>
                    <a:bodyPr/>
                    <a:lstStyle/>
                    <a:p>
                      <a:pPr lvl="0" algn="ctr">
                        <a:buNone/>
                      </a:pPr>
                      <a:r>
                        <a:rPr lang="en-US" sz="1600" b="0" i="0" u="none" strike="noStrike" noProof="0" dirty="0">
                          <a:latin typeface="Arial"/>
                        </a:rPr>
                        <a:t>[40, 35, 35]</a:t>
                      </a:r>
                      <a:endParaRPr lang="en-US" dirty="0"/>
                    </a:p>
                  </a:txBody>
                  <a:tcPr/>
                </a:tc>
                <a:tc>
                  <a:txBody>
                    <a:bodyPr/>
                    <a:lstStyle/>
                    <a:p>
                      <a:pPr lvl="0" algn="ctr">
                        <a:buNone/>
                      </a:pPr>
                      <a:r>
                        <a:rPr lang="en-US" sz="1600" b="0" i="0" u="none" strike="noStrike" noProof="0" dirty="0">
                          <a:latin typeface="Arial"/>
                        </a:rPr>
                        <a:t>0.243</a:t>
                      </a:r>
                      <a:endParaRPr lang="en-US" sz="1600" b="0" i="0" u="none" strike="noStrike" noProof="0" dirty="0"/>
                    </a:p>
                  </a:txBody>
                  <a:tcPr/>
                </a:tc>
                <a:tc>
                  <a:txBody>
                    <a:bodyPr/>
                    <a:lstStyle/>
                    <a:p>
                      <a:pPr lvl="0" algn="ctr">
                        <a:buNone/>
                      </a:pPr>
                      <a:r>
                        <a:rPr lang="en-US" sz="1600" b="0" i="0" u="none" strike="noStrike" noProof="0" dirty="0">
                          <a:latin typeface="Arial"/>
                        </a:rPr>
                        <a:t>[40, 45, 45, 30]</a:t>
                      </a:r>
                      <a:endParaRPr lang="en-US" dirty="0"/>
                    </a:p>
                  </a:txBody>
                  <a:tcPr/>
                </a:tc>
                <a:extLst>
                  <a:ext uri="{0D108BD9-81ED-4DB2-BD59-A6C34878D82A}">
                    <a16:rowId xmlns:a16="http://schemas.microsoft.com/office/drawing/2014/main" val="1370224012"/>
                  </a:ext>
                </a:extLst>
              </a:tr>
              <a:tr h="627161">
                <a:tc>
                  <a:txBody>
                    <a:bodyPr/>
                    <a:lstStyle/>
                    <a:p>
                      <a:pPr lvl="0" algn="ctr">
                        <a:buNone/>
                      </a:pPr>
                      <a:r>
                        <a:rPr lang="en-US" sz="1600" b="0" i="0" u="none" strike="noStrike" noProof="0" dirty="0">
                          <a:latin typeface="Arial"/>
                        </a:rPr>
                        <a:t>[50, 50, 30, 35, 40]</a:t>
                      </a:r>
                      <a:endParaRPr lang="en-US" dirty="0"/>
                    </a:p>
                  </a:txBody>
                  <a:tcPr/>
                </a:tc>
                <a:tc>
                  <a:txBody>
                    <a:bodyPr/>
                    <a:lstStyle/>
                    <a:p>
                      <a:pPr lvl="0" algn="ctr">
                        <a:buNone/>
                      </a:pPr>
                      <a:r>
                        <a:rPr lang="en-US" sz="1600" b="0" i="0" u="none" strike="noStrike" noProof="0" dirty="0">
                          <a:latin typeface="Arial"/>
                        </a:rPr>
                        <a:t>0.199</a:t>
                      </a:r>
                      <a:endParaRPr lang="en-US" sz="1600" b="0" i="0" u="none" strike="noStrike" noProof="0" dirty="0"/>
                    </a:p>
                  </a:txBody>
                  <a:tcPr/>
                </a:tc>
                <a:tc>
                  <a:txBody>
                    <a:bodyPr/>
                    <a:lstStyle/>
                    <a:p>
                      <a:pPr lvl="0" algn="ctr">
                        <a:buNone/>
                      </a:pPr>
                      <a:r>
                        <a:rPr lang="en-US" sz="1600" b="0" i="0" u="none" strike="noStrike" noProof="0" dirty="0">
                          <a:latin typeface="Arial"/>
                        </a:rPr>
                        <a:t>[[50, 50, 30, 35, 40], 2]</a:t>
                      </a:r>
                      <a:endParaRPr lang="en-US" dirty="0"/>
                    </a:p>
                  </a:txBody>
                  <a:tcPr/>
                </a:tc>
                <a:extLst>
                  <a:ext uri="{0D108BD9-81ED-4DB2-BD59-A6C34878D82A}">
                    <a16:rowId xmlns:a16="http://schemas.microsoft.com/office/drawing/2014/main" val="2329015026"/>
                  </a:ext>
                </a:extLst>
              </a:tr>
              <a:tr h="627160">
                <a:tc>
                  <a:txBody>
                    <a:bodyPr/>
                    <a:lstStyle/>
                    <a:p>
                      <a:pPr lvl="0" algn="ctr">
                        <a:buNone/>
                      </a:pPr>
                      <a:r>
                        <a:rPr lang="en-US" sz="1600" b="0" i="0" u="none" strike="noStrike" noProof="0" dirty="0">
                          <a:latin typeface="Arial"/>
                        </a:rPr>
                        <a:t>[50, 35, 40, 40, 30, 30, 40, 45]</a:t>
                      </a:r>
                      <a:endParaRPr lang="en-US" dirty="0"/>
                    </a:p>
                  </a:txBody>
                  <a:tcPr/>
                </a:tc>
                <a:tc>
                  <a:txBody>
                    <a:bodyPr/>
                    <a:lstStyle/>
                    <a:p>
                      <a:pPr lvl="0" algn="ctr">
                        <a:buNone/>
                      </a:pPr>
                      <a:r>
                        <a:rPr lang="en-US" sz="1600" b="0" i="0" u="none" strike="noStrike" noProof="0" dirty="0">
                          <a:latin typeface="Arial"/>
                        </a:rPr>
                        <a:t>0.281</a:t>
                      </a:r>
                      <a:endParaRPr lang="en-US" dirty="0"/>
                    </a:p>
                  </a:txBody>
                  <a:tcPr/>
                </a:tc>
                <a:tc>
                  <a:txBody>
                    <a:bodyPr/>
                    <a:lstStyle/>
                    <a:p>
                      <a:pPr lvl="0" algn="ctr">
                        <a:buNone/>
                      </a:pPr>
                      <a:r>
                        <a:rPr lang="en-US" sz="1600" b="0" i="0" u="none" strike="noStrike" noProof="0" dirty="0">
                          <a:latin typeface="Arial"/>
                        </a:rPr>
                        <a:t>[[50, 35, 40, 40, 30, 30, 40, 45], 2]</a:t>
                      </a:r>
                      <a:endParaRPr lang="en-US" dirty="0"/>
                    </a:p>
                  </a:txBody>
                  <a:tcPr/>
                </a:tc>
                <a:extLst>
                  <a:ext uri="{0D108BD9-81ED-4DB2-BD59-A6C34878D82A}">
                    <a16:rowId xmlns:a16="http://schemas.microsoft.com/office/drawing/2014/main" val="1883811088"/>
                  </a:ext>
                </a:extLst>
              </a:tr>
            </a:tbl>
          </a:graphicData>
        </a:graphic>
      </p:graphicFrame>
    </p:spTree>
    <p:extLst>
      <p:ext uri="{BB962C8B-B14F-4D97-AF65-F5344CB8AC3E}">
        <p14:creationId xmlns:p14="http://schemas.microsoft.com/office/powerpoint/2010/main" val="117837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a:xfrm>
            <a:off x="824202" y="1306287"/>
            <a:ext cx="10091683" cy="1563355"/>
          </a:xfrm>
        </p:spPr>
        <p:txBody>
          <a:bodyPr/>
          <a:lstStyle/>
          <a:p>
            <a:pPr marL="274320" lvl="1" indent="0">
              <a:buNone/>
            </a:pPr>
            <a:r>
              <a:rPr lang="en-US" sz="1600" u="sng" dirty="0"/>
              <a:t>Approach</a:t>
            </a:r>
            <a:endParaRPr lang="en-US" sz="1400" dirty="0"/>
          </a:p>
          <a:p>
            <a:pPr lvl="1"/>
            <a:r>
              <a:rPr lang="en-US" sz="1200" dirty="0"/>
              <a:t>Selecting ‘N’ important features that are common in all variants/flavors of a device, as input. Training a base NN model (module 1) on these N features and the respective outputs/electrical parameters of the device flavors.</a:t>
            </a:r>
          </a:p>
          <a:p>
            <a:pPr lvl="1"/>
            <a:r>
              <a:rPr lang="en-US" sz="1200" dirty="0"/>
              <a:t>Training module 2 on additional features ‘M’ (M = total features of a flavor – N).</a:t>
            </a:r>
          </a:p>
          <a:p>
            <a:pPr lvl="1"/>
            <a:r>
              <a:rPr lang="en-US" sz="1200" dirty="0"/>
              <a:t>Combing module 1 &amp; 2 into one and redoing partial training to account for the new weights that map from module 1’s old neurons to module 2’s old neurons and vice versa.</a:t>
            </a:r>
          </a:p>
          <a:p>
            <a:pPr marL="274320" lvl="1" indent="0">
              <a:buNone/>
            </a:pPr>
            <a:endParaRPr lang="en-US" sz="1200" dirty="0"/>
          </a:p>
          <a:p>
            <a:pPr marL="0" indent="0">
              <a:buNone/>
            </a:pPr>
            <a:endParaRPr lang="en-US" sz="1600" dirty="0"/>
          </a:p>
          <a:p>
            <a:pPr marL="0" indent="0">
              <a:buNone/>
            </a:pPr>
            <a:endParaRPr lang="en-US"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a:xfrm>
            <a:off x="9675745" y="6496104"/>
            <a:ext cx="2094903" cy="255317"/>
          </a:xfrm>
        </p:spPr>
        <p:txBody>
          <a:bodyPr/>
          <a:lstStyle/>
          <a:p>
            <a:pPr algn="l"/>
            <a:r>
              <a:rPr lang="en-US" sz="700" dirty="0"/>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88</a:t>
            </a:fld>
            <a:endParaRPr lang="en-US" dirty="0"/>
          </a:p>
        </p:txBody>
      </p:sp>
      <p:sp>
        <p:nvSpPr>
          <p:cNvPr id="37" name="Title 5">
            <a:extLst>
              <a:ext uri="{FF2B5EF4-FFF2-40B4-BE49-F238E27FC236}">
                <a16:creationId xmlns:a16="http://schemas.microsoft.com/office/drawing/2014/main" id="{F63D4E85-1EE8-46D2-8923-55EA37F291CE}"/>
              </a:ext>
            </a:extLst>
          </p:cNvPr>
          <p:cNvSpPr txBox="1">
            <a:spLocks/>
          </p:cNvSpPr>
          <p:nvPr/>
        </p:nvSpPr>
        <p:spPr>
          <a:xfrm>
            <a:off x="981449" y="550897"/>
            <a:ext cx="10091683" cy="56729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600" kern="1200">
                <a:solidFill>
                  <a:schemeClr val="bg2"/>
                </a:solidFill>
                <a:latin typeface="+mj-lt"/>
                <a:ea typeface="+mj-ea"/>
                <a:cs typeface="+mj-cs"/>
              </a:defRPr>
            </a:lvl1pPr>
          </a:lstStyle>
          <a:p>
            <a:r>
              <a:rPr lang="en-US" dirty="0"/>
              <a:t>Modular NN</a:t>
            </a:r>
          </a:p>
        </p:txBody>
      </p:sp>
      <p:sp>
        <p:nvSpPr>
          <p:cNvPr id="39" name="Oval 38">
            <a:extLst>
              <a:ext uri="{FF2B5EF4-FFF2-40B4-BE49-F238E27FC236}">
                <a16:creationId xmlns:a16="http://schemas.microsoft.com/office/drawing/2014/main" id="{C9A29055-E97E-4764-8F51-FDBB247DB3B9}"/>
              </a:ext>
            </a:extLst>
          </p:cNvPr>
          <p:cNvSpPr/>
          <p:nvPr/>
        </p:nvSpPr>
        <p:spPr>
          <a:xfrm>
            <a:off x="1923118" y="3118521"/>
            <a:ext cx="381740" cy="319596"/>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800" dirty="0"/>
          </a:p>
        </p:txBody>
      </p:sp>
      <p:sp>
        <p:nvSpPr>
          <p:cNvPr id="40" name="Oval 39">
            <a:extLst>
              <a:ext uri="{FF2B5EF4-FFF2-40B4-BE49-F238E27FC236}">
                <a16:creationId xmlns:a16="http://schemas.microsoft.com/office/drawing/2014/main" id="{13EFC167-A626-4F27-B06D-7553330F2F74}"/>
              </a:ext>
            </a:extLst>
          </p:cNvPr>
          <p:cNvSpPr/>
          <p:nvPr/>
        </p:nvSpPr>
        <p:spPr>
          <a:xfrm>
            <a:off x="1923118" y="3515006"/>
            <a:ext cx="381740" cy="319596"/>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41" name="Oval 40">
            <a:extLst>
              <a:ext uri="{FF2B5EF4-FFF2-40B4-BE49-F238E27FC236}">
                <a16:creationId xmlns:a16="http://schemas.microsoft.com/office/drawing/2014/main" id="{A288B403-894B-45C0-BE39-54206616BBE9}"/>
              </a:ext>
            </a:extLst>
          </p:cNvPr>
          <p:cNvSpPr/>
          <p:nvPr/>
        </p:nvSpPr>
        <p:spPr>
          <a:xfrm>
            <a:off x="1923118" y="3911491"/>
            <a:ext cx="381740" cy="319596"/>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43" name="Oval 42">
            <a:extLst>
              <a:ext uri="{FF2B5EF4-FFF2-40B4-BE49-F238E27FC236}">
                <a16:creationId xmlns:a16="http://schemas.microsoft.com/office/drawing/2014/main" id="{E61A52C6-97C1-4D99-91C5-D6A83B2CF1F7}"/>
              </a:ext>
            </a:extLst>
          </p:cNvPr>
          <p:cNvSpPr/>
          <p:nvPr/>
        </p:nvSpPr>
        <p:spPr>
          <a:xfrm>
            <a:off x="1923118" y="4307976"/>
            <a:ext cx="381740" cy="319596"/>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44" name="Oval 43">
            <a:extLst>
              <a:ext uri="{FF2B5EF4-FFF2-40B4-BE49-F238E27FC236}">
                <a16:creationId xmlns:a16="http://schemas.microsoft.com/office/drawing/2014/main" id="{419DFC6F-1BEB-4B13-A014-93A3C97A26DC}"/>
              </a:ext>
            </a:extLst>
          </p:cNvPr>
          <p:cNvSpPr/>
          <p:nvPr/>
        </p:nvSpPr>
        <p:spPr>
          <a:xfrm>
            <a:off x="1923118" y="4704461"/>
            <a:ext cx="381740" cy="319596"/>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45" name="Oval 44">
            <a:extLst>
              <a:ext uri="{FF2B5EF4-FFF2-40B4-BE49-F238E27FC236}">
                <a16:creationId xmlns:a16="http://schemas.microsoft.com/office/drawing/2014/main" id="{6F985A2B-9688-4230-A213-1E72FA444721}"/>
              </a:ext>
            </a:extLst>
          </p:cNvPr>
          <p:cNvSpPr/>
          <p:nvPr/>
        </p:nvSpPr>
        <p:spPr>
          <a:xfrm>
            <a:off x="1923118" y="5312045"/>
            <a:ext cx="381740" cy="3195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46" name="Oval 45">
            <a:extLst>
              <a:ext uri="{FF2B5EF4-FFF2-40B4-BE49-F238E27FC236}">
                <a16:creationId xmlns:a16="http://schemas.microsoft.com/office/drawing/2014/main" id="{0F803B26-91E2-4B3E-824D-523ABEBB6C71}"/>
              </a:ext>
            </a:extLst>
          </p:cNvPr>
          <p:cNvSpPr/>
          <p:nvPr/>
        </p:nvSpPr>
        <p:spPr>
          <a:xfrm>
            <a:off x="1923118" y="5708530"/>
            <a:ext cx="381740" cy="3195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47" name="Oval 46">
            <a:extLst>
              <a:ext uri="{FF2B5EF4-FFF2-40B4-BE49-F238E27FC236}">
                <a16:creationId xmlns:a16="http://schemas.microsoft.com/office/drawing/2014/main" id="{79FDE273-E0EF-4BD5-9D67-8D11DD4180A2}"/>
              </a:ext>
            </a:extLst>
          </p:cNvPr>
          <p:cNvSpPr/>
          <p:nvPr/>
        </p:nvSpPr>
        <p:spPr>
          <a:xfrm>
            <a:off x="1923118" y="6105015"/>
            <a:ext cx="381740" cy="3195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48" name="Oval 47">
            <a:extLst>
              <a:ext uri="{FF2B5EF4-FFF2-40B4-BE49-F238E27FC236}">
                <a16:creationId xmlns:a16="http://schemas.microsoft.com/office/drawing/2014/main" id="{9F2A08C1-ECF4-4495-99B0-E77FE928E38D}"/>
              </a:ext>
            </a:extLst>
          </p:cNvPr>
          <p:cNvSpPr/>
          <p:nvPr/>
        </p:nvSpPr>
        <p:spPr>
          <a:xfrm>
            <a:off x="3021879" y="3518082"/>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49" name="Oval 48">
            <a:extLst>
              <a:ext uri="{FF2B5EF4-FFF2-40B4-BE49-F238E27FC236}">
                <a16:creationId xmlns:a16="http://schemas.microsoft.com/office/drawing/2014/main" id="{ECFF715C-0D27-46BE-B5D4-1285BEF7F58E}"/>
              </a:ext>
            </a:extLst>
          </p:cNvPr>
          <p:cNvSpPr/>
          <p:nvPr/>
        </p:nvSpPr>
        <p:spPr>
          <a:xfrm>
            <a:off x="3021879" y="3752549"/>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50" name="Oval 49">
            <a:extLst>
              <a:ext uri="{FF2B5EF4-FFF2-40B4-BE49-F238E27FC236}">
                <a16:creationId xmlns:a16="http://schemas.microsoft.com/office/drawing/2014/main" id="{F4BAF2D9-8C8D-4F22-B63B-97FDA152A52C}"/>
              </a:ext>
            </a:extLst>
          </p:cNvPr>
          <p:cNvSpPr/>
          <p:nvPr/>
        </p:nvSpPr>
        <p:spPr>
          <a:xfrm>
            <a:off x="3021879" y="3991456"/>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51" name="Oval 50">
            <a:extLst>
              <a:ext uri="{FF2B5EF4-FFF2-40B4-BE49-F238E27FC236}">
                <a16:creationId xmlns:a16="http://schemas.microsoft.com/office/drawing/2014/main" id="{7869CA03-1E44-465B-B735-62D3996C8113}"/>
              </a:ext>
            </a:extLst>
          </p:cNvPr>
          <p:cNvSpPr/>
          <p:nvPr/>
        </p:nvSpPr>
        <p:spPr>
          <a:xfrm>
            <a:off x="3021879" y="4225923"/>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52" name="Oval 51">
            <a:extLst>
              <a:ext uri="{FF2B5EF4-FFF2-40B4-BE49-F238E27FC236}">
                <a16:creationId xmlns:a16="http://schemas.microsoft.com/office/drawing/2014/main" id="{839AE2A7-B31A-4ABC-AA6B-9C372A01909F}"/>
              </a:ext>
            </a:extLst>
          </p:cNvPr>
          <p:cNvSpPr/>
          <p:nvPr/>
        </p:nvSpPr>
        <p:spPr>
          <a:xfrm>
            <a:off x="3021879" y="4460390"/>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53" name="Oval 52">
            <a:extLst>
              <a:ext uri="{FF2B5EF4-FFF2-40B4-BE49-F238E27FC236}">
                <a16:creationId xmlns:a16="http://schemas.microsoft.com/office/drawing/2014/main" id="{1119D5A5-C9F6-4B0B-A3AA-C54F57DD03EC}"/>
              </a:ext>
            </a:extLst>
          </p:cNvPr>
          <p:cNvSpPr/>
          <p:nvPr/>
        </p:nvSpPr>
        <p:spPr>
          <a:xfrm>
            <a:off x="3021879" y="4694857"/>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54" name="Oval 53">
            <a:extLst>
              <a:ext uri="{FF2B5EF4-FFF2-40B4-BE49-F238E27FC236}">
                <a16:creationId xmlns:a16="http://schemas.microsoft.com/office/drawing/2014/main" id="{5522A2AF-ABF6-489C-BE59-D95091F1F147}"/>
              </a:ext>
            </a:extLst>
          </p:cNvPr>
          <p:cNvSpPr/>
          <p:nvPr/>
        </p:nvSpPr>
        <p:spPr>
          <a:xfrm>
            <a:off x="3379067" y="3283615"/>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55" name="Oval 54">
            <a:extLst>
              <a:ext uri="{FF2B5EF4-FFF2-40B4-BE49-F238E27FC236}">
                <a16:creationId xmlns:a16="http://schemas.microsoft.com/office/drawing/2014/main" id="{2EBE9DD0-B297-4C60-B505-81C6163D7AD7}"/>
              </a:ext>
            </a:extLst>
          </p:cNvPr>
          <p:cNvSpPr/>
          <p:nvPr/>
        </p:nvSpPr>
        <p:spPr>
          <a:xfrm>
            <a:off x="3379067" y="3518082"/>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56" name="Oval 55">
            <a:extLst>
              <a:ext uri="{FF2B5EF4-FFF2-40B4-BE49-F238E27FC236}">
                <a16:creationId xmlns:a16="http://schemas.microsoft.com/office/drawing/2014/main" id="{39FBA87A-0179-461A-8F1E-3924B0EADC39}"/>
              </a:ext>
            </a:extLst>
          </p:cNvPr>
          <p:cNvSpPr/>
          <p:nvPr/>
        </p:nvSpPr>
        <p:spPr>
          <a:xfrm>
            <a:off x="3379067" y="3756989"/>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57" name="Oval 56">
            <a:extLst>
              <a:ext uri="{FF2B5EF4-FFF2-40B4-BE49-F238E27FC236}">
                <a16:creationId xmlns:a16="http://schemas.microsoft.com/office/drawing/2014/main" id="{ED50A1CE-6A00-45B4-B62D-01895BEDCFDF}"/>
              </a:ext>
            </a:extLst>
          </p:cNvPr>
          <p:cNvSpPr/>
          <p:nvPr/>
        </p:nvSpPr>
        <p:spPr>
          <a:xfrm>
            <a:off x="3379067" y="3991456"/>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58" name="Oval 57">
            <a:extLst>
              <a:ext uri="{FF2B5EF4-FFF2-40B4-BE49-F238E27FC236}">
                <a16:creationId xmlns:a16="http://schemas.microsoft.com/office/drawing/2014/main" id="{08F96DD6-41AD-44D0-A147-CBCEFA8E030C}"/>
              </a:ext>
            </a:extLst>
          </p:cNvPr>
          <p:cNvSpPr/>
          <p:nvPr/>
        </p:nvSpPr>
        <p:spPr>
          <a:xfrm>
            <a:off x="3379067" y="4225923"/>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59" name="Oval 58">
            <a:extLst>
              <a:ext uri="{FF2B5EF4-FFF2-40B4-BE49-F238E27FC236}">
                <a16:creationId xmlns:a16="http://schemas.microsoft.com/office/drawing/2014/main" id="{091C16DC-9378-4C3C-BE7D-19B4E392F992}"/>
              </a:ext>
            </a:extLst>
          </p:cNvPr>
          <p:cNvSpPr/>
          <p:nvPr/>
        </p:nvSpPr>
        <p:spPr>
          <a:xfrm>
            <a:off x="3379067" y="4460390"/>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60" name="Oval 59">
            <a:extLst>
              <a:ext uri="{FF2B5EF4-FFF2-40B4-BE49-F238E27FC236}">
                <a16:creationId xmlns:a16="http://schemas.microsoft.com/office/drawing/2014/main" id="{592E4BCA-4024-497D-986C-AE978FD05E14}"/>
              </a:ext>
            </a:extLst>
          </p:cNvPr>
          <p:cNvSpPr/>
          <p:nvPr/>
        </p:nvSpPr>
        <p:spPr>
          <a:xfrm>
            <a:off x="3379067" y="4694856"/>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61" name="Oval 60">
            <a:extLst>
              <a:ext uri="{FF2B5EF4-FFF2-40B4-BE49-F238E27FC236}">
                <a16:creationId xmlns:a16="http://schemas.microsoft.com/office/drawing/2014/main" id="{9A48223F-23F6-44A7-A43B-92A6AEFB97E3}"/>
              </a:ext>
            </a:extLst>
          </p:cNvPr>
          <p:cNvSpPr/>
          <p:nvPr/>
        </p:nvSpPr>
        <p:spPr>
          <a:xfrm>
            <a:off x="3768002" y="3288404"/>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62" name="Oval 61">
            <a:extLst>
              <a:ext uri="{FF2B5EF4-FFF2-40B4-BE49-F238E27FC236}">
                <a16:creationId xmlns:a16="http://schemas.microsoft.com/office/drawing/2014/main" id="{14924FFD-6E75-4B51-8C59-531BEA79D93E}"/>
              </a:ext>
            </a:extLst>
          </p:cNvPr>
          <p:cNvSpPr/>
          <p:nvPr/>
        </p:nvSpPr>
        <p:spPr>
          <a:xfrm>
            <a:off x="3768002" y="3522871"/>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63" name="Oval 62">
            <a:extLst>
              <a:ext uri="{FF2B5EF4-FFF2-40B4-BE49-F238E27FC236}">
                <a16:creationId xmlns:a16="http://schemas.microsoft.com/office/drawing/2014/main" id="{9F928217-4FED-4D95-9E04-B91C5E74CAD8}"/>
              </a:ext>
            </a:extLst>
          </p:cNvPr>
          <p:cNvSpPr/>
          <p:nvPr/>
        </p:nvSpPr>
        <p:spPr>
          <a:xfrm>
            <a:off x="3768002" y="3761778"/>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64" name="Oval 63">
            <a:extLst>
              <a:ext uri="{FF2B5EF4-FFF2-40B4-BE49-F238E27FC236}">
                <a16:creationId xmlns:a16="http://schemas.microsoft.com/office/drawing/2014/main" id="{9F51F86A-FA08-4083-AD92-601F47A4FD71}"/>
              </a:ext>
            </a:extLst>
          </p:cNvPr>
          <p:cNvSpPr/>
          <p:nvPr/>
        </p:nvSpPr>
        <p:spPr>
          <a:xfrm>
            <a:off x="3768002" y="3996245"/>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65" name="Oval 64">
            <a:extLst>
              <a:ext uri="{FF2B5EF4-FFF2-40B4-BE49-F238E27FC236}">
                <a16:creationId xmlns:a16="http://schemas.microsoft.com/office/drawing/2014/main" id="{E6BCD7FE-0161-488E-9CE3-284658016848}"/>
              </a:ext>
            </a:extLst>
          </p:cNvPr>
          <p:cNvSpPr/>
          <p:nvPr/>
        </p:nvSpPr>
        <p:spPr>
          <a:xfrm>
            <a:off x="3768002" y="4230712"/>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66" name="Oval 65">
            <a:extLst>
              <a:ext uri="{FF2B5EF4-FFF2-40B4-BE49-F238E27FC236}">
                <a16:creationId xmlns:a16="http://schemas.microsoft.com/office/drawing/2014/main" id="{3F67A98E-88BE-4063-9C2E-1B8517711DE3}"/>
              </a:ext>
            </a:extLst>
          </p:cNvPr>
          <p:cNvSpPr/>
          <p:nvPr/>
        </p:nvSpPr>
        <p:spPr>
          <a:xfrm>
            <a:off x="3768002" y="4465179"/>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67" name="Oval 66">
            <a:extLst>
              <a:ext uri="{FF2B5EF4-FFF2-40B4-BE49-F238E27FC236}">
                <a16:creationId xmlns:a16="http://schemas.microsoft.com/office/drawing/2014/main" id="{97F800F8-5233-46B8-83B3-CD420E1D8281}"/>
              </a:ext>
            </a:extLst>
          </p:cNvPr>
          <p:cNvSpPr/>
          <p:nvPr/>
        </p:nvSpPr>
        <p:spPr>
          <a:xfrm>
            <a:off x="3768002" y="4699645"/>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74" name="Oval 73">
            <a:extLst>
              <a:ext uri="{FF2B5EF4-FFF2-40B4-BE49-F238E27FC236}">
                <a16:creationId xmlns:a16="http://schemas.microsoft.com/office/drawing/2014/main" id="{C5DA7F02-B429-4EB7-A6F8-11DE59A33632}"/>
              </a:ext>
            </a:extLst>
          </p:cNvPr>
          <p:cNvSpPr/>
          <p:nvPr/>
        </p:nvSpPr>
        <p:spPr>
          <a:xfrm>
            <a:off x="3033593" y="5213329"/>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75" name="Oval 74">
            <a:extLst>
              <a:ext uri="{FF2B5EF4-FFF2-40B4-BE49-F238E27FC236}">
                <a16:creationId xmlns:a16="http://schemas.microsoft.com/office/drawing/2014/main" id="{F5D0B8A6-8CA3-4D4C-8589-7DB8E5EE4759}"/>
              </a:ext>
            </a:extLst>
          </p:cNvPr>
          <p:cNvSpPr/>
          <p:nvPr/>
        </p:nvSpPr>
        <p:spPr>
          <a:xfrm>
            <a:off x="3033593" y="5447796"/>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76" name="Oval 75">
            <a:extLst>
              <a:ext uri="{FF2B5EF4-FFF2-40B4-BE49-F238E27FC236}">
                <a16:creationId xmlns:a16="http://schemas.microsoft.com/office/drawing/2014/main" id="{9E83BDB6-E162-4867-A406-C80449BD7EA4}"/>
              </a:ext>
            </a:extLst>
          </p:cNvPr>
          <p:cNvSpPr/>
          <p:nvPr/>
        </p:nvSpPr>
        <p:spPr>
          <a:xfrm>
            <a:off x="3033593" y="5686703"/>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77" name="Oval 76">
            <a:extLst>
              <a:ext uri="{FF2B5EF4-FFF2-40B4-BE49-F238E27FC236}">
                <a16:creationId xmlns:a16="http://schemas.microsoft.com/office/drawing/2014/main" id="{EA3D5C45-5372-43FC-92DF-DA4080892120}"/>
              </a:ext>
            </a:extLst>
          </p:cNvPr>
          <p:cNvSpPr/>
          <p:nvPr/>
        </p:nvSpPr>
        <p:spPr>
          <a:xfrm>
            <a:off x="3033593" y="5921170"/>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78" name="Oval 77">
            <a:extLst>
              <a:ext uri="{FF2B5EF4-FFF2-40B4-BE49-F238E27FC236}">
                <a16:creationId xmlns:a16="http://schemas.microsoft.com/office/drawing/2014/main" id="{BAD3D66C-A4D2-4E41-A177-EE2FD1AEABB1}"/>
              </a:ext>
            </a:extLst>
          </p:cNvPr>
          <p:cNvSpPr/>
          <p:nvPr/>
        </p:nvSpPr>
        <p:spPr>
          <a:xfrm>
            <a:off x="3033593" y="6155637"/>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79" name="Oval 78">
            <a:extLst>
              <a:ext uri="{FF2B5EF4-FFF2-40B4-BE49-F238E27FC236}">
                <a16:creationId xmlns:a16="http://schemas.microsoft.com/office/drawing/2014/main" id="{D077B234-3C0A-485E-A555-5EE7546210AC}"/>
              </a:ext>
            </a:extLst>
          </p:cNvPr>
          <p:cNvSpPr/>
          <p:nvPr/>
        </p:nvSpPr>
        <p:spPr>
          <a:xfrm>
            <a:off x="3033593" y="6390104"/>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80" name="Oval 79">
            <a:extLst>
              <a:ext uri="{FF2B5EF4-FFF2-40B4-BE49-F238E27FC236}">
                <a16:creationId xmlns:a16="http://schemas.microsoft.com/office/drawing/2014/main" id="{907CDA9E-9549-4C61-AF09-D87F3EA23D36}"/>
              </a:ext>
            </a:extLst>
          </p:cNvPr>
          <p:cNvSpPr/>
          <p:nvPr/>
        </p:nvSpPr>
        <p:spPr>
          <a:xfrm>
            <a:off x="3033593" y="6624570"/>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81" name="Oval 80">
            <a:extLst>
              <a:ext uri="{FF2B5EF4-FFF2-40B4-BE49-F238E27FC236}">
                <a16:creationId xmlns:a16="http://schemas.microsoft.com/office/drawing/2014/main" id="{ACF13E16-DD33-4E89-A8F0-0AEAA8362CDF}"/>
              </a:ext>
            </a:extLst>
          </p:cNvPr>
          <p:cNvSpPr/>
          <p:nvPr/>
        </p:nvSpPr>
        <p:spPr>
          <a:xfrm>
            <a:off x="3422528" y="5366434"/>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82" name="Oval 81">
            <a:extLst>
              <a:ext uri="{FF2B5EF4-FFF2-40B4-BE49-F238E27FC236}">
                <a16:creationId xmlns:a16="http://schemas.microsoft.com/office/drawing/2014/main" id="{A45F8B44-10C7-4105-848E-474DE825877C}"/>
              </a:ext>
            </a:extLst>
          </p:cNvPr>
          <p:cNvSpPr/>
          <p:nvPr/>
        </p:nvSpPr>
        <p:spPr>
          <a:xfrm>
            <a:off x="3422528" y="5600901"/>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83" name="Oval 82">
            <a:extLst>
              <a:ext uri="{FF2B5EF4-FFF2-40B4-BE49-F238E27FC236}">
                <a16:creationId xmlns:a16="http://schemas.microsoft.com/office/drawing/2014/main" id="{9749F01B-998D-4A65-8A31-C2B4E7AC0700}"/>
              </a:ext>
            </a:extLst>
          </p:cNvPr>
          <p:cNvSpPr/>
          <p:nvPr/>
        </p:nvSpPr>
        <p:spPr>
          <a:xfrm>
            <a:off x="3422528" y="5839808"/>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84" name="Oval 83">
            <a:extLst>
              <a:ext uri="{FF2B5EF4-FFF2-40B4-BE49-F238E27FC236}">
                <a16:creationId xmlns:a16="http://schemas.microsoft.com/office/drawing/2014/main" id="{8EB301EF-1C8A-4A40-B5BA-2E0F2E5970BE}"/>
              </a:ext>
            </a:extLst>
          </p:cNvPr>
          <p:cNvSpPr/>
          <p:nvPr/>
        </p:nvSpPr>
        <p:spPr>
          <a:xfrm>
            <a:off x="3422528" y="6074275"/>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85" name="Oval 84">
            <a:extLst>
              <a:ext uri="{FF2B5EF4-FFF2-40B4-BE49-F238E27FC236}">
                <a16:creationId xmlns:a16="http://schemas.microsoft.com/office/drawing/2014/main" id="{7099B041-CD93-47BC-8483-E427BC6005BC}"/>
              </a:ext>
            </a:extLst>
          </p:cNvPr>
          <p:cNvSpPr/>
          <p:nvPr/>
        </p:nvSpPr>
        <p:spPr>
          <a:xfrm>
            <a:off x="3422528" y="6308742"/>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86" name="Oval 85">
            <a:extLst>
              <a:ext uri="{FF2B5EF4-FFF2-40B4-BE49-F238E27FC236}">
                <a16:creationId xmlns:a16="http://schemas.microsoft.com/office/drawing/2014/main" id="{066E8CA0-2C0D-449A-A16C-AC53CF942DC7}"/>
              </a:ext>
            </a:extLst>
          </p:cNvPr>
          <p:cNvSpPr/>
          <p:nvPr/>
        </p:nvSpPr>
        <p:spPr>
          <a:xfrm>
            <a:off x="3422528" y="6543209"/>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8" name="Arrow: Right 7">
            <a:extLst>
              <a:ext uri="{FF2B5EF4-FFF2-40B4-BE49-F238E27FC236}">
                <a16:creationId xmlns:a16="http://schemas.microsoft.com/office/drawing/2014/main" id="{A28B49E2-3CF8-426A-AEA2-C2F22C3639CF}"/>
              </a:ext>
            </a:extLst>
          </p:cNvPr>
          <p:cNvSpPr/>
          <p:nvPr/>
        </p:nvSpPr>
        <p:spPr>
          <a:xfrm>
            <a:off x="2355287" y="4066125"/>
            <a:ext cx="608429" cy="319596"/>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err="1"/>
          </a:p>
        </p:txBody>
      </p:sp>
      <p:cxnSp>
        <p:nvCxnSpPr>
          <p:cNvPr id="88" name="Straight Arrow Connector 87">
            <a:extLst>
              <a:ext uri="{FF2B5EF4-FFF2-40B4-BE49-F238E27FC236}">
                <a16:creationId xmlns:a16="http://schemas.microsoft.com/office/drawing/2014/main" id="{570C02B0-17AC-4110-B44F-F9586025AF60}"/>
              </a:ext>
            </a:extLst>
          </p:cNvPr>
          <p:cNvCxnSpPr>
            <a:cxnSpLocks/>
          </p:cNvCxnSpPr>
          <p:nvPr/>
        </p:nvCxnSpPr>
        <p:spPr>
          <a:xfrm>
            <a:off x="4038273" y="4158637"/>
            <a:ext cx="1269507" cy="744143"/>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01AD103-045B-47A0-814B-876E15728C8B}"/>
              </a:ext>
            </a:extLst>
          </p:cNvPr>
          <p:cNvCxnSpPr>
            <a:cxnSpLocks/>
          </p:cNvCxnSpPr>
          <p:nvPr/>
        </p:nvCxnSpPr>
        <p:spPr>
          <a:xfrm flipV="1">
            <a:off x="4144805" y="4902780"/>
            <a:ext cx="1162975" cy="839439"/>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686A4DBD-CCB6-4B28-AA27-1D587FCBA7EE}"/>
              </a:ext>
            </a:extLst>
          </p:cNvPr>
          <p:cNvSpPr/>
          <p:nvPr/>
        </p:nvSpPr>
        <p:spPr>
          <a:xfrm>
            <a:off x="5765256" y="4310059"/>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85" name="Oval 184">
            <a:extLst>
              <a:ext uri="{FF2B5EF4-FFF2-40B4-BE49-F238E27FC236}">
                <a16:creationId xmlns:a16="http://schemas.microsoft.com/office/drawing/2014/main" id="{84930F28-D66A-470C-B152-265D8A7763D2}"/>
              </a:ext>
            </a:extLst>
          </p:cNvPr>
          <p:cNvSpPr/>
          <p:nvPr/>
        </p:nvSpPr>
        <p:spPr>
          <a:xfrm>
            <a:off x="5765256" y="4544526"/>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86" name="Oval 185">
            <a:extLst>
              <a:ext uri="{FF2B5EF4-FFF2-40B4-BE49-F238E27FC236}">
                <a16:creationId xmlns:a16="http://schemas.microsoft.com/office/drawing/2014/main" id="{C145D912-14F4-4091-A7AF-5052BE40E671}"/>
              </a:ext>
            </a:extLst>
          </p:cNvPr>
          <p:cNvSpPr/>
          <p:nvPr/>
        </p:nvSpPr>
        <p:spPr>
          <a:xfrm>
            <a:off x="5765256" y="4783433"/>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87" name="Oval 186">
            <a:extLst>
              <a:ext uri="{FF2B5EF4-FFF2-40B4-BE49-F238E27FC236}">
                <a16:creationId xmlns:a16="http://schemas.microsoft.com/office/drawing/2014/main" id="{D519DE2E-CD91-4672-939F-14205E799355}"/>
              </a:ext>
            </a:extLst>
          </p:cNvPr>
          <p:cNvSpPr/>
          <p:nvPr/>
        </p:nvSpPr>
        <p:spPr>
          <a:xfrm>
            <a:off x="5765256" y="5017900"/>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88" name="Oval 187">
            <a:extLst>
              <a:ext uri="{FF2B5EF4-FFF2-40B4-BE49-F238E27FC236}">
                <a16:creationId xmlns:a16="http://schemas.microsoft.com/office/drawing/2014/main" id="{A3F7D0F8-5820-4389-B363-6881924EB8D1}"/>
              </a:ext>
            </a:extLst>
          </p:cNvPr>
          <p:cNvSpPr/>
          <p:nvPr/>
        </p:nvSpPr>
        <p:spPr>
          <a:xfrm>
            <a:off x="5765256" y="5252367"/>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89" name="Oval 188">
            <a:extLst>
              <a:ext uri="{FF2B5EF4-FFF2-40B4-BE49-F238E27FC236}">
                <a16:creationId xmlns:a16="http://schemas.microsoft.com/office/drawing/2014/main" id="{F4AA4DD9-6C6E-4F42-8B5C-4BCF0A49015B}"/>
              </a:ext>
            </a:extLst>
          </p:cNvPr>
          <p:cNvSpPr/>
          <p:nvPr/>
        </p:nvSpPr>
        <p:spPr>
          <a:xfrm>
            <a:off x="5765256" y="5486834"/>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90" name="Oval 189">
            <a:extLst>
              <a:ext uri="{FF2B5EF4-FFF2-40B4-BE49-F238E27FC236}">
                <a16:creationId xmlns:a16="http://schemas.microsoft.com/office/drawing/2014/main" id="{1E4DA331-1462-4FE2-9DB2-00C6B01E10A2}"/>
              </a:ext>
            </a:extLst>
          </p:cNvPr>
          <p:cNvSpPr/>
          <p:nvPr/>
        </p:nvSpPr>
        <p:spPr>
          <a:xfrm>
            <a:off x="6122444" y="4075592"/>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91" name="Oval 190">
            <a:extLst>
              <a:ext uri="{FF2B5EF4-FFF2-40B4-BE49-F238E27FC236}">
                <a16:creationId xmlns:a16="http://schemas.microsoft.com/office/drawing/2014/main" id="{F20F4487-6341-4F69-9377-0D2E4E29575B}"/>
              </a:ext>
            </a:extLst>
          </p:cNvPr>
          <p:cNvSpPr/>
          <p:nvPr/>
        </p:nvSpPr>
        <p:spPr>
          <a:xfrm>
            <a:off x="6122444" y="4310059"/>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92" name="Oval 191">
            <a:extLst>
              <a:ext uri="{FF2B5EF4-FFF2-40B4-BE49-F238E27FC236}">
                <a16:creationId xmlns:a16="http://schemas.microsoft.com/office/drawing/2014/main" id="{6FE81311-CA54-44A5-9758-3642D820C528}"/>
              </a:ext>
            </a:extLst>
          </p:cNvPr>
          <p:cNvSpPr/>
          <p:nvPr/>
        </p:nvSpPr>
        <p:spPr>
          <a:xfrm>
            <a:off x="6122444" y="4548966"/>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93" name="Oval 192">
            <a:extLst>
              <a:ext uri="{FF2B5EF4-FFF2-40B4-BE49-F238E27FC236}">
                <a16:creationId xmlns:a16="http://schemas.microsoft.com/office/drawing/2014/main" id="{9FE0D373-68AB-464E-AB69-9CDE37AB696A}"/>
              </a:ext>
            </a:extLst>
          </p:cNvPr>
          <p:cNvSpPr/>
          <p:nvPr/>
        </p:nvSpPr>
        <p:spPr>
          <a:xfrm>
            <a:off x="6122444" y="4783433"/>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94" name="Oval 193">
            <a:extLst>
              <a:ext uri="{FF2B5EF4-FFF2-40B4-BE49-F238E27FC236}">
                <a16:creationId xmlns:a16="http://schemas.microsoft.com/office/drawing/2014/main" id="{53746270-9D52-4BBB-8770-448349A85378}"/>
              </a:ext>
            </a:extLst>
          </p:cNvPr>
          <p:cNvSpPr/>
          <p:nvPr/>
        </p:nvSpPr>
        <p:spPr>
          <a:xfrm>
            <a:off x="6122444" y="5017900"/>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95" name="Oval 194">
            <a:extLst>
              <a:ext uri="{FF2B5EF4-FFF2-40B4-BE49-F238E27FC236}">
                <a16:creationId xmlns:a16="http://schemas.microsoft.com/office/drawing/2014/main" id="{81A47036-79BC-4D0C-8828-FFE0EC822D51}"/>
              </a:ext>
            </a:extLst>
          </p:cNvPr>
          <p:cNvSpPr/>
          <p:nvPr/>
        </p:nvSpPr>
        <p:spPr>
          <a:xfrm>
            <a:off x="6122444" y="5252367"/>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96" name="Oval 195">
            <a:extLst>
              <a:ext uri="{FF2B5EF4-FFF2-40B4-BE49-F238E27FC236}">
                <a16:creationId xmlns:a16="http://schemas.microsoft.com/office/drawing/2014/main" id="{DEF21F30-1B5A-43B5-8E92-E991E190986D}"/>
              </a:ext>
            </a:extLst>
          </p:cNvPr>
          <p:cNvSpPr/>
          <p:nvPr/>
        </p:nvSpPr>
        <p:spPr>
          <a:xfrm>
            <a:off x="6122444" y="5486833"/>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97" name="Oval 196">
            <a:extLst>
              <a:ext uri="{FF2B5EF4-FFF2-40B4-BE49-F238E27FC236}">
                <a16:creationId xmlns:a16="http://schemas.microsoft.com/office/drawing/2014/main" id="{8211927D-3ADB-4262-92A3-4164DD32A2A6}"/>
              </a:ext>
            </a:extLst>
          </p:cNvPr>
          <p:cNvSpPr/>
          <p:nvPr/>
        </p:nvSpPr>
        <p:spPr>
          <a:xfrm>
            <a:off x="6511379" y="4080381"/>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98" name="Oval 197">
            <a:extLst>
              <a:ext uri="{FF2B5EF4-FFF2-40B4-BE49-F238E27FC236}">
                <a16:creationId xmlns:a16="http://schemas.microsoft.com/office/drawing/2014/main" id="{2D35BF61-B97A-483A-B1C0-F03E963E9116}"/>
              </a:ext>
            </a:extLst>
          </p:cNvPr>
          <p:cNvSpPr/>
          <p:nvPr/>
        </p:nvSpPr>
        <p:spPr>
          <a:xfrm>
            <a:off x="6511379" y="4314848"/>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199" name="Oval 198">
            <a:extLst>
              <a:ext uri="{FF2B5EF4-FFF2-40B4-BE49-F238E27FC236}">
                <a16:creationId xmlns:a16="http://schemas.microsoft.com/office/drawing/2014/main" id="{36FBDC4D-6113-41F2-9B37-9D66F2DCC0FC}"/>
              </a:ext>
            </a:extLst>
          </p:cNvPr>
          <p:cNvSpPr/>
          <p:nvPr/>
        </p:nvSpPr>
        <p:spPr>
          <a:xfrm>
            <a:off x="6511379" y="4553755"/>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200" name="Oval 199">
            <a:extLst>
              <a:ext uri="{FF2B5EF4-FFF2-40B4-BE49-F238E27FC236}">
                <a16:creationId xmlns:a16="http://schemas.microsoft.com/office/drawing/2014/main" id="{259B7706-5485-4A58-A1DF-A122F0D91BE9}"/>
              </a:ext>
            </a:extLst>
          </p:cNvPr>
          <p:cNvSpPr/>
          <p:nvPr/>
        </p:nvSpPr>
        <p:spPr>
          <a:xfrm>
            <a:off x="6511379" y="4788222"/>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201" name="Oval 200">
            <a:extLst>
              <a:ext uri="{FF2B5EF4-FFF2-40B4-BE49-F238E27FC236}">
                <a16:creationId xmlns:a16="http://schemas.microsoft.com/office/drawing/2014/main" id="{7B2AD953-60B6-4A4C-A9AD-87BA34172BB5}"/>
              </a:ext>
            </a:extLst>
          </p:cNvPr>
          <p:cNvSpPr/>
          <p:nvPr/>
        </p:nvSpPr>
        <p:spPr>
          <a:xfrm>
            <a:off x="6511379" y="5022689"/>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202" name="Oval 201">
            <a:extLst>
              <a:ext uri="{FF2B5EF4-FFF2-40B4-BE49-F238E27FC236}">
                <a16:creationId xmlns:a16="http://schemas.microsoft.com/office/drawing/2014/main" id="{AC8F2CE8-C775-456D-A6A8-0C218FD40C3C}"/>
              </a:ext>
            </a:extLst>
          </p:cNvPr>
          <p:cNvSpPr/>
          <p:nvPr/>
        </p:nvSpPr>
        <p:spPr>
          <a:xfrm>
            <a:off x="6511379" y="5257156"/>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203" name="Oval 202">
            <a:extLst>
              <a:ext uri="{FF2B5EF4-FFF2-40B4-BE49-F238E27FC236}">
                <a16:creationId xmlns:a16="http://schemas.microsoft.com/office/drawing/2014/main" id="{15BFD31D-FD30-4756-A684-2FF6B9581F85}"/>
              </a:ext>
            </a:extLst>
          </p:cNvPr>
          <p:cNvSpPr/>
          <p:nvPr/>
        </p:nvSpPr>
        <p:spPr>
          <a:xfrm>
            <a:off x="6511379" y="5491622"/>
            <a:ext cx="209573" cy="170257"/>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err="1"/>
          </a:p>
        </p:txBody>
      </p:sp>
      <p:sp>
        <p:nvSpPr>
          <p:cNvPr id="244" name="Oval 243">
            <a:extLst>
              <a:ext uri="{FF2B5EF4-FFF2-40B4-BE49-F238E27FC236}">
                <a16:creationId xmlns:a16="http://schemas.microsoft.com/office/drawing/2014/main" id="{84444750-4E96-42CE-8059-8E77DF019641}"/>
              </a:ext>
            </a:extLst>
          </p:cNvPr>
          <p:cNvSpPr/>
          <p:nvPr/>
        </p:nvSpPr>
        <p:spPr>
          <a:xfrm>
            <a:off x="6900314" y="4075592"/>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45" name="Oval 244">
            <a:extLst>
              <a:ext uri="{FF2B5EF4-FFF2-40B4-BE49-F238E27FC236}">
                <a16:creationId xmlns:a16="http://schemas.microsoft.com/office/drawing/2014/main" id="{809CB952-09E6-4F02-BC27-1881985A3860}"/>
              </a:ext>
            </a:extLst>
          </p:cNvPr>
          <p:cNvSpPr/>
          <p:nvPr/>
        </p:nvSpPr>
        <p:spPr>
          <a:xfrm>
            <a:off x="6900314" y="4310059"/>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46" name="Oval 245">
            <a:extLst>
              <a:ext uri="{FF2B5EF4-FFF2-40B4-BE49-F238E27FC236}">
                <a16:creationId xmlns:a16="http://schemas.microsoft.com/office/drawing/2014/main" id="{E623F3A9-0005-4F10-B2F6-24EE0B3A7C1D}"/>
              </a:ext>
            </a:extLst>
          </p:cNvPr>
          <p:cNvSpPr/>
          <p:nvPr/>
        </p:nvSpPr>
        <p:spPr>
          <a:xfrm>
            <a:off x="6900314" y="4548966"/>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47" name="Oval 246">
            <a:extLst>
              <a:ext uri="{FF2B5EF4-FFF2-40B4-BE49-F238E27FC236}">
                <a16:creationId xmlns:a16="http://schemas.microsoft.com/office/drawing/2014/main" id="{5700580D-0BD4-4C17-AD31-3468876269FD}"/>
              </a:ext>
            </a:extLst>
          </p:cNvPr>
          <p:cNvSpPr/>
          <p:nvPr/>
        </p:nvSpPr>
        <p:spPr>
          <a:xfrm>
            <a:off x="6900314" y="4783433"/>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48" name="Oval 247">
            <a:extLst>
              <a:ext uri="{FF2B5EF4-FFF2-40B4-BE49-F238E27FC236}">
                <a16:creationId xmlns:a16="http://schemas.microsoft.com/office/drawing/2014/main" id="{5BF5F7FD-3058-4808-9105-7F4D9FA421B4}"/>
              </a:ext>
            </a:extLst>
          </p:cNvPr>
          <p:cNvSpPr/>
          <p:nvPr/>
        </p:nvSpPr>
        <p:spPr>
          <a:xfrm>
            <a:off x="6900314" y="5017900"/>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49" name="Oval 248">
            <a:extLst>
              <a:ext uri="{FF2B5EF4-FFF2-40B4-BE49-F238E27FC236}">
                <a16:creationId xmlns:a16="http://schemas.microsoft.com/office/drawing/2014/main" id="{D7A86BDF-5456-4D13-B511-F18B384D97F1}"/>
              </a:ext>
            </a:extLst>
          </p:cNvPr>
          <p:cNvSpPr/>
          <p:nvPr/>
        </p:nvSpPr>
        <p:spPr>
          <a:xfrm>
            <a:off x="6900314" y="5252367"/>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50" name="Oval 249">
            <a:extLst>
              <a:ext uri="{FF2B5EF4-FFF2-40B4-BE49-F238E27FC236}">
                <a16:creationId xmlns:a16="http://schemas.microsoft.com/office/drawing/2014/main" id="{86D19274-DBFE-4DA1-A505-025F2F60575D}"/>
              </a:ext>
            </a:extLst>
          </p:cNvPr>
          <p:cNvSpPr/>
          <p:nvPr/>
        </p:nvSpPr>
        <p:spPr>
          <a:xfrm>
            <a:off x="6900314" y="5486833"/>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51" name="Oval 250">
            <a:extLst>
              <a:ext uri="{FF2B5EF4-FFF2-40B4-BE49-F238E27FC236}">
                <a16:creationId xmlns:a16="http://schemas.microsoft.com/office/drawing/2014/main" id="{E0C83D16-8394-41BC-BF37-C8E1720E6E15}"/>
              </a:ext>
            </a:extLst>
          </p:cNvPr>
          <p:cNvSpPr/>
          <p:nvPr/>
        </p:nvSpPr>
        <p:spPr>
          <a:xfrm>
            <a:off x="7289249" y="4228697"/>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52" name="Oval 251">
            <a:extLst>
              <a:ext uri="{FF2B5EF4-FFF2-40B4-BE49-F238E27FC236}">
                <a16:creationId xmlns:a16="http://schemas.microsoft.com/office/drawing/2014/main" id="{E397AE7C-1891-40BA-B7DB-3865837AC404}"/>
              </a:ext>
            </a:extLst>
          </p:cNvPr>
          <p:cNvSpPr/>
          <p:nvPr/>
        </p:nvSpPr>
        <p:spPr>
          <a:xfrm>
            <a:off x="7289249" y="4463164"/>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53" name="Oval 252">
            <a:extLst>
              <a:ext uri="{FF2B5EF4-FFF2-40B4-BE49-F238E27FC236}">
                <a16:creationId xmlns:a16="http://schemas.microsoft.com/office/drawing/2014/main" id="{C14E8F5A-9EF1-42AC-B9B5-A029E09BCFE8}"/>
              </a:ext>
            </a:extLst>
          </p:cNvPr>
          <p:cNvSpPr/>
          <p:nvPr/>
        </p:nvSpPr>
        <p:spPr>
          <a:xfrm>
            <a:off x="7289249" y="4702071"/>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54" name="Oval 253">
            <a:extLst>
              <a:ext uri="{FF2B5EF4-FFF2-40B4-BE49-F238E27FC236}">
                <a16:creationId xmlns:a16="http://schemas.microsoft.com/office/drawing/2014/main" id="{2CFB9A30-7430-40D3-AB7C-5E1F9EC0D776}"/>
              </a:ext>
            </a:extLst>
          </p:cNvPr>
          <p:cNvSpPr/>
          <p:nvPr/>
        </p:nvSpPr>
        <p:spPr>
          <a:xfrm>
            <a:off x="7289249" y="4936538"/>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55" name="Oval 254">
            <a:extLst>
              <a:ext uri="{FF2B5EF4-FFF2-40B4-BE49-F238E27FC236}">
                <a16:creationId xmlns:a16="http://schemas.microsoft.com/office/drawing/2014/main" id="{F5CF234F-D2B6-4A18-B33A-E2D4A6838665}"/>
              </a:ext>
            </a:extLst>
          </p:cNvPr>
          <p:cNvSpPr/>
          <p:nvPr/>
        </p:nvSpPr>
        <p:spPr>
          <a:xfrm>
            <a:off x="7289249" y="5171005"/>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56" name="Oval 255">
            <a:extLst>
              <a:ext uri="{FF2B5EF4-FFF2-40B4-BE49-F238E27FC236}">
                <a16:creationId xmlns:a16="http://schemas.microsoft.com/office/drawing/2014/main" id="{4ABBF631-31F5-4187-BF5F-991C2BCA108C}"/>
              </a:ext>
            </a:extLst>
          </p:cNvPr>
          <p:cNvSpPr/>
          <p:nvPr/>
        </p:nvSpPr>
        <p:spPr>
          <a:xfrm>
            <a:off x="7289249" y="5405472"/>
            <a:ext cx="209573" cy="170257"/>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57" name="Oval 256">
            <a:extLst>
              <a:ext uri="{FF2B5EF4-FFF2-40B4-BE49-F238E27FC236}">
                <a16:creationId xmlns:a16="http://schemas.microsoft.com/office/drawing/2014/main" id="{0DFFE7B0-14EA-4241-A105-5A6F5385738A}"/>
              </a:ext>
            </a:extLst>
          </p:cNvPr>
          <p:cNvSpPr/>
          <p:nvPr/>
        </p:nvSpPr>
        <p:spPr>
          <a:xfrm>
            <a:off x="7678184" y="4070803"/>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58" name="Oval 257">
            <a:extLst>
              <a:ext uri="{FF2B5EF4-FFF2-40B4-BE49-F238E27FC236}">
                <a16:creationId xmlns:a16="http://schemas.microsoft.com/office/drawing/2014/main" id="{18910D7F-DD41-45E2-AFFD-59788251E840}"/>
              </a:ext>
            </a:extLst>
          </p:cNvPr>
          <p:cNvSpPr/>
          <p:nvPr/>
        </p:nvSpPr>
        <p:spPr>
          <a:xfrm>
            <a:off x="7678184" y="4305270"/>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59" name="Oval 258">
            <a:extLst>
              <a:ext uri="{FF2B5EF4-FFF2-40B4-BE49-F238E27FC236}">
                <a16:creationId xmlns:a16="http://schemas.microsoft.com/office/drawing/2014/main" id="{8489ABDB-0303-4E24-9119-BEB98742A25C}"/>
              </a:ext>
            </a:extLst>
          </p:cNvPr>
          <p:cNvSpPr/>
          <p:nvPr/>
        </p:nvSpPr>
        <p:spPr>
          <a:xfrm>
            <a:off x="7678184" y="4544177"/>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60" name="Oval 259">
            <a:extLst>
              <a:ext uri="{FF2B5EF4-FFF2-40B4-BE49-F238E27FC236}">
                <a16:creationId xmlns:a16="http://schemas.microsoft.com/office/drawing/2014/main" id="{A05B8416-F351-4C08-9908-BDE09F13170F}"/>
              </a:ext>
            </a:extLst>
          </p:cNvPr>
          <p:cNvSpPr/>
          <p:nvPr/>
        </p:nvSpPr>
        <p:spPr>
          <a:xfrm>
            <a:off x="7678184" y="4778644"/>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61" name="Oval 260">
            <a:extLst>
              <a:ext uri="{FF2B5EF4-FFF2-40B4-BE49-F238E27FC236}">
                <a16:creationId xmlns:a16="http://schemas.microsoft.com/office/drawing/2014/main" id="{EC470214-C0D1-4FC8-B5CE-20DF945790B6}"/>
              </a:ext>
            </a:extLst>
          </p:cNvPr>
          <p:cNvSpPr/>
          <p:nvPr/>
        </p:nvSpPr>
        <p:spPr>
          <a:xfrm>
            <a:off x="7678184" y="5013111"/>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62" name="Oval 261">
            <a:extLst>
              <a:ext uri="{FF2B5EF4-FFF2-40B4-BE49-F238E27FC236}">
                <a16:creationId xmlns:a16="http://schemas.microsoft.com/office/drawing/2014/main" id="{89FCA68F-5D2F-4A6E-A779-AEB295342529}"/>
              </a:ext>
            </a:extLst>
          </p:cNvPr>
          <p:cNvSpPr/>
          <p:nvPr/>
        </p:nvSpPr>
        <p:spPr>
          <a:xfrm>
            <a:off x="7678184" y="5247578"/>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63" name="Oval 262">
            <a:extLst>
              <a:ext uri="{FF2B5EF4-FFF2-40B4-BE49-F238E27FC236}">
                <a16:creationId xmlns:a16="http://schemas.microsoft.com/office/drawing/2014/main" id="{7EAD7ED5-EC71-4072-9BD3-3075386CD54A}"/>
              </a:ext>
            </a:extLst>
          </p:cNvPr>
          <p:cNvSpPr/>
          <p:nvPr/>
        </p:nvSpPr>
        <p:spPr>
          <a:xfrm>
            <a:off x="7678184" y="5482044"/>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64" name="Oval 263">
            <a:extLst>
              <a:ext uri="{FF2B5EF4-FFF2-40B4-BE49-F238E27FC236}">
                <a16:creationId xmlns:a16="http://schemas.microsoft.com/office/drawing/2014/main" id="{503B9AD0-C134-4D3F-A60E-D05785B2EA0E}"/>
              </a:ext>
            </a:extLst>
          </p:cNvPr>
          <p:cNvSpPr/>
          <p:nvPr/>
        </p:nvSpPr>
        <p:spPr>
          <a:xfrm>
            <a:off x="8067119" y="4075592"/>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65" name="Oval 264">
            <a:extLst>
              <a:ext uri="{FF2B5EF4-FFF2-40B4-BE49-F238E27FC236}">
                <a16:creationId xmlns:a16="http://schemas.microsoft.com/office/drawing/2014/main" id="{9539B93E-04FE-4D98-93F9-E4B6B61F9187}"/>
              </a:ext>
            </a:extLst>
          </p:cNvPr>
          <p:cNvSpPr/>
          <p:nvPr/>
        </p:nvSpPr>
        <p:spPr>
          <a:xfrm>
            <a:off x="8067119" y="4310059"/>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66" name="Oval 265">
            <a:extLst>
              <a:ext uri="{FF2B5EF4-FFF2-40B4-BE49-F238E27FC236}">
                <a16:creationId xmlns:a16="http://schemas.microsoft.com/office/drawing/2014/main" id="{B49AB119-4E3B-4A3D-866B-978370FD39F8}"/>
              </a:ext>
            </a:extLst>
          </p:cNvPr>
          <p:cNvSpPr/>
          <p:nvPr/>
        </p:nvSpPr>
        <p:spPr>
          <a:xfrm>
            <a:off x="8067119" y="4548966"/>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67" name="Oval 266">
            <a:extLst>
              <a:ext uri="{FF2B5EF4-FFF2-40B4-BE49-F238E27FC236}">
                <a16:creationId xmlns:a16="http://schemas.microsoft.com/office/drawing/2014/main" id="{2A7F6D79-06DF-4D97-9E36-C2E67B73979A}"/>
              </a:ext>
            </a:extLst>
          </p:cNvPr>
          <p:cNvSpPr/>
          <p:nvPr/>
        </p:nvSpPr>
        <p:spPr>
          <a:xfrm>
            <a:off x="8067119" y="4783433"/>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68" name="Oval 267">
            <a:extLst>
              <a:ext uri="{FF2B5EF4-FFF2-40B4-BE49-F238E27FC236}">
                <a16:creationId xmlns:a16="http://schemas.microsoft.com/office/drawing/2014/main" id="{3C6F46B7-8A9B-4641-9779-C00EC36D222D}"/>
              </a:ext>
            </a:extLst>
          </p:cNvPr>
          <p:cNvSpPr/>
          <p:nvPr/>
        </p:nvSpPr>
        <p:spPr>
          <a:xfrm>
            <a:off x="8067119" y="5017900"/>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69" name="Oval 268">
            <a:extLst>
              <a:ext uri="{FF2B5EF4-FFF2-40B4-BE49-F238E27FC236}">
                <a16:creationId xmlns:a16="http://schemas.microsoft.com/office/drawing/2014/main" id="{EA8F1981-D7CB-4619-B615-5BFC0DA4C513}"/>
              </a:ext>
            </a:extLst>
          </p:cNvPr>
          <p:cNvSpPr/>
          <p:nvPr/>
        </p:nvSpPr>
        <p:spPr>
          <a:xfrm>
            <a:off x="8067119" y="5252367"/>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70" name="Oval 269">
            <a:extLst>
              <a:ext uri="{FF2B5EF4-FFF2-40B4-BE49-F238E27FC236}">
                <a16:creationId xmlns:a16="http://schemas.microsoft.com/office/drawing/2014/main" id="{128215BE-0BFA-434E-BAF3-79FB742EA643}"/>
              </a:ext>
            </a:extLst>
          </p:cNvPr>
          <p:cNvSpPr/>
          <p:nvPr/>
        </p:nvSpPr>
        <p:spPr>
          <a:xfrm>
            <a:off x="8067119" y="5486833"/>
            <a:ext cx="209573" cy="170257"/>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71" name="Oval 270">
            <a:extLst>
              <a:ext uri="{FF2B5EF4-FFF2-40B4-BE49-F238E27FC236}">
                <a16:creationId xmlns:a16="http://schemas.microsoft.com/office/drawing/2014/main" id="{360DBBF4-47B8-4B53-A2ED-C1399DCF7A53}"/>
              </a:ext>
            </a:extLst>
          </p:cNvPr>
          <p:cNvSpPr/>
          <p:nvPr/>
        </p:nvSpPr>
        <p:spPr>
          <a:xfrm>
            <a:off x="9385192" y="3067354"/>
            <a:ext cx="381740" cy="319596"/>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72" name="Oval 271">
            <a:extLst>
              <a:ext uri="{FF2B5EF4-FFF2-40B4-BE49-F238E27FC236}">
                <a16:creationId xmlns:a16="http://schemas.microsoft.com/office/drawing/2014/main" id="{D738E903-9915-4D99-9CFC-9A7312A89BEC}"/>
              </a:ext>
            </a:extLst>
          </p:cNvPr>
          <p:cNvSpPr/>
          <p:nvPr/>
        </p:nvSpPr>
        <p:spPr>
          <a:xfrm>
            <a:off x="9385192" y="3463839"/>
            <a:ext cx="381740" cy="319596"/>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73" name="Oval 272">
            <a:extLst>
              <a:ext uri="{FF2B5EF4-FFF2-40B4-BE49-F238E27FC236}">
                <a16:creationId xmlns:a16="http://schemas.microsoft.com/office/drawing/2014/main" id="{C61F1D54-0972-4030-8FB7-8F26CD95E13D}"/>
              </a:ext>
            </a:extLst>
          </p:cNvPr>
          <p:cNvSpPr/>
          <p:nvPr/>
        </p:nvSpPr>
        <p:spPr>
          <a:xfrm>
            <a:off x="9385192" y="3860324"/>
            <a:ext cx="381740" cy="319596"/>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74" name="Oval 273">
            <a:extLst>
              <a:ext uri="{FF2B5EF4-FFF2-40B4-BE49-F238E27FC236}">
                <a16:creationId xmlns:a16="http://schemas.microsoft.com/office/drawing/2014/main" id="{E0B0C485-C6A2-4A4E-85C5-4757F11C403E}"/>
              </a:ext>
            </a:extLst>
          </p:cNvPr>
          <p:cNvSpPr/>
          <p:nvPr/>
        </p:nvSpPr>
        <p:spPr>
          <a:xfrm>
            <a:off x="9385192" y="4256809"/>
            <a:ext cx="381740" cy="319596"/>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75" name="Oval 274">
            <a:extLst>
              <a:ext uri="{FF2B5EF4-FFF2-40B4-BE49-F238E27FC236}">
                <a16:creationId xmlns:a16="http://schemas.microsoft.com/office/drawing/2014/main" id="{E53C13BE-4E44-4EE5-B5D3-400809647CD4}"/>
              </a:ext>
            </a:extLst>
          </p:cNvPr>
          <p:cNvSpPr/>
          <p:nvPr/>
        </p:nvSpPr>
        <p:spPr>
          <a:xfrm>
            <a:off x="9385192" y="4653294"/>
            <a:ext cx="381740" cy="319596"/>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81" name="Oval 280">
            <a:extLst>
              <a:ext uri="{FF2B5EF4-FFF2-40B4-BE49-F238E27FC236}">
                <a16:creationId xmlns:a16="http://schemas.microsoft.com/office/drawing/2014/main" id="{7FB1CFC8-7904-4B9D-A6E6-CB5099507421}"/>
              </a:ext>
            </a:extLst>
          </p:cNvPr>
          <p:cNvSpPr/>
          <p:nvPr/>
        </p:nvSpPr>
        <p:spPr>
          <a:xfrm>
            <a:off x="9385192" y="5052637"/>
            <a:ext cx="381740" cy="319596"/>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82" name="Oval 281">
            <a:extLst>
              <a:ext uri="{FF2B5EF4-FFF2-40B4-BE49-F238E27FC236}">
                <a16:creationId xmlns:a16="http://schemas.microsoft.com/office/drawing/2014/main" id="{D4CD2067-6BFE-4BF2-B987-3CDDD9F975D3}"/>
              </a:ext>
            </a:extLst>
          </p:cNvPr>
          <p:cNvSpPr/>
          <p:nvPr/>
        </p:nvSpPr>
        <p:spPr>
          <a:xfrm>
            <a:off x="9385192" y="5449122"/>
            <a:ext cx="381740" cy="319596"/>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83" name="Oval 282">
            <a:extLst>
              <a:ext uri="{FF2B5EF4-FFF2-40B4-BE49-F238E27FC236}">
                <a16:creationId xmlns:a16="http://schemas.microsoft.com/office/drawing/2014/main" id="{E0919A8B-42B8-4158-B1D5-C99364163F21}"/>
              </a:ext>
            </a:extLst>
          </p:cNvPr>
          <p:cNvSpPr/>
          <p:nvPr/>
        </p:nvSpPr>
        <p:spPr>
          <a:xfrm>
            <a:off x="9385192" y="5845607"/>
            <a:ext cx="381740" cy="319596"/>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85" name="Arrow: Right 284">
            <a:extLst>
              <a:ext uri="{FF2B5EF4-FFF2-40B4-BE49-F238E27FC236}">
                <a16:creationId xmlns:a16="http://schemas.microsoft.com/office/drawing/2014/main" id="{17DD5E85-0C77-4E7C-A657-45DE59FD1AAF}"/>
              </a:ext>
            </a:extLst>
          </p:cNvPr>
          <p:cNvSpPr/>
          <p:nvPr/>
        </p:nvSpPr>
        <p:spPr>
          <a:xfrm>
            <a:off x="2365011" y="5720581"/>
            <a:ext cx="608429" cy="319596"/>
          </a:xfrm>
          <a:prstGeom prs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286" name="Arrow: Right 285">
            <a:extLst>
              <a:ext uri="{FF2B5EF4-FFF2-40B4-BE49-F238E27FC236}">
                <a16:creationId xmlns:a16="http://schemas.microsoft.com/office/drawing/2014/main" id="{4BBD1DCD-4F91-4E04-9F77-138E823500AE}"/>
              </a:ext>
            </a:extLst>
          </p:cNvPr>
          <p:cNvSpPr/>
          <p:nvPr/>
        </p:nvSpPr>
        <p:spPr>
          <a:xfrm>
            <a:off x="8540774" y="4564214"/>
            <a:ext cx="608429" cy="319596"/>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287" name="Oval 286">
            <a:extLst>
              <a:ext uri="{FF2B5EF4-FFF2-40B4-BE49-F238E27FC236}">
                <a16:creationId xmlns:a16="http://schemas.microsoft.com/office/drawing/2014/main" id="{CAF59016-5519-4E4C-9FE1-1FCFA6AF5734}"/>
              </a:ext>
            </a:extLst>
          </p:cNvPr>
          <p:cNvSpPr/>
          <p:nvPr/>
        </p:nvSpPr>
        <p:spPr>
          <a:xfrm>
            <a:off x="9549335" y="6350591"/>
            <a:ext cx="45719" cy="45719"/>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err="1"/>
          </a:p>
        </p:txBody>
      </p:sp>
      <p:sp>
        <p:nvSpPr>
          <p:cNvPr id="288" name="Oval 287">
            <a:extLst>
              <a:ext uri="{FF2B5EF4-FFF2-40B4-BE49-F238E27FC236}">
                <a16:creationId xmlns:a16="http://schemas.microsoft.com/office/drawing/2014/main" id="{744C48C0-BFFA-4301-8815-D6C62A23D5DC}"/>
              </a:ext>
            </a:extLst>
          </p:cNvPr>
          <p:cNvSpPr/>
          <p:nvPr/>
        </p:nvSpPr>
        <p:spPr>
          <a:xfrm>
            <a:off x="9549334" y="6433280"/>
            <a:ext cx="45719" cy="45719"/>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err="1"/>
          </a:p>
        </p:txBody>
      </p:sp>
      <p:sp>
        <p:nvSpPr>
          <p:cNvPr id="289" name="Oval 288">
            <a:extLst>
              <a:ext uri="{FF2B5EF4-FFF2-40B4-BE49-F238E27FC236}">
                <a16:creationId xmlns:a16="http://schemas.microsoft.com/office/drawing/2014/main" id="{CED682AD-18FB-4FD4-809D-7A8D0B794CAD}"/>
              </a:ext>
            </a:extLst>
          </p:cNvPr>
          <p:cNvSpPr/>
          <p:nvPr/>
        </p:nvSpPr>
        <p:spPr>
          <a:xfrm>
            <a:off x="9549333" y="6510030"/>
            <a:ext cx="45719" cy="45719"/>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err="1"/>
          </a:p>
        </p:txBody>
      </p:sp>
      <p:sp>
        <p:nvSpPr>
          <p:cNvPr id="290" name="Oval 289">
            <a:extLst>
              <a:ext uri="{FF2B5EF4-FFF2-40B4-BE49-F238E27FC236}">
                <a16:creationId xmlns:a16="http://schemas.microsoft.com/office/drawing/2014/main" id="{9600FB6F-FECD-48E5-BEF9-FAC8C5F40C1D}"/>
              </a:ext>
            </a:extLst>
          </p:cNvPr>
          <p:cNvSpPr/>
          <p:nvPr/>
        </p:nvSpPr>
        <p:spPr>
          <a:xfrm>
            <a:off x="9549332" y="6591387"/>
            <a:ext cx="45719" cy="45719"/>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err="1"/>
          </a:p>
        </p:txBody>
      </p:sp>
      <p:sp>
        <p:nvSpPr>
          <p:cNvPr id="291" name="TextBox 290">
            <a:extLst>
              <a:ext uri="{FF2B5EF4-FFF2-40B4-BE49-F238E27FC236}">
                <a16:creationId xmlns:a16="http://schemas.microsoft.com/office/drawing/2014/main" id="{D79B8B65-D0D2-4BDA-B229-40350AAC7252}"/>
              </a:ext>
            </a:extLst>
          </p:cNvPr>
          <p:cNvSpPr txBox="1"/>
          <p:nvPr/>
        </p:nvSpPr>
        <p:spPr>
          <a:xfrm>
            <a:off x="734465" y="3914403"/>
            <a:ext cx="1027845" cy="338554"/>
          </a:xfrm>
          <a:prstGeom prst="rect">
            <a:avLst/>
          </a:prstGeom>
          <a:noFill/>
        </p:spPr>
        <p:txBody>
          <a:bodyPr wrap="none" rtlCol="0">
            <a:spAutoFit/>
          </a:bodyPr>
          <a:lstStyle/>
          <a:p>
            <a:pPr algn="l"/>
            <a:r>
              <a:rPr lang="en-US" sz="1600" u="sng" dirty="0"/>
              <a:t>Module 1</a:t>
            </a:r>
          </a:p>
        </p:txBody>
      </p:sp>
      <p:sp>
        <p:nvSpPr>
          <p:cNvPr id="292" name="TextBox 291">
            <a:extLst>
              <a:ext uri="{FF2B5EF4-FFF2-40B4-BE49-F238E27FC236}">
                <a16:creationId xmlns:a16="http://schemas.microsoft.com/office/drawing/2014/main" id="{2C964369-5E6E-4943-8BD9-065E2AC570D7}"/>
              </a:ext>
            </a:extLst>
          </p:cNvPr>
          <p:cNvSpPr txBox="1"/>
          <p:nvPr/>
        </p:nvSpPr>
        <p:spPr>
          <a:xfrm>
            <a:off x="734465" y="5699051"/>
            <a:ext cx="1027845" cy="338554"/>
          </a:xfrm>
          <a:prstGeom prst="rect">
            <a:avLst/>
          </a:prstGeom>
          <a:noFill/>
        </p:spPr>
        <p:txBody>
          <a:bodyPr wrap="none" rtlCol="0">
            <a:spAutoFit/>
          </a:bodyPr>
          <a:lstStyle/>
          <a:p>
            <a:pPr algn="l"/>
            <a:r>
              <a:rPr lang="en-US" sz="1600" u="sng" dirty="0"/>
              <a:t>Module 2</a:t>
            </a:r>
          </a:p>
        </p:txBody>
      </p:sp>
      <p:sp>
        <p:nvSpPr>
          <p:cNvPr id="293" name="TextBox 292">
            <a:extLst>
              <a:ext uri="{FF2B5EF4-FFF2-40B4-BE49-F238E27FC236}">
                <a16:creationId xmlns:a16="http://schemas.microsoft.com/office/drawing/2014/main" id="{73123C32-62FF-4FAB-B73B-F5D314269C26}"/>
              </a:ext>
            </a:extLst>
          </p:cNvPr>
          <p:cNvSpPr txBox="1"/>
          <p:nvPr/>
        </p:nvSpPr>
        <p:spPr>
          <a:xfrm>
            <a:off x="1724297" y="2799089"/>
            <a:ext cx="779381" cy="246221"/>
          </a:xfrm>
          <a:prstGeom prst="rect">
            <a:avLst/>
          </a:prstGeom>
          <a:noFill/>
        </p:spPr>
        <p:txBody>
          <a:bodyPr wrap="none" rtlCol="0">
            <a:spAutoFit/>
          </a:bodyPr>
          <a:lstStyle/>
          <a:p>
            <a:pPr algn="l"/>
            <a:r>
              <a:rPr lang="en-US" sz="1000" dirty="0"/>
              <a:t>Input layer</a:t>
            </a:r>
            <a:endParaRPr lang="en-US" sz="1600" dirty="0"/>
          </a:p>
        </p:txBody>
      </p:sp>
      <p:sp>
        <p:nvSpPr>
          <p:cNvPr id="294" name="TextBox 293">
            <a:extLst>
              <a:ext uri="{FF2B5EF4-FFF2-40B4-BE49-F238E27FC236}">
                <a16:creationId xmlns:a16="http://schemas.microsoft.com/office/drawing/2014/main" id="{5A8274AE-1027-4A5A-B793-77E82C04F097}"/>
              </a:ext>
            </a:extLst>
          </p:cNvPr>
          <p:cNvSpPr txBox="1"/>
          <p:nvPr/>
        </p:nvSpPr>
        <p:spPr>
          <a:xfrm>
            <a:off x="3044649" y="2817078"/>
            <a:ext cx="965329" cy="246221"/>
          </a:xfrm>
          <a:prstGeom prst="rect">
            <a:avLst/>
          </a:prstGeom>
          <a:noFill/>
        </p:spPr>
        <p:txBody>
          <a:bodyPr wrap="none" rtlCol="0">
            <a:spAutoFit/>
          </a:bodyPr>
          <a:lstStyle/>
          <a:p>
            <a:pPr algn="l"/>
            <a:r>
              <a:rPr lang="en-US" sz="1000" dirty="0"/>
              <a:t>Hidden layers</a:t>
            </a:r>
            <a:endParaRPr lang="en-US" sz="1600" dirty="0"/>
          </a:p>
        </p:txBody>
      </p:sp>
      <p:sp>
        <p:nvSpPr>
          <p:cNvPr id="295" name="TextBox 294">
            <a:extLst>
              <a:ext uri="{FF2B5EF4-FFF2-40B4-BE49-F238E27FC236}">
                <a16:creationId xmlns:a16="http://schemas.microsoft.com/office/drawing/2014/main" id="{04657853-2F33-43DB-B9F7-11F846BDED0E}"/>
              </a:ext>
            </a:extLst>
          </p:cNvPr>
          <p:cNvSpPr txBox="1"/>
          <p:nvPr/>
        </p:nvSpPr>
        <p:spPr>
          <a:xfrm>
            <a:off x="5845826" y="3668019"/>
            <a:ext cx="1652996" cy="230832"/>
          </a:xfrm>
          <a:prstGeom prst="rect">
            <a:avLst/>
          </a:prstGeom>
          <a:solidFill>
            <a:schemeClr val="bg1"/>
          </a:solidFill>
          <a:ln>
            <a:solidFill>
              <a:schemeClr val="tx1"/>
            </a:solidFill>
          </a:ln>
        </p:spPr>
        <p:txBody>
          <a:bodyPr wrap="square" rtlCol="0">
            <a:spAutoFit/>
          </a:bodyPr>
          <a:lstStyle/>
          <a:p>
            <a:pPr algn="ctr"/>
            <a:r>
              <a:rPr lang="en-US" sz="900" dirty="0"/>
              <a:t>Combining hidden layers</a:t>
            </a:r>
            <a:endParaRPr lang="en-US" sz="1400" dirty="0"/>
          </a:p>
        </p:txBody>
      </p:sp>
      <p:sp>
        <p:nvSpPr>
          <p:cNvPr id="296" name="TextBox 295">
            <a:extLst>
              <a:ext uri="{FF2B5EF4-FFF2-40B4-BE49-F238E27FC236}">
                <a16:creationId xmlns:a16="http://schemas.microsoft.com/office/drawing/2014/main" id="{EF29E41D-A0E0-4CAB-9482-F2E0AD66C9B4}"/>
              </a:ext>
            </a:extLst>
          </p:cNvPr>
          <p:cNvSpPr txBox="1"/>
          <p:nvPr/>
        </p:nvSpPr>
        <p:spPr>
          <a:xfrm>
            <a:off x="7498822" y="3668019"/>
            <a:ext cx="1440911" cy="230832"/>
          </a:xfrm>
          <a:prstGeom prst="rect">
            <a:avLst/>
          </a:prstGeom>
          <a:noFill/>
          <a:ln>
            <a:solidFill>
              <a:schemeClr val="tx1"/>
            </a:solidFill>
          </a:ln>
        </p:spPr>
        <p:txBody>
          <a:bodyPr wrap="square" rtlCol="0">
            <a:spAutoFit/>
          </a:bodyPr>
          <a:lstStyle/>
          <a:p>
            <a:r>
              <a:rPr lang="en-US" sz="900" dirty="0"/>
              <a:t>Additional hidden layers</a:t>
            </a:r>
            <a:endParaRPr lang="en-US" sz="1400" dirty="0"/>
          </a:p>
        </p:txBody>
      </p:sp>
      <p:sp>
        <p:nvSpPr>
          <p:cNvPr id="297" name="TextBox 296">
            <a:extLst>
              <a:ext uri="{FF2B5EF4-FFF2-40B4-BE49-F238E27FC236}">
                <a16:creationId xmlns:a16="http://schemas.microsoft.com/office/drawing/2014/main" id="{DC308D9B-E029-422F-AE43-3211308E69DD}"/>
              </a:ext>
            </a:extLst>
          </p:cNvPr>
          <p:cNvSpPr txBox="1"/>
          <p:nvPr/>
        </p:nvSpPr>
        <p:spPr>
          <a:xfrm>
            <a:off x="9109948" y="2746531"/>
            <a:ext cx="878767" cy="246221"/>
          </a:xfrm>
          <a:prstGeom prst="rect">
            <a:avLst/>
          </a:prstGeom>
          <a:noFill/>
        </p:spPr>
        <p:txBody>
          <a:bodyPr wrap="none" rtlCol="0">
            <a:spAutoFit/>
          </a:bodyPr>
          <a:lstStyle/>
          <a:p>
            <a:pPr algn="l"/>
            <a:r>
              <a:rPr lang="en-US" sz="1000" dirty="0"/>
              <a:t>Output layer</a:t>
            </a:r>
            <a:endParaRPr lang="en-US" sz="1600" dirty="0"/>
          </a:p>
        </p:txBody>
      </p:sp>
      <p:sp>
        <p:nvSpPr>
          <p:cNvPr id="307" name="TextBox 306">
            <a:extLst>
              <a:ext uri="{FF2B5EF4-FFF2-40B4-BE49-F238E27FC236}">
                <a16:creationId xmlns:a16="http://schemas.microsoft.com/office/drawing/2014/main" id="{B47FC1F1-966A-4154-8B81-3E6192C9D4D8}"/>
              </a:ext>
            </a:extLst>
          </p:cNvPr>
          <p:cNvSpPr txBox="1"/>
          <p:nvPr/>
        </p:nvSpPr>
        <p:spPr>
          <a:xfrm>
            <a:off x="1953449" y="3147514"/>
            <a:ext cx="381740" cy="261610"/>
          </a:xfrm>
          <a:prstGeom prst="rect">
            <a:avLst/>
          </a:prstGeom>
          <a:noFill/>
        </p:spPr>
        <p:txBody>
          <a:bodyPr wrap="square" rtlCol="0">
            <a:spAutoFit/>
          </a:bodyPr>
          <a:lstStyle/>
          <a:p>
            <a:pPr algn="l"/>
            <a:r>
              <a:rPr lang="en-US" sz="1100" dirty="0"/>
              <a:t>N1</a:t>
            </a:r>
          </a:p>
        </p:txBody>
      </p:sp>
      <p:sp>
        <p:nvSpPr>
          <p:cNvPr id="308" name="TextBox 307">
            <a:extLst>
              <a:ext uri="{FF2B5EF4-FFF2-40B4-BE49-F238E27FC236}">
                <a16:creationId xmlns:a16="http://schemas.microsoft.com/office/drawing/2014/main" id="{260E4344-1888-415B-BC7E-24A52AFA48FD}"/>
              </a:ext>
            </a:extLst>
          </p:cNvPr>
          <p:cNvSpPr txBox="1"/>
          <p:nvPr/>
        </p:nvSpPr>
        <p:spPr>
          <a:xfrm>
            <a:off x="1953449" y="3540492"/>
            <a:ext cx="381740" cy="261610"/>
          </a:xfrm>
          <a:prstGeom prst="rect">
            <a:avLst/>
          </a:prstGeom>
          <a:noFill/>
        </p:spPr>
        <p:txBody>
          <a:bodyPr wrap="square" rtlCol="0">
            <a:spAutoFit/>
          </a:bodyPr>
          <a:lstStyle/>
          <a:p>
            <a:pPr algn="l"/>
            <a:r>
              <a:rPr lang="en-US" sz="1100" dirty="0"/>
              <a:t>N2</a:t>
            </a:r>
          </a:p>
        </p:txBody>
      </p:sp>
      <p:sp>
        <p:nvSpPr>
          <p:cNvPr id="311" name="TextBox 310">
            <a:extLst>
              <a:ext uri="{FF2B5EF4-FFF2-40B4-BE49-F238E27FC236}">
                <a16:creationId xmlns:a16="http://schemas.microsoft.com/office/drawing/2014/main" id="{7EBC16E3-C634-4CDB-88FB-50B74181BB35}"/>
              </a:ext>
            </a:extLst>
          </p:cNvPr>
          <p:cNvSpPr txBox="1"/>
          <p:nvPr/>
        </p:nvSpPr>
        <p:spPr>
          <a:xfrm>
            <a:off x="1938011" y="3939228"/>
            <a:ext cx="381740" cy="261610"/>
          </a:xfrm>
          <a:prstGeom prst="rect">
            <a:avLst/>
          </a:prstGeom>
          <a:noFill/>
        </p:spPr>
        <p:txBody>
          <a:bodyPr wrap="square" rtlCol="0">
            <a:spAutoFit/>
          </a:bodyPr>
          <a:lstStyle/>
          <a:p>
            <a:pPr algn="l"/>
            <a:r>
              <a:rPr lang="en-US" sz="1100" dirty="0"/>
              <a:t>N3</a:t>
            </a:r>
          </a:p>
        </p:txBody>
      </p:sp>
      <p:sp>
        <p:nvSpPr>
          <p:cNvPr id="312" name="TextBox 311">
            <a:extLst>
              <a:ext uri="{FF2B5EF4-FFF2-40B4-BE49-F238E27FC236}">
                <a16:creationId xmlns:a16="http://schemas.microsoft.com/office/drawing/2014/main" id="{ED2E2076-E206-4079-9E28-F44A636C3F4B}"/>
              </a:ext>
            </a:extLst>
          </p:cNvPr>
          <p:cNvSpPr txBox="1"/>
          <p:nvPr/>
        </p:nvSpPr>
        <p:spPr>
          <a:xfrm>
            <a:off x="1938011" y="4332206"/>
            <a:ext cx="381740" cy="261610"/>
          </a:xfrm>
          <a:prstGeom prst="rect">
            <a:avLst/>
          </a:prstGeom>
          <a:noFill/>
        </p:spPr>
        <p:txBody>
          <a:bodyPr wrap="square" rtlCol="0">
            <a:spAutoFit/>
          </a:bodyPr>
          <a:lstStyle/>
          <a:p>
            <a:pPr algn="l"/>
            <a:r>
              <a:rPr lang="en-US" sz="1100" dirty="0"/>
              <a:t>N4</a:t>
            </a:r>
          </a:p>
        </p:txBody>
      </p:sp>
      <p:sp>
        <p:nvSpPr>
          <p:cNvPr id="313" name="TextBox 312">
            <a:extLst>
              <a:ext uri="{FF2B5EF4-FFF2-40B4-BE49-F238E27FC236}">
                <a16:creationId xmlns:a16="http://schemas.microsoft.com/office/drawing/2014/main" id="{F1CDAADE-FC6B-4505-8536-74826420D821}"/>
              </a:ext>
            </a:extLst>
          </p:cNvPr>
          <p:cNvSpPr txBox="1"/>
          <p:nvPr/>
        </p:nvSpPr>
        <p:spPr>
          <a:xfrm>
            <a:off x="1939253" y="4715781"/>
            <a:ext cx="381740" cy="261610"/>
          </a:xfrm>
          <a:prstGeom prst="rect">
            <a:avLst/>
          </a:prstGeom>
          <a:noFill/>
        </p:spPr>
        <p:txBody>
          <a:bodyPr wrap="square" rtlCol="0">
            <a:spAutoFit/>
          </a:bodyPr>
          <a:lstStyle/>
          <a:p>
            <a:pPr algn="l"/>
            <a:r>
              <a:rPr lang="en-US" sz="1100" dirty="0"/>
              <a:t>N5</a:t>
            </a:r>
          </a:p>
        </p:txBody>
      </p:sp>
      <p:sp>
        <p:nvSpPr>
          <p:cNvPr id="315" name="TextBox 314">
            <a:extLst>
              <a:ext uri="{FF2B5EF4-FFF2-40B4-BE49-F238E27FC236}">
                <a16:creationId xmlns:a16="http://schemas.microsoft.com/office/drawing/2014/main" id="{8A924182-DA5F-410B-BC4B-3EC63EDD4360}"/>
              </a:ext>
            </a:extLst>
          </p:cNvPr>
          <p:cNvSpPr txBox="1"/>
          <p:nvPr/>
        </p:nvSpPr>
        <p:spPr>
          <a:xfrm>
            <a:off x="1948838" y="5332069"/>
            <a:ext cx="381740" cy="261610"/>
          </a:xfrm>
          <a:prstGeom prst="rect">
            <a:avLst/>
          </a:prstGeom>
          <a:noFill/>
        </p:spPr>
        <p:txBody>
          <a:bodyPr wrap="square" rtlCol="0">
            <a:spAutoFit/>
          </a:bodyPr>
          <a:lstStyle/>
          <a:p>
            <a:pPr algn="l"/>
            <a:r>
              <a:rPr lang="en-US" sz="1100" dirty="0"/>
              <a:t>M1</a:t>
            </a:r>
          </a:p>
        </p:txBody>
      </p:sp>
      <p:sp>
        <p:nvSpPr>
          <p:cNvPr id="316" name="TextBox 315">
            <a:extLst>
              <a:ext uri="{FF2B5EF4-FFF2-40B4-BE49-F238E27FC236}">
                <a16:creationId xmlns:a16="http://schemas.microsoft.com/office/drawing/2014/main" id="{AB76ABDC-A9F7-417B-99FA-521F699125ED}"/>
              </a:ext>
            </a:extLst>
          </p:cNvPr>
          <p:cNvSpPr txBox="1"/>
          <p:nvPr/>
        </p:nvSpPr>
        <p:spPr>
          <a:xfrm>
            <a:off x="1948838" y="5725047"/>
            <a:ext cx="381740" cy="261610"/>
          </a:xfrm>
          <a:prstGeom prst="rect">
            <a:avLst/>
          </a:prstGeom>
          <a:noFill/>
        </p:spPr>
        <p:txBody>
          <a:bodyPr wrap="square" rtlCol="0">
            <a:spAutoFit/>
          </a:bodyPr>
          <a:lstStyle/>
          <a:p>
            <a:pPr algn="l"/>
            <a:r>
              <a:rPr lang="en-US" sz="1100" dirty="0"/>
              <a:t>M2</a:t>
            </a:r>
          </a:p>
        </p:txBody>
      </p:sp>
      <p:sp>
        <p:nvSpPr>
          <p:cNvPr id="317" name="TextBox 316">
            <a:extLst>
              <a:ext uri="{FF2B5EF4-FFF2-40B4-BE49-F238E27FC236}">
                <a16:creationId xmlns:a16="http://schemas.microsoft.com/office/drawing/2014/main" id="{75952C5A-FBC1-4DF6-815A-0C2827CC2C10}"/>
              </a:ext>
            </a:extLst>
          </p:cNvPr>
          <p:cNvSpPr txBox="1"/>
          <p:nvPr/>
        </p:nvSpPr>
        <p:spPr>
          <a:xfrm>
            <a:off x="1933400" y="6123783"/>
            <a:ext cx="381740" cy="261610"/>
          </a:xfrm>
          <a:prstGeom prst="rect">
            <a:avLst/>
          </a:prstGeom>
          <a:noFill/>
        </p:spPr>
        <p:txBody>
          <a:bodyPr wrap="square" rtlCol="0">
            <a:spAutoFit/>
          </a:bodyPr>
          <a:lstStyle/>
          <a:p>
            <a:pPr algn="l"/>
            <a:r>
              <a:rPr lang="en-US" sz="1100" dirty="0"/>
              <a:t>M3</a:t>
            </a:r>
          </a:p>
        </p:txBody>
      </p:sp>
      <p:sp>
        <p:nvSpPr>
          <p:cNvPr id="318" name="TextBox 317">
            <a:extLst>
              <a:ext uri="{FF2B5EF4-FFF2-40B4-BE49-F238E27FC236}">
                <a16:creationId xmlns:a16="http://schemas.microsoft.com/office/drawing/2014/main" id="{49D11F46-8F41-42DB-A9B9-D3D468183000}"/>
              </a:ext>
            </a:extLst>
          </p:cNvPr>
          <p:cNvSpPr txBox="1"/>
          <p:nvPr/>
        </p:nvSpPr>
        <p:spPr>
          <a:xfrm>
            <a:off x="9401880" y="3099468"/>
            <a:ext cx="381740" cy="261610"/>
          </a:xfrm>
          <a:prstGeom prst="rect">
            <a:avLst/>
          </a:prstGeom>
          <a:noFill/>
        </p:spPr>
        <p:txBody>
          <a:bodyPr wrap="square" rtlCol="0">
            <a:spAutoFit/>
          </a:bodyPr>
          <a:lstStyle/>
          <a:p>
            <a:pPr algn="l"/>
            <a:r>
              <a:rPr lang="en-US" sz="1100" dirty="0"/>
              <a:t>O1</a:t>
            </a:r>
          </a:p>
        </p:txBody>
      </p:sp>
      <p:sp>
        <p:nvSpPr>
          <p:cNvPr id="319" name="TextBox 318">
            <a:extLst>
              <a:ext uri="{FF2B5EF4-FFF2-40B4-BE49-F238E27FC236}">
                <a16:creationId xmlns:a16="http://schemas.microsoft.com/office/drawing/2014/main" id="{41C42B8E-81E0-4150-BFAD-C862123162B6}"/>
              </a:ext>
            </a:extLst>
          </p:cNvPr>
          <p:cNvSpPr txBox="1"/>
          <p:nvPr/>
        </p:nvSpPr>
        <p:spPr>
          <a:xfrm>
            <a:off x="9401880" y="3492446"/>
            <a:ext cx="381740" cy="261610"/>
          </a:xfrm>
          <a:prstGeom prst="rect">
            <a:avLst/>
          </a:prstGeom>
          <a:noFill/>
        </p:spPr>
        <p:txBody>
          <a:bodyPr wrap="square" rtlCol="0">
            <a:spAutoFit/>
          </a:bodyPr>
          <a:lstStyle/>
          <a:p>
            <a:pPr algn="l"/>
            <a:r>
              <a:rPr lang="en-US" sz="1100" dirty="0"/>
              <a:t>O2</a:t>
            </a:r>
          </a:p>
        </p:txBody>
      </p:sp>
      <p:sp>
        <p:nvSpPr>
          <p:cNvPr id="320" name="TextBox 319">
            <a:extLst>
              <a:ext uri="{FF2B5EF4-FFF2-40B4-BE49-F238E27FC236}">
                <a16:creationId xmlns:a16="http://schemas.microsoft.com/office/drawing/2014/main" id="{27622497-35A5-4DAD-AD2A-C24B7333AEA5}"/>
              </a:ext>
            </a:extLst>
          </p:cNvPr>
          <p:cNvSpPr txBox="1"/>
          <p:nvPr/>
        </p:nvSpPr>
        <p:spPr>
          <a:xfrm>
            <a:off x="9386442" y="3891182"/>
            <a:ext cx="381740" cy="261610"/>
          </a:xfrm>
          <a:prstGeom prst="rect">
            <a:avLst/>
          </a:prstGeom>
          <a:noFill/>
        </p:spPr>
        <p:txBody>
          <a:bodyPr wrap="square" rtlCol="0">
            <a:spAutoFit/>
          </a:bodyPr>
          <a:lstStyle/>
          <a:p>
            <a:pPr algn="l"/>
            <a:r>
              <a:rPr lang="en-US" sz="1100" dirty="0"/>
              <a:t>O3</a:t>
            </a:r>
          </a:p>
        </p:txBody>
      </p:sp>
      <p:sp>
        <p:nvSpPr>
          <p:cNvPr id="321" name="TextBox 320">
            <a:extLst>
              <a:ext uri="{FF2B5EF4-FFF2-40B4-BE49-F238E27FC236}">
                <a16:creationId xmlns:a16="http://schemas.microsoft.com/office/drawing/2014/main" id="{BC5F34DF-2EF9-4627-852F-8436EE418DE5}"/>
              </a:ext>
            </a:extLst>
          </p:cNvPr>
          <p:cNvSpPr txBox="1"/>
          <p:nvPr/>
        </p:nvSpPr>
        <p:spPr>
          <a:xfrm>
            <a:off x="9386442" y="4284160"/>
            <a:ext cx="381740" cy="261610"/>
          </a:xfrm>
          <a:prstGeom prst="rect">
            <a:avLst/>
          </a:prstGeom>
          <a:noFill/>
        </p:spPr>
        <p:txBody>
          <a:bodyPr wrap="square" rtlCol="0">
            <a:spAutoFit/>
          </a:bodyPr>
          <a:lstStyle/>
          <a:p>
            <a:pPr algn="l"/>
            <a:r>
              <a:rPr lang="en-US" sz="1100" dirty="0"/>
              <a:t>O4</a:t>
            </a:r>
          </a:p>
        </p:txBody>
      </p:sp>
      <p:sp>
        <p:nvSpPr>
          <p:cNvPr id="322" name="TextBox 321">
            <a:extLst>
              <a:ext uri="{FF2B5EF4-FFF2-40B4-BE49-F238E27FC236}">
                <a16:creationId xmlns:a16="http://schemas.microsoft.com/office/drawing/2014/main" id="{43F940EF-9271-415C-815C-C1DA3A73B025}"/>
              </a:ext>
            </a:extLst>
          </p:cNvPr>
          <p:cNvSpPr txBox="1"/>
          <p:nvPr/>
        </p:nvSpPr>
        <p:spPr>
          <a:xfrm>
            <a:off x="9387684" y="4667735"/>
            <a:ext cx="381740" cy="261610"/>
          </a:xfrm>
          <a:prstGeom prst="rect">
            <a:avLst/>
          </a:prstGeom>
          <a:noFill/>
        </p:spPr>
        <p:txBody>
          <a:bodyPr wrap="square" rtlCol="0">
            <a:spAutoFit/>
          </a:bodyPr>
          <a:lstStyle/>
          <a:p>
            <a:pPr algn="l"/>
            <a:r>
              <a:rPr lang="en-US" sz="1100" dirty="0"/>
              <a:t>O5</a:t>
            </a:r>
          </a:p>
        </p:txBody>
      </p:sp>
      <p:sp>
        <p:nvSpPr>
          <p:cNvPr id="323" name="TextBox 322">
            <a:extLst>
              <a:ext uri="{FF2B5EF4-FFF2-40B4-BE49-F238E27FC236}">
                <a16:creationId xmlns:a16="http://schemas.microsoft.com/office/drawing/2014/main" id="{9102E96D-BCCE-48A2-8184-AB31306F8858}"/>
              </a:ext>
            </a:extLst>
          </p:cNvPr>
          <p:cNvSpPr txBox="1"/>
          <p:nvPr/>
        </p:nvSpPr>
        <p:spPr>
          <a:xfrm>
            <a:off x="9385192" y="5082524"/>
            <a:ext cx="381740" cy="261610"/>
          </a:xfrm>
          <a:prstGeom prst="rect">
            <a:avLst/>
          </a:prstGeom>
          <a:noFill/>
        </p:spPr>
        <p:txBody>
          <a:bodyPr wrap="square" rtlCol="0">
            <a:spAutoFit/>
          </a:bodyPr>
          <a:lstStyle/>
          <a:p>
            <a:pPr algn="l"/>
            <a:r>
              <a:rPr lang="en-US" sz="1100" dirty="0"/>
              <a:t>O6</a:t>
            </a:r>
          </a:p>
        </p:txBody>
      </p:sp>
      <p:sp>
        <p:nvSpPr>
          <p:cNvPr id="324" name="TextBox 323">
            <a:extLst>
              <a:ext uri="{FF2B5EF4-FFF2-40B4-BE49-F238E27FC236}">
                <a16:creationId xmlns:a16="http://schemas.microsoft.com/office/drawing/2014/main" id="{B81B1CAA-4EFE-4BC7-B6CD-9B73E651D189}"/>
              </a:ext>
            </a:extLst>
          </p:cNvPr>
          <p:cNvSpPr txBox="1"/>
          <p:nvPr/>
        </p:nvSpPr>
        <p:spPr>
          <a:xfrm>
            <a:off x="9385192" y="5475502"/>
            <a:ext cx="381740" cy="261610"/>
          </a:xfrm>
          <a:prstGeom prst="rect">
            <a:avLst/>
          </a:prstGeom>
          <a:noFill/>
        </p:spPr>
        <p:txBody>
          <a:bodyPr wrap="square" rtlCol="0">
            <a:spAutoFit/>
          </a:bodyPr>
          <a:lstStyle/>
          <a:p>
            <a:pPr algn="l"/>
            <a:r>
              <a:rPr lang="en-US" sz="1100" dirty="0"/>
              <a:t>O7</a:t>
            </a:r>
          </a:p>
        </p:txBody>
      </p:sp>
      <p:sp>
        <p:nvSpPr>
          <p:cNvPr id="325" name="TextBox 324">
            <a:extLst>
              <a:ext uri="{FF2B5EF4-FFF2-40B4-BE49-F238E27FC236}">
                <a16:creationId xmlns:a16="http://schemas.microsoft.com/office/drawing/2014/main" id="{0C08B266-BAF2-4378-8D73-7F6AD2129075}"/>
              </a:ext>
            </a:extLst>
          </p:cNvPr>
          <p:cNvSpPr txBox="1"/>
          <p:nvPr/>
        </p:nvSpPr>
        <p:spPr>
          <a:xfrm>
            <a:off x="9386434" y="5859077"/>
            <a:ext cx="381740" cy="261610"/>
          </a:xfrm>
          <a:prstGeom prst="rect">
            <a:avLst/>
          </a:prstGeom>
          <a:noFill/>
        </p:spPr>
        <p:txBody>
          <a:bodyPr wrap="square" rtlCol="0">
            <a:spAutoFit/>
          </a:bodyPr>
          <a:lstStyle/>
          <a:p>
            <a:pPr algn="l"/>
            <a:r>
              <a:rPr lang="en-US" sz="1100" dirty="0"/>
              <a:t>O8</a:t>
            </a:r>
          </a:p>
        </p:txBody>
      </p:sp>
      <p:sp>
        <p:nvSpPr>
          <p:cNvPr id="326" name="Arrow: Right 325">
            <a:extLst>
              <a:ext uri="{FF2B5EF4-FFF2-40B4-BE49-F238E27FC236}">
                <a16:creationId xmlns:a16="http://schemas.microsoft.com/office/drawing/2014/main" id="{0EDD8F06-F7CD-4DBE-A42C-FFE8BCD47A68}"/>
              </a:ext>
            </a:extLst>
          </p:cNvPr>
          <p:cNvSpPr/>
          <p:nvPr/>
        </p:nvSpPr>
        <p:spPr>
          <a:xfrm>
            <a:off x="3262481" y="4182117"/>
            <a:ext cx="109445" cy="68153"/>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err="1"/>
          </a:p>
        </p:txBody>
      </p:sp>
      <p:sp>
        <p:nvSpPr>
          <p:cNvPr id="327" name="Arrow: Right 326">
            <a:extLst>
              <a:ext uri="{FF2B5EF4-FFF2-40B4-BE49-F238E27FC236}">
                <a16:creationId xmlns:a16="http://schemas.microsoft.com/office/drawing/2014/main" id="{919E103E-5348-4F05-8CD3-16F4A95515D6}"/>
              </a:ext>
            </a:extLst>
          </p:cNvPr>
          <p:cNvSpPr/>
          <p:nvPr/>
        </p:nvSpPr>
        <p:spPr>
          <a:xfrm>
            <a:off x="3631067" y="4179402"/>
            <a:ext cx="109445" cy="68153"/>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err="1"/>
          </a:p>
        </p:txBody>
      </p:sp>
      <p:sp>
        <p:nvSpPr>
          <p:cNvPr id="328" name="Arrow: Right 327">
            <a:extLst>
              <a:ext uri="{FF2B5EF4-FFF2-40B4-BE49-F238E27FC236}">
                <a16:creationId xmlns:a16="http://schemas.microsoft.com/office/drawing/2014/main" id="{E0F3A84B-527A-4FB2-A28F-DB66D2326574}"/>
              </a:ext>
            </a:extLst>
          </p:cNvPr>
          <p:cNvSpPr/>
          <p:nvPr/>
        </p:nvSpPr>
        <p:spPr>
          <a:xfrm>
            <a:off x="3277440" y="5854483"/>
            <a:ext cx="109445" cy="68153"/>
          </a:xfrm>
          <a:prstGeom prs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330" name="Arrow: Right 329">
            <a:extLst>
              <a:ext uri="{FF2B5EF4-FFF2-40B4-BE49-F238E27FC236}">
                <a16:creationId xmlns:a16="http://schemas.microsoft.com/office/drawing/2014/main" id="{28271758-A6CA-482D-9398-8FA016506F26}"/>
              </a:ext>
            </a:extLst>
          </p:cNvPr>
          <p:cNvSpPr/>
          <p:nvPr/>
        </p:nvSpPr>
        <p:spPr>
          <a:xfrm>
            <a:off x="5997604" y="4880748"/>
            <a:ext cx="109445" cy="68153"/>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err="1"/>
          </a:p>
        </p:txBody>
      </p:sp>
      <p:sp>
        <p:nvSpPr>
          <p:cNvPr id="331" name="Arrow: Right 330">
            <a:extLst>
              <a:ext uri="{FF2B5EF4-FFF2-40B4-BE49-F238E27FC236}">
                <a16:creationId xmlns:a16="http://schemas.microsoft.com/office/drawing/2014/main" id="{1047AB8F-46E4-421B-B679-359EFDF9655A}"/>
              </a:ext>
            </a:extLst>
          </p:cNvPr>
          <p:cNvSpPr/>
          <p:nvPr/>
        </p:nvSpPr>
        <p:spPr>
          <a:xfrm>
            <a:off x="6366190" y="4878033"/>
            <a:ext cx="109445" cy="68153"/>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err="1"/>
          </a:p>
        </p:txBody>
      </p:sp>
      <p:sp>
        <p:nvSpPr>
          <p:cNvPr id="334" name="Arrow: Right 333">
            <a:extLst>
              <a:ext uri="{FF2B5EF4-FFF2-40B4-BE49-F238E27FC236}">
                <a16:creationId xmlns:a16="http://schemas.microsoft.com/office/drawing/2014/main" id="{2561DBEC-6CFC-4B58-B72B-49DCFD0DA12F}"/>
              </a:ext>
            </a:extLst>
          </p:cNvPr>
          <p:cNvSpPr/>
          <p:nvPr/>
        </p:nvSpPr>
        <p:spPr>
          <a:xfrm>
            <a:off x="6776209" y="4878033"/>
            <a:ext cx="109445" cy="68153"/>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err="1"/>
          </a:p>
        </p:txBody>
      </p:sp>
      <p:sp>
        <p:nvSpPr>
          <p:cNvPr id="335" name="Arrow: Right 334">
            <a:extLst>
              <a:ext uri="{FF2B5EF4-FFF2-40B4-BE49-F238E27FC236}">
                <a16:creationId xmlns:a16="http://schemas.microsoft.com/office/drawing/2014/main" id="{38464C9C-4CFC-4B88-9514-A5788CB0EDC7}"/>
              </a:ext>
            </a:extLst>
          </p:cNvPr>
          <p:cNvSpPr/>
          <p:nvPr/>
        </p:nvSpPr>
        <p:spPr>
          <a:xfrm>
            <a:off x="7144795" y="4875318"/>
            <a:ext cx="109445" cy="68153"/>
          </a:xfrm>
          <a:prstGeom prs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err="1"/>
          </a:p>
        </p:txBody>
      </p:sp>
      <p:sp>
        <p:nvSpPr>
          <p:cNvPr id="336" name="Arrow: Right 335">
            <a:extLst>
              <a:ext uri="{FF2B5EF4-FFF2-40B4-BE49-F238E27FC236}">
                <a16:creationId xmlns:a16="http://schemas.microsoft.com/office/drawing/2014/main" id="{D9CAE4F8-476C-4823-B350-85DF8E421234}"/>
              </a:ext>
            </a:extLst>
          </p:cNvPr>
          <p:cNvSpPr/>
          <p:nvPr/>
        </p:nvSpPr>
        <p:spPr>
          <a:xfrm>
            <a:off x="7541389" y="4867828"/>
            <a:ext cx="109445" cy="68153"/>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
        <p:nvSpPr>
          <p:cNvPr id="337" name="Arrow: Right 336">
            <a:extLst>
              <a:ext uri="{FF2B5EF4-FFF2-40B4-BE49-F238E27FC236}">
                <a16:creationId xmlns:a16="http://schemas.microsoft.com/office/drawing/2014/main" id="{5BCFC6D6-C3FA-4F53-A64F-03E4177B9371}"/>
              </a:ext>
            </a:extLst>
          </p:cNvPr>
          <p:cNvSpPr/>
          <p:nvPr/>
        </p:nvSpPr>
        <p:spPr>
          <a:xfrm>
            <a:off x="7909975" y="4865113"/>
            <a:ext cx="109445" cy="68153"/>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dirty="0" err="1"/>
          </a:p>
        </p:txBody>
      </p:sp>
    </p:spTree>
    <p:extLst>
      <p:ext uri="{BB962C8B-B14F-4D97-AF65-F5344CB8AC3E}">
        <p14:creationId xmlns:p14="http://schemas.microsoft.com/office/powerpoint/2010/main" val="1743494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DCACDF-530A-4ACE-99E3-9C4FAFA987F9}"/>
              </a:ext>
            </a:extLst>
          </p:cNvPr>
          <p:cNvSpPr>
            <a:spLocks noGrp="1"/>
          </p:cNvSpPr>
          <p:nvPr>
            <p:ph type="title"/>
          </p:nvPr>
        </p:nvSpPr>
        <p:spPr/>
        <p:txBody>
          <a:bodyPr/>
          <a:lstStyle/>
          <a:p>
            <a:r>
              <a:rPr lang="en-US" dirty="0"/>
              <a:t>Wide space search (Random search)</a:t>
            </a:r>
            <a:br>
              <a:rPr lang="en-US" dirty="0"/>
            </a:br>
            <a:endParaRPr lang="en-US" dirty="0"/>
          </a:p>
        </p:txBody>
      </p:sp>
      <p:sp>
        <p:nvSpPr>
          <p:cNvPr id="7" name="Content Placeholder 6">
            <a:extLst>
              <a:ext uri="{FF2B5EF4-FFF2-40B4-BE49-F238E27FC236}">
                <a16:creationId xmlns:a16="http://schemas.microsoft.com/office/drawing/2014/main" id="{B7F56FA9-43B4-4C2A-A4E9-728552F4F8CA}"/>
              </a:ext>
            </a:extLst>
          </p:cNvPr>
          <p:cNvSpPr>
            <a:spLocks noGrp="1"/>
          </p:cNvSpPr>
          <p:nvPr>
            <p:ph idx="1"/>
          </p:nvPr>
        </p:nvSpPr>
        <p:spPr>
          <a:xfrm>
            <a:off x="507114" y="1134606"/>
            <a:ext cx="10091683" cy="236657"/>
          </a:xfrm>
        </p:spPr>
        <p:txBody>
          <a:bodyPr/>
          <a:lstStyle/>
          <a:p>
            <a:pPr marL="0" indent="0">
              <a:buNone/>
            </a:pPr>
            <a:r>
              <a:rPr lang="en-US" sz="1400" dirty="0"/>
              <a:t>The idea is to first conduct a wide range search, highly parallelized, using random search.</a:t>
            </a:r>
            <a:endParaRPr lang="en-US" sz="1200" dirty="0"/>
          </a:p>
          <a:p>
            <a:pPr lvl="1"/>
            <a:endParaRPr lang="en-US" sz="1200" dirty="0"/>
          </a:p>
          <a:p>
            <a:pPr marL="0" indent="0">
              <a:buNone/>
            </a:pPr>
            <a:endParaRPr lang="en-US" sz="1600" dirty="0"/>
          </a:p>
        </p:txBody>
      </p:sp>
      <p:sp>
        <p:nvSpPr>
          <p:cNvPr id="4" name="Date Placeholder 3">
            <a:extLst>
              <a:ext uri="{FF2B5EF4-FFF2-40B4-BE49-F238E27FC236}">
                <a16:creationId xmlns:a16="http://schemas.microsoft.com/office/drawing/2014/main" id="{1AB76E55-B247-4605-98F7-130DF057F6CF}"/>
              </a:ext>
            </a:extLst>
          </p:cNvPr>
          <p:cNvSpPr>
            <a:spLocks noGrp="1"/>
          </p:cNvSpPr>
          <p:nvPr>
            <p:ph type="dt" sz="half" idx="10"/>
          </p:nvPr>
        </p:nvSpPr>
        <p:spPr/>
        <p:txBody>
          <a:bodyPr/>
          <a:lstStyle/>
          <a:p>
            <a:r>
              <a:rPr lang="en-US" dirty="0"/>
              <a:t>GlobalFoundries © 2022 All Rights Reserved</a:t>
            </a:r>
          </a:p>
        </p:txBody>
      </p:sp>
      <p:sp>
        <p:nvSpPr>
          <p:cNvPr id="5" name="Slide Number Placeholder 4">
            <a:extLst>
              <a:ext uri="{FF2B5EF4-FFF2-40B4-BE49-F238E27FC236}">
                <a16:creationId xmlns:a16="http://schemas.microsoft.com/office/drawing/2014/main" id="{0D998E2C-6861-4AD8-9936-A2E9FC4F6069}"/>
              </a:ext>
            </a:extLst>
          </p:cNvPr>
          <p:cNvSpPr>
            <a:spLocks noGrp="1"/>
          </p:cNvSpPr>
          <p:nvPr>
            <p:ph type="sldNum" sz="quarter" idx="12"/>
          </p:nvPr>
        </p:nvSpPr>
        <p:spPr/>
        <p:txBody>
          <a:bodyPr/>
          <a:lstStyle/>
          <a:p>
            <a:fld id="{7E6ECBBE-ACC3-48EB-9F88-A771FEACBB28}" type="slidenum">
              <a:rPr lang="en-US" smtClean="0"/>
              <a:pPr/>
              <a:t>9</a:t>
            </a:fld>
            <a:endParaRPr lang="en-US"/>
          </a:p>
        </p:txBody>
      </p:sp>
      <p:sp>
        <p:nvSpPr>
          <p:cNvPr id="94" name="Rectangle: Rounded Corners 93">
            <a:extLst>
              <a:ext uri="{FF2B5EF4-FFF2-40B4-BE49-F238E27FC236}">
                <a16:creationId xmlns:a16="http://schemas.microsoft.com/office/drawing/2014/main" id="{AC5881B1-8EC3-40BC-84DD-DC7C3369C367}"/>
              </a:ext>
            </a:extLst>
          </p:cNvPr>
          <p:cNvSpPr/>
          <p:nvPr/>
        </p:nvSpPr>
        <p:spPr>
          <a:xfrm>
            <a:off x="5894648" y="2385193"/>
            <a:ext cx="3689878" cy="181522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err="1"/>
          </a:p>
        </p:txBody>
      </p:sp>
      <p:sp>
        <p:nvSpPr>
          <p:cNvPr id="96" name="Rectangle: Rounded Corners 95">
            <a:extLst>
              <a:ext uri="{FF2B5EF4-FFF2-40B4-BE49-F238E27FC236}">
                <a16:creationId xmlns:a16="http://schemas.microsoft.com/office/drawing/2014/main" id="{1AD210DD-0C95-403A-B437-893CFF7DF4D3}"/>
              </a:ext>
            </a:extLst>
          </p:cNvPr>
          <p:cNvSpPr/>
          <p:nvPr/>
        </p:nvSpPr>
        <p:spPr>
          <a:xfrm>
            <a:off x="8878" y="2781334"/>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TCAD Data</a:t>
            </a:r>
            <a:endParaRPr lang="en-US" sz="28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97" name="Arrow: Right 96">
            <a:extLst>
              <a:ext uri="{FF2B5EF4-FFF2-40B4-BE49-F238E27FC236}">
                <a16:creationId xmlns:a16="http://schemas.microsoft.com/office/drawing/2014/main" id="{D984268C-6708-46B5-BCF1-F5C3A0F37341}"/>
              </a:ext>
            </a:extLst>
          </p:cNvPr>
          <p:cNvSpPr/>
          <p:nvPr/>
        </p:nvSpPr>
        <p:spPr>
          <a:xfrm>
            <a:off x="1535797" y="315525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98" name="Rectangle: Rounded Corners 97">
            <a:extLst>
              <a:ext uri="{FF2B5EF4-FFF2-40B4-BE49-F238E27FC236}">
                <a16:creationId xmlns:a16="http://schemas.microsoft.com/office/drawing/2014/main" id="{257AD75F-2E1E-428F-B001-405078A65106}"/>
              </a:ext>
            </a:extLst>
          </p:cNvPr>
          <p:cNvSpPr/>
          <p:nvPr/>
        </p:nvSpPr>
        <p:spPr>
          <a:xfrm>
            <a:off x="1959742"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Generate NN structure</a:t>
            </a:r>
          </a:p>
        </p:txBody>
      </p:sp>
      <p:sp>
        <p:nvSpPr>
          <p:cNvPr id="99" name="Rectangle: Rounded Corners 98">
            <a:extLst>
              <a:ext uri="{FF2B5EF4-FFF2-40B4-BE49-F238E27FC236}">
                <a16:creationId xmlns:a16="http://schemas.microsoft.com/office/drawing/2014/main" id="{899A4547-BF1D-48F0-BD83-D2AD16B7BA2F}"/>
              </a:ext>
            </a:extLst>
          </p:cNvPr>
          <p:cNvSpPr/>
          <p:nvPr/>
        </p:nvSpPr>
        <p:spPr>
          <a:xfrm>
            <a:off x="3927195" y="2778612"/>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Check for repetition</a:t>
            </a:r>
          </a:p>
        </p:txBody>
      </p:sp>
      <p:sp>
        <p:nvSpPr>
          <p:cNvPr id="100" name="Rectangle: Rounded Corners 99">
            <a:extLst>
              <a:ext uri="{FF2B5EF4-FFF2-40B4-BE49-F238E27FC236}">
                <a16:creationId xmlns:a16="http://schemas.microsoft.com/office/drawing/2014/main" id="{C279B38B-5634-418E-B341-48DDCDAA316B}"/>
              </a:ext>
            </a:extLst>
          </p:cNvPr>
          <p:cNvSpPr/>
          <p:nvPr/>
        </p:nvSpPr>
        <p:spPr>
          <a:xfrm>
            <a:off x="5911586" y="2596202"/>
            <a:ext cx="1036667"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Training</a:t>
            </a:r>
          </a:p>
        </p:txBody>
      </p:sp>
      <p:sp>
        <p:nvSpPr>
          <p:cNvPr id="101" name="Rectangle: Rounded Corners 100">
            <a:extLst>
              <a:ext uri="{FF2B5EF4-FFF2-40B4-BE49-F238E27FC236}">
                <a16:creationId xmlns:a16="http://schemas.microsoft.com/office/drawing/2014/main" id="{DE4E6309-6ADB-4140-8E9E-D8CB78FEF203}"/>
              </a:ext>
            </a:extLst>
          </p:cNvPr>
          <p:cNvSpPr/>
          <p:nvPr/>
        </p:nvSpPr>
        <p:spPr>
          <a:xfrm>
            <a:off x="7540512" y="2595623"/>
            <a:ext cx="1124088"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Evaluation</a:t>
            </a:r>
          </a:p>
        </p:txBody>
      </p:sp>
      <p:sp>
        <p:nvSpPr>
          <p:cNvPr id="102" name="Rectangle: Rounded Corners 101">
            <a:extLst>
              <a:ext uri="{FF2B5EF4-FFF2-40B4-BE49-F238E27FC236}">
                <a16:creationId xmlns:a16="http://schemas.microsoft.com/office/drawing/2014/main" id="{E3D028C8-8B89-4A85-A32D-0EC66E7E84C9}"/>
              </a:ext>
            </a:extLst>
          </p:cNvPr>
          <p:cNvSpPr/>
          <p:nvPr/>
        </p:nvSpPr>
        <p:spPr>
          <a:xfrm>
            <a:off x="9855900" y="2778610"/>
            <a:ext cx="1502910" cy="1009001"/>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a:ln w="0"/>
                <a:solidFill>
                  <a:schemeClr val="tx1">
                    <a:lumMod val="75000"/>
                    <a:lumOff val="25000"/>
                  </a:schemeClr>
                </a:solidFill>
                <a:effectLst>
                  <a:outerShdw blurRad="38100" dist="19050" dir="2700000" algn="tl" rotWithShape="0">
                    <a:schemeClr val="dk1">
                      <a:alpha val="40000"/>
                    </a:schemeClr>
                  </a:outerShdw>
                </a:effectLst>
              </a:rPr>
              <a:t>Generate</a:t>
            </a:r>
            <a:r>
              <a:rPr lang="en-US" sz="1400">
                <a:ln w="0"/>
                <a:solidFill>
                  <a:schemeClr val="tx1">
                    <a:lumMod val="75000"/>
                    <a:lumOff val="25000"/>
                  </a:schemeClr>
                </a:solidFill>
                <a:effectLst>
                  <a:outerShdw blurRad="38100" dist="19050" dir="2700000" algn="tl" rotWithShape="0">
                    <a:schemeClr val="dk1">
                      <a:alpha val="40000"/>
                    </a:schemeClr>
                  </a:outerShdw>
                </a:effectLst>
              </a:rPr>
              <a:t> </a:t>
            </a:r>
            <a:r>
              <a:rPr lang="en-US">
                <a:ln w="0"/>
                <a:solidFill>
                  <a:schemeClr val="tx1">
                    <a:lumMod val="75000"/>
                    <a:lumOff val="25000"/>
                  </a:schemeClr>
                </a:solidFill>
                <a:effectLst>
                  <a:outerShdw blurRad="38100" dist="19050" dir="2700000" algn="tl" rotWithShape="0">
                    <a:schemeClr val="dk1">
                      <a:alpha val="40000"/>
                    </a:schemeClr>
                  </a:outerShdw>
                </a:effectLst>
              </a:rPr>
              <a:t>output</a:t>
            </a:r>
            <a:endParaRPr lang="en-US" sz="1400">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103" name="Arrow: Right 102">
            <a:extLst>
              <a:ext uri="{FF2B5EF4-FFF2-40B4-BE49-F238E27FC236}">
                <a16:creationId xmlns:a16="http://schemas.microsoft.com/office/drawing/2014/main" id="{8CEB6603-E400-43F3-8A62-F472ED370B90}"/>
              </a:ext>
            </a:extLst>
          </p:cNvPr>
          <p:cNvSpPr/>
          <p:nvPr/>
        </p:nvSpPr>
        <p:spPr>
          <a:xfrm>
            <a:off x="3518334" y="3155253"/>
            <a:ext cx="419994"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04" name="Arrow: Right 103">
            <a:extLst>
              <a:ext uri="{FF2B5EF4-FFF2-40B4-BE49-F238E27FC236}">
                <a16:creationId xmlns:a16="http://schemas.microsoft.com/office/drawing/2014/main" id="{36082024-1EF8-4CED-A1FE-33EC7A2D544F}"/>
              </a:ext>
            </a:extLst>
          </p:cNvPr>
          <p:cNvSpPr/>
          <p:nvPr/>
        </p:nvSpPr>
        <p:spPr>
          <a:xfrm>
            <a:off x="5490151" y="3149878"/>
            <a:ext cx="383286"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05" name="Arrow: Right 104">
            <a:extLst>
              <a:ext uri="{FF2B5EF4-FFF2-40B4-BE49-F238E27FC236}">
                <a16:creationId xmlns:a16="http://schemas.microsoft.com/office/drawing/2014/main" id="{2AA79EB8-D21A-4075-B469-42A909C7B875}"/>
              </a:ext>
            </a:extLst>
          </p:cNvPr>
          <p:cNvSpPr/>
          <p:nvPr/>
        </p:nvSpPr>
        <p:spPr>
          <a:xfrm>
            <a:off x="6975365" y="2630300"/>
            <a:ext cx="488849"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06" name="Arrow: Right 105">
            <a:extLst>
              <a:ext uri="{FF2B5EF4-FFF2-40B4-BE49-F238E27FC236}">
                <a16:creationId xmlns:a16="http://schemas.microsoft.com/office/drawing/2014/main" id="{8532E80D-F7C6-4EEB-95F1-7048DFFA5A61}"/>
              </a:ext>
            </a:extLst>
          </p:cNvPr>
          <p:cNvSpPr/>
          <p:nvPr/>
        </p:nvSpPr>
        <p:spPr>
          <a:xfrm>
            <a:off x="9584526" y="3155251"/>
            <a:ext cx="295680" cy="273729"/>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07" name="TextBox 106">
            <a:extLst>
              <a:ext uri="{FF2B5EF4-FFF2-40B4-BE49-F238E27FC236}">
                <a16:creationId xmlns:a16="http://schemas.microsoft.com/office/drawing/2014/main" id="{85ED36FC-A1EB-41F0-868E-2BCCBB6D6641}"/>
              </a:ext>
            </a:extLst>
          </p:cNvPr>
          <p:cNvSpPr txBox="1"/>
          <p:nvPr/>
        </p:nvSpPr>
        <p:spPr>
          <a:xfrm>
            <a:off x="2863769" y="2201493"/>
            <a:ext cx="1646605" cy="369332"/>
          </a:xfrm>
          <a:prstGeom prst="rect">
            <a:avLst/>
          </a:prstGeom>
          <a:noFill/>
        </p:spPr>
        <p:txBody>
          <a:bodyPr wrap="none" rtlCol="0">
            <a:spAutoFit/>
          </a:bodyPr>
          <a:lstStyle/>
          <a:p>
            <a:pPr algn="l"/>
            <a:r>
              <a:rPr lang="en-US"/>
              <a:t>If config exists</a:t>
            </a:r>
          </a:p>
        </p:txBody>
      </p:sp>
      <p:cxnSp>
        <p:nvCxnSpPr>
          <p:cNvPr id="108" name="Connector: Elbow 107">
            <a:extLst>
              <a:ext uri="{FF2B5EF4-FFF2-40B4-BE49-F238E27FC236}">
                <a16:creationId xmlns:a16="http://schemas.microsoft.com/office/drawing/2014/main" id="{EE2EE924-BD08-4F31-98C3-B84D9F0C7EA4}"/>
              </a:ext>
            </a:extLst>
          </p:cNvPr>
          <p:cNvCxnSpPr>
            <a:cxnSpLocks/>
            <a:stCxn id="99" idx="0"/>
            <a:endCxn id="98" idx="0"/>
          </p:cNvCxnSpPr>
          <p:nvPr/>
        </p:nvCxnSpPr>
        <p:spPr>
          <a:xfrm rot="16200000" flipV="1">
            <a:off x="3694924" y="1794885"/>
            <a:ext cx="12700" cy="1967453"/>
          </a:xfrm>
          <a:prstGeom prst="bentConnector3">
            <a:avLst>
              <a:gd name="adj1" fmla="val 1800000"/>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D83799B3-A677-4760-AB4F-054515EB417D}"/>
              </a:ext>
            </a:extLst>
          </p:cNvPr>
          <p:cNvSpPr txBox="1"/>
          <p:nvPr/>
        </p:nvSpPr>
        <p:spPr>
          <a:xfrm>
            <a:off x="5786693" y="2083630"/>
            <a:ext cx="3989041" cy="369332"/>
          </a:xfrm>
          <a:prstGeom prst="rect">
            <a:avLst/>
          </a:prstGeom>
          <a:noFill/>
        </p:spPr>
        <p:txBody>
          <a:bodyPr wrap="none" rtlCol="0">
            <a:spAutoFit/>
          </a:bodyPr>
          <a:lstStyle/>
          <a:p>
            <a:pPr algn="l"/>
            <a:r>
              <a:rPr lang="en-US"/>
              <a:t>Training on the same config ‘M’ times</a:t>
            </a:r>
          </a:p>
        </p:txBody>
      </p:sp>
      <p:cxnSp>
        <p:nvCxnSpPr>
          <p:cNvPr id="110" name="Connector: Elbow 109">
            <a:extLst>
              <a:ext uri="{FF2B5EF4-FFF2-40B4-BE49-F238E27FC236}">
                <a16:creationId xmlns:a16="http://schemas.microsoft.com/office/drawing/2014/main" id="{DB24A84E-699A-42D4-A56B-C602B1678A4D}"/>
              </a:ext>
            </a:extLst>
          </p:cNvPr>
          <p:cNvCxnSpPr>
            <a:cxnSpLocks/>
            <a:stCxn id="102" idx="3"/>
          </p:cNvCxnSpPr>
          <p:nvPr/>
        </p:nvCxnSpPr>
        <p:spPr>
          <a:xfrm flipH="1">
            <a:off x="2717547" y="3283111"/>
            <a:ext cx="8641263" cy="1515770"/>
          </a:xfrm>
          <a:prstGeom prst="bentConnector3">
            <a:avLst>
              <a:gd name="adj1" fmla="val -2645"/>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B7F9747C-88C7-4C2B-94D7-4E2B89D6DED0}"/>
              </a:ext>
            </a:extLst>
          </p:cNvPr>
          <p:cNvCxnSpPr>
            <a:cxnSpLocks/>
            <a:endCxn id="98" idx="2"/>
          </p:cNvCxnSpPr>
          <p:nvPr/>
        </p:nvCxnSpPr>
        <p:spPr>
          <a:xfrm flipH="1" flipV="1">
            <a:off x="2711197" y="3787613"/>
            <a:ext cx="6350" cy="1019279"/>
          </a:xfrm>
          <a:prstGeom prst="straightConnector1">
            <a:avLst/>
          </a:prstGeom>
          <a:ln w="1270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0E6C862-2D37-4FAA-B727-AFD69E4871D2}"/>
              </a:ext>
            </a:extLst>
          </p:cNvPr>
          <p:cNvSpPr txBox="1"/>
          <p:nvPr/>
        </p:nvSpPr>
        <p:spPr>
          <a:xfrm>
            <a:off x="2860652" y="4392207"/>
            <a:ext cx="4048929" cy="369332"/>
          </a:xfrm>
          <a:prstGeom prst="rect">
            <a:avLst/>
          </a:prstGeom>
          <a:noFill/>
        </p:spPr>
        <p:txBody>
          <a:bodyPr wrap="none" rtlCol="0">
            <a:spAutoFit/>
          </a:bodyPr>
          <a:lstStyle/>
          <a:p>
            <a:pPr algn="l"/>
            <a:r>
              <a:rPr lang="en-US" dirty="0"/>
              <a:t>Repeat the whole process ‘N’ times …</a:t>
            </a:r>
          </a:p>
        </p:txBody>
      </p:sp>
      <p:sp>
        <p:nvSpPr>
          <p:cNvPr id="113" name="TextBox 112">
            <a:extLst>
              <a:ext uri="{FF2B5EF4-FFF2-40B4-BE49-F238E27FC236}">
                <a16:creationId xmlns:a16="http://schemas.microsoft.com/office/drawing/2014/main" id="{4BB23797-2E48-4898-B4F1-FFC1E5EAB1BF}"/>
              </a:ext>
            </a:extLst>
          </p:cNvPr>
          <p:cNvSpPr txBox="1"/>
          <p:nvPr/>
        </p:nvSpPr>
        <p:spPr>
          <a:xfrm>
            <a:off x="424930" y="5733432"/>
            <a:ext cx="4772460" cy="646331"/>
          </a:xfrm>
          <a:prstGeom prst="rect">
            <a:avLst/>
          </a:prstGeom>
          <a:noFill/>
        </p:spPr>
        <p:txBody>
          <a:bodyPr wrap="none" rtlCol="0">
            <a:spAutoFit/>
          </a:bodyPr>
          <a:lstStyle/>
          <a:p>
            <a:pPr algn="l"/>
            <a:r>
              <a:rPr lang="en-US" sz="1200" u="sng"/>
              <a:t>Parameters:</a:t>
            </a:r>
          </a:p>
          <a:p>
            <a:pPr algn="l"/>
            <a:r>
              <a:rPr lang="en-US" sz="1200"/>
              <a:t>N = Number of configurations (Network structures) to be generated.</a:t>
            </a:r>
          </a:p>
          <a:p>
            <a:pPr algn="l"/>
            <a:r>
              <a:rPr lang="en-US" sz="1200"/>
              <a:t>M = Number of training repetitions on the same NN structure</a:t>
            </a:r>
          </a:p>
        </p:txBody>
      </p:sp>
      <p:sp>
        <p:nvSpPr>
          <p:cNvPr id="114" name="Rectangle: Rounded Corners 113">
            <a:extLst>
              <a:ext uri="{FF2B5EF4-FFF2-40B4-BE49-F238E27FC236}">
                <a16:creationId xmlns:a16="http://schemas.microsoft.com/office/drawing/2014/main" id="{D138E78C-0623-46D8-823E-C8B4A0A20C2F}"/>
              </a:ext>
            </a:extLst>
          </p:cNvPr>
          <p:cNvSpPr/>
          <p:nvPr/>
        </p:nvSpPr>
        <p:spPr>
          <a:xfrm>
            <a:off x="5911586" y="3069950"/>
            <a:ext cx="1036667"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Training</a:t>
            </a:r>
          </a:p>
        </p:txBody>
      </p:sp>
      <p:sp>
        <p:nvSpPr>
          <p:cNvPr id="115" name="Rectangle: Rounded Corners 114">
            <a:extLst>
              <a:ext uri="{FF2B5EF4-FFF2-40B4-BE49-F238E27FC236}">
                <a16:creationId xmlns:a16="http://schemas.microsoft.com/office/drawing/2014/main" id="{C84D8E40-6C0D-4746-9606-2176AA9B7FE5}"/>
              </a:ext>
            </a:extLst>
          </p:cNvPr>
          <p:cNvSpPr/>
          <p:nvPr/>
        </p:nvSpPr>
        <p:spPr>
          <a:xfrm>
            <a:off x="7540512" y="3069371"/>
            <a:ext cx="1124088"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Evaluation</a:t>
            </a:r>
          </a:p>
        </p:txBody>
      </p:sp>
      <p:sp>
        <p:nvSpPr>
          <p:cNvPr id="116" name="Arrow: Right 115">
            <a:extLst>
              <a:ext uri="{FF2B5EF4-FFF2-40B4-BE49-F238E27FC236}">
                <a16:creationId xmlns:a16="http://schemas.microsoft.com/office/drawing/2014/main" id="{22B56D0F-86B5-40FD-992A-0A6B353DB48C}"/>
              </a:ext>
            </a:extLst>
          </p:cNvPr>
          <p:cNvSpPr/>
          <p:nvPr/>
        </p:nvSpPr>
        <p:spPr>
          <a:xfrm>
            <a:off x="6975365" y="3086148"/>
            <a:ext cx="488849"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17" name="Rectangle: Rounded Corners 116">
            <a:extLst>
              <a:ext uri="{FF2B5EF4-FFF2-40B4-BE49-F238E27FC236}">
                <a16:creationId xmlns:a16="http://schemas.microsoft.com/office/drawing/2014/main" id="{6BB2C726-AB58-465B-B9DE-EA3B45F5BACF}"/>
              </a:ext>
            </a:extLst>
          </p:cNvPr>
          <p:cNvSpPr/>
          <p:nvPr/>
        </p:nvSpPr>
        <p:spPr>
          <a:xfrm>
            <a:off x="5920654" y="3551034"/>
            <a:ext cx="1027599"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Training</a:t>
            </a:r>
          </a:p>
        </p:txBody>
      </p:sp>
      <p:sp>
        <p:nvSpPr>
          <p:cNvPr id="118" name="Rectangle: Rounded Corners 117">
            <a:extLst>
              <a:ext uri="{FF2B5EF4-FFF2-40B4-BE49-F238E27FC236}">
                <a16:creationId xmlns:a16="http://schemas.microsoft.com/office/drawing/2014/main" id="{66BCB5DD-6EC7-4F5D-AEB0-43D6EE9F0E2A}"/>
              </a:ext>
            </a:extLst>
          </p:cNvPr>
          <p:cNvSpPr/>
          <p:nvPr/>
        </p:nvSpPr>
        <p:spPr>
          <a:xfrm>
            <a:off x="7549580" y="3550455"/>
            <a:ext cx="1124088"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Evaluation</a:t>
            </a:r>
          </a:p>
        </p:txBody>
      </p:sp>
      <p:sp>
        <p:nvSpPr>
          <p:cNvPr id="119" name="Arrow: Right 118">
            <a:extLst>
              <a:ext uri="{FF2B5EF4-FFF2-40B4-BE49-F238E27FC236}">
                <a16:creationId xmlns:a16="http://schemas.microsoft.com/office/drawing/2014/main" id="{A1BE56BF-41FE-4539-AD2A-2404AD8A4B8E}"/>
              </a:ext>
            </a:extLst>
          </p:cNvPr>
          <p:cNvSpPr/>
          <p:nvPr/>
        </p:nvSpPr>
        <p:spPr>
          <a:xfrm>
            <a:off x="6987119" y="3549117"/>
            <a:ext cx="488849"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20" name="TextBox 119">
            <a:extLst>
              <a:ext uri="{FF2B5EF4-FFF2-40B4-BE49-F238E27FC236}">
                <a16:creationId xmlns:a16="http://schemas.microsoft.com/office/drawing/2014/main" id="{DC3D86CA-E278-47AC-B1AE-902F3329D6F4}"/>
              </a:ext>
            </a:extLst>
          </p:cNvPr>
          <p:cNvSpPr txBox="1"/>
          <p:nvPr/>
        </p:nvSpPr>
        <p:spPr>
          <a:xfrm rot="5400000">
            <a:off x="7128362" y="3841697"/>
            <a:ext cx="391236" cy="400110"/>
          </a:xfrm>
          <a:prstGeom prst="rect">
            <a:avLst/>
          </a:prstGeom>
          <a:noFill/>
        </p:spPr>
        <p:txBody>
          <a:bodyPr wrap="square" rtlCol="0">
            <a:spAutoFit/>
          </a:bodyPr>
          <a:lstStyle/>
          <a:p>
            <a:pPr algn="l"/>
            <a:r>
              <a:rPr lang="de-DE" sz="2000"/>
              <a:t>…</a:t>
            </a:r>
            <a:endParaRPr lang="en-US" sz="2000" err="1"/>
          </a:p>
        </p:txBody>
      </p:sp>
      <p:sp>
        <p:nvSpPr>
          <p:cNvPr id="121" name="Rectangle: Rounded Corners 120">
            <a:extLst>
              <a:ext uri="{FF2B5EF4-FFF2-40B4-BE49-F238E27FC236}">
                <a16:creationId xmlns:a16="http://schemas.microsoft.com/office/drawing/2014/main" id="{04A31EBE-04DE-42EB-BB79-E0C01BDC59C1}"/>
              </a:ext>
            </a:extLst>
          </p:cNvPr>
          <p:cNvSpPr/>
          <p:nvPr/>
        </p:nvSpPr>
        <p:spPr>
          <a:xfrm rot="5400000">
            <a:off x="8818960" y="3300223"/>
            <a:ext cx="1124088" cy="295679"/>
          </a:xfrm>
          <a:prstGeom prst="roundRect">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400">
                <a:ln w="0"/>
                <a:solidFill>
                  <a:schemeClr val="tx1">
                    <a:lumMod val="75000"/>
                    <a:lumOff val="25000"/>
                  </a:schemeClr>
                </a:solidFill>
                <a:effectLst>
                  <a:outerShdw blurRad="38100" dist="19050" dir="2700000" algn="tl" rotWithShape="0">
                    <a:schemeClr val="dk1">
                      <a:alpha val="40000"/>
                    </a:schemeClr>
                  </a:outerShdw>
                </a:effectLst>
              </a:rPr>
              <a:t>aggregate</a:t>
            </a:r>
          </a:p>
        </p:txBody>
      </p:sp>
      <p:sp>
        <p:nvSpPr>
          <p:cNvPr id="122" name="Arrow: Right 121">
            <a:extLst>
              <a:ext uri="{FF2B5EF4-FFF2-40B4-BE49-F238E27FC236}">
                <a16:creationId xmlns:a16="http://schemas.microsoft.com/office/drawing/2014/main" id="{4FFCCB18-1590-48FE-99C9-4FA69773E002}"/>
              </a:ext>
            </a:extLst>
          </p:cNvPr>
          <p:cNvSpPr/>
          <p:nvPr/>
        </p:nvSpPr>
        <p:spPr>
          <a:xfrm rot="1766338">
            <a:off x="8801071" y="2697048"/>
            <a:ext cx="341300" cy="271186"/>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23" name="Arrow: Right 122">
            <a:extLst>
              <a:ext uri="{FF2B5EF4-FFF2-40B4-BE49-F238E27FC236}">
                <a16:creationId xmlns:a16="http://schemas.microsoft.com/office/drawing/2014/main" id="{717A5A2C-5F8A-4220-AF1A-0CFD620FA8A6}"/>
              </a:ext>
            </a:extLst>
          </p:cNvPr>
          <p:cNvSpPr/>
          <p:nvPr/>
        </p:nvSpPr>
        <p:spPr>
          <a:xfrm rot="20318535">
            <a:off x="8781229" y="3885773"/>
            <a:ext cx="341300" cy="271186"/>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24" name="Arrow: Right 123">
            <a:extLst>
              <a:ext uri="{FF2B5EF4-FFF2-40B4-BE49-F238E27FC236}">
                <a16:creationId xmlns:a16="http://schemas.microsoft.com/office/drawing/2014/main" id="{2F3AE2A1-03B2-44B7-995F-F661D9D23D4F}"/>
              </a:ext>
            </a:extLst>
          </p:cNvPr>
          <p:cNvSpPr/>
          <p:nvPr/>
        </p:nvSpPr>
        <p:spPr>
          <a:xfrm>
            <a:off x="8810607" y="3078414"/>
            <a:ext cx="341300" cy="271186"/>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25" name="Arrow: Right 124">
            <a:extLst>
              <a:ext uri="{FF2B5EF4-FFF2-40B4-BE49-F238E27FC236}">
                <a16:creationId xmlns:a16="http://schemas.microsoft.com/office/drawing/2014/main" id="{24960213-E6E6-4D40-B875-A4218038B395}"/>
              </a:ext>
            </a:extLst>
          </p:cNvPr>
          <p:cNvSpPr/>
          <p:nvPr/>
        </p:nvSpPr>
        <p:spPr>
          <a:xfrm>
            <a:off x="8810607" y="3568857"/>
            <a:ext cx="341300" cy="271186"/>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cxnSp>
        <p:nvCxnSpPr>
          <p:cNvPr id="126" name="Straight Arrow Connector 125">
            <a:extLst>
              <a:ext uri="{FF2B5EF4-FFF2-40B4-BE49-F238E27FC236}">
                <a16:creationId xmlns:a16="http://schemas.microsoft.com/office/drawing/2014/main" id="{6BF50CA4-B64C-4F20-A651-FFDB9C83CC5D}"/>
              </a:ext>
            </a:extLst>
          </p:cNvPr>
          <p:cNvCxnSpPr>
            <a:cxnSpLocks/>
            <a:stCxn id="102" idx="0"/>
            <a:endCxn id="133" idx="2"/>
          </p:cNvCxnSpPr>
          <p:nvPr/>
        </p:nvCxnSpPr>
        <p:spPr>
          <a:xfrm flipV="1">
            <a:off x="10607355" y="2500530"/>
            <a:ext cx="298810" cy="278080"/>
          </a:xfrm>
          <a:prstGeom prst="straightConnector1">
            <a:avLst/>
          </a:prstGeom>
          <a:ln>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07E78357-6C23-4A27-9377-D21391601229}"/>
              </a:ext>
            </a:extLst>
          </p:cNvPr>
          <p:cNvSpPr/>
          <p:nvPr/>
        </p:nvSpPr>
        <p:spPr>
          <a:xfrm>
            <a:off x="507114" y="4061237"/>
            <a:ext cx="1028682" cy="74565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200">
                <a:ln w="0"/>
                <a:solidFill>
                  <a:schemeClr val="tx1">
                    <a:lumMod val="75000"/>
                    <a:lumOff val="25000"/>
                  </a:schemeClr>
                </a:solidFill>
                <a:effectLst>
                  <a:outerShdw blurRad="38100" dist="19050" dir="2700000" algn="tl" rotWithShape="0">
                    <a:schemeClr val="dk1">
                      <a:alpha val="40000"/>
                    </a:schemeClr>
                  </a:outerShdw>
                </a:effectLst>
              </a:rPr>
              <a:t>search space definition</a:t>
            </a:r>
            <a:endParaRPr lang="en-US">
              <a:ln w="0"/>
              <a:solidFill>
                <a:schemeClr val="tx1">
                  <a:lumMod val="75000"/>
                  <a:lumOff val="25000"/>
                </a:schemeClr>
              </a:solidFill>
              <a:effectLst>
                <a:outerShdw blurRad="38100" dist="19050" dir="2700000" algn="tl" rotWithShape="0">
                  <a:schemeClr val="dk1">
                    <a:alpha val="40000"/>
                  </a:schemeClr>
                </a:outerShdw>
              </a:effectLst>
            </a:endParaRPr>
          </a:p>
        </p:txBody>
      </p:sp>
      <p:sp>
        <p:nvSpPr>
          <p:cNvPr id="128" name="Arrow: Right 127">
            <a:extLst>
              <a:ext uri="{FF2B5EF4-FFF2-40B4-BE49-F238E27FC236}">
                <a16:creationId xmlns:a16="http://schemas.microsoft.com/office/drawing/2014/main" id="{9F02967D-4E20-4B34-A3EB-732A89B52B08}"/>
              </a:ext>
            </a:extLst>
          </p:cNvPr>
          <p:cNvSpPr/>
          <p:nvPr/>
        </p:nvSpPr>
        <p:spPr>
          <a:xfrm rot="19087419">
            <a:off x="1520312" y="3752961"/>
            <a:ext cx="453260" cy="255718"/>
          </a:xfrm>
          <a:prstGeom prst="rightArrow">
            <a:avLst/>
          </a:prstGeom>
          <a:gradFill>
            <a:gsLst>
              <a:gs pos="0">
                <a:schemeClr val="accent3">
                  <a:lumMod val="20000"/>
                  <a:lumOff val="80000"/>
                </a:schemeClr>
              </a:gs>
              <a:gs pos="18000">
                <a:schemeClr val="accent3">
                  <a:lumMod val="40000"/>
                  <a:lumOff val="60000"/>
                </a:schemeClr>
              </a:gs>
              <a:gs pos="69000">
                <a:srgbClr val="F3D543"/>
              </a:gs>
              <a:gs pos="42000">
                <a:schemeClr val="accent3">
                  <a:lumMod val="60000"/>
                  <a:lumOff val="40000"/>
                </a:schemeClr>
              </a:gs>
              <a:gs pos="100000">
                <a:schemeClr val="accent3">
                  <a:lumMod val="75000"/>
                </a:schemeClr>
              </a:gs>
            </a:gsLst>
            <a:lin ang="5400000" scaled="1"/>
          </a:gra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sz="1400" err="1">
              <a:ln w="0"/>
              <a:solidFill>
                <a:schemeClr val="tx1">
                  <a:lumMod val="65000"/>
                  <a:lumOff val="35000"/>
                </a:schemeClr>
              </a:solidFill>
              <a:effectLst>
                <a:outerShdw blurRad="38100" dist="19050" dir="2700000" algn="tl" rotWithShape="0">
                  <a:schemeClr val="dk1">
                    <a:alpha val="40000"/>
                  </a:schemeClr>
                </a:outerShdw>
              </a:effectLst>
            </a:endParaRPr>
          </a:p>
        </p:txBody>
      </p:sp>
      <p:sp>
        <p:nvSpPr>
          <p:cNvPr id="129" name="Speech Bubble: Oval 128">
            <a:extLst>
              <a:ext uri="{FF2B5EF4-FFF2-40B4-BE49-F238E27FC236}">
                <a16:creationId xmlns:a16="http://schemas.microsoft.com/office/drawing/2014/main" id="{F1881ED2-2A1D-48A4-A2F5-C171F71E4225}"/>
              </a:ext>
            </a:extLst>
          </p:cNvPr>
          <p:cNvSpPr/>
          <p:nvPr/>
        </p:nvSpPr>
        <p:spPr>
          <a:xfrm>
            <a:off x="7739587" y="1001457"/>
            <a:ext cx="1681250" cy="923873"/>
          </a:xfrm>
          <a:prstGeom prst="wedgeEllipseCallout">
            <a:avLst/>
          </a:prstGeom>
          <a:solidFill>
            <a:schemeClr val="accent3">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de-DE" sz="1600" dirty="0"/>
              <a:t>can be run in parallel in Python</a:t>
            </a:r>
            <a:endParaRPr lang="en-US" sz="1600" dirty="0"/>
          </a:p>
        </p:txBody>
      </p:sp>
      <p:sp>
        <p:nvSpPr>
          <p:cNvPr id="130" name="Speech Bubble: Oval 129">
            <a:extLst>
              <a:ext uri="{FF2B5EF4-FFF2-40B4-BE49-F238E27FC236}">
                <a16:creationId xmlns:a16="http://schemas.microsoft.com/office/drawing/2014/main" id="{31CFF20F-6792-4298-9D12-8DAA76445212}"/>
              </a:ext>
            </a:extLst>
          </p:cNvPr>
          <p:cNvSpPr/>
          <p:nvPr/>
        </p:nvSpPr>
        <p:spPr>
          <a:xfrm>
            <a:off x="3810966" y="5083006"/>
            <a:ext cx="3137287" cy="902707"/>
          </a:xfrm>
          <a:prstGeom prst="wedgeEllipseCallout">
            <a:avLst>
              <a:gd name="adj1" fmla="val -42788"/>
              <a:gd name="adj2" fmla="val -74612"/>
            </a:avLst>
          </a:prstGeom>
          <a:solidFill>
            <a:schemeClr val="accent3">
              <a:lumMod val="20000"/>
              <a:lumOff val="80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de-DE" sz="1600" dirty="0"/>
              <a:t>can be run in parallel in Python(~10 config/day per CPU )</a:t>
            </a:r>
            <a:endParaRPr lang="en-US" sz="1600" dirty="0"/>
          </a:p>
        </p:txBody>
      </p:sp>
      <p:sp>
        <p:nvSpPr>
          <p:cNvPr id="131" name="Rectangle: Rounded Corners 130">
            <a:extLst>
              <a:ext uri="{FF2B5EF4-FFF2-40B4-BE49-F238E27FC236}">
                <a16:creationId xmlns:a16="http://schemas.microsoft.com/office/drawing/2014/main" id="{805833BB-895B-4E9A-B8B3-8FD246C8B992}"/>
              </a:ext>
            </a:extLst>
          </p:cNvPr>
          <p:cNvSpPr/>
          <p:nvPr/>
        </p:nvSpPr>
        <p:spPr>
          <a:xfrm>
            <a:off x="4373522" y="1549566"/>
            <a:ext cx="1056583" cy="55344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1200" dirty="0">
                <a:ln w="0"/>
                <a:solidFill>
                  <a:schemeClr val="tx1">
                    <a:lumMod val="75000"/>
                    <a:lumOff val="25000"/>
                  </a:schemeClr>
                </a:solidFill>
                <a:effectLst>
                  <a:outerShdw blurRad="38100" dist="19050" dir="2700000" algn="tl" rotWithShape="0">
                    <a:schemeClr val="dk1">
                      <a:alpha val="40000"/>
                    </a:schemeClr>
                  </a:outerShdw>
                </a:effectLst>
              </a:rPr>
              <a:t>check from previous runs</a:t>
            </a:r>
          </a:p>
        </p:txBody>
      </p:sp>
      <p:cxnSp>
        <p:nvCxnSpPr>
          <p:cNvPr id="132" name="Straight Arrow Connector 131">
            <a:extLst>
              <a:ext uri="{FF2B5EF4-FFF2-40B4-BE49-F238E27FC236}">
                <a16:creationId xmlns:a16="http://schemas.microsoft.com/office/drawing/2014/main" id="{AD543416-A4CF-4A73-A996-D957010D9AF5}"/>
              </a:ext>
            </a:extLst>
          </p:cNvPr>
          <p:cNvCxnSpPr>
            <a:stCxn id="131" idx="2"/>
          </p:cNvCxnSpPr>
          <p:nvPr/>
        </p:nvCxnSpPr>
        <p:spPr>
          <a:xfrm>
            <a:off x="4901814" y="2103011"/>
            <a:ext cx="5746" cy="681951"/>
          </a:xfrm>
          <a:prstGeom prst="straightConnector1">
            <a:avLst/>
          </a:prstGeom>
          <a:ln w="12700">
            <a:solidFill>
              <a:srgbClr val="7F7F7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33" name="Table 132">
            <a:extLst>
              <a:ext uri="{FF2B5EF4-FFF2-40B4-BE49-F238E27FC236}">
                <a16:creationId xmlns:a16="http://schemas.microsoft.com/office/drawing/2014/main" id="{8AEA706B-6B49-46FE-BD8F-6D8B3C074226}"/>
              </a:ext>
            </a:extLst>
          </p:cNvPr>
          <p:cNvGraphicFramePr>
            <a:graphicFrameLocks noGrp="1"/>
          </p:cNvGraphicFramePr>
          <p:nvPr/>
        </p:nvGraphicFramePr>
        <p:xfrm>
          <a:off x="9880206" y="1525170"/>
          <a:ext cx="2051918" cy="975360"/>
        </p:xfrm>
        <a:graphic>
          <a:graphicData uri="http://schemas.openxmlformats.org/drawingml/2006/table">
            <a:tbl>
              <a:tblPr firstRow="1" bandRow="1">
                <a:tableStyleId>{D7AC3CCA-C797-4891-BE02-D94E43425B78}</a:tableStyleId>
              </a:tblPr>
              <a:tblGrid>
                <a:gridCol w="1440860">
                  <a:extLst>
                    <a:ext uri="{9D8B030D-6E8A-4147-A177-3AD203B41FA5}">
                      <a16:colId xmlns:a16="http://schemas.microsoft.com/office/drawing/2014/main" val="1007079343"/>
                    </a:ext>
                  </a:extLst>
                </a:gridCol>
                <a:gridCol w="611058">
                  <a:extLst>
                    <a:ext uri="{9D8B030D-6E8A-4147-A177-3AD203B41FA5}">
                      <a16:colId xmlns:a16="http://schemas.microsoft.com/office/drawing/2014/main" val="2483402942"/>
                    </a:ext>
                  </a:extLst>
                </a:gridCol>
              </a:tblGrid>
              <a:tr h="241955">
                <a:tc>
                  <a:txBody>
                    <a:bodyPr/>
                    <a:lstStyle/>
                    <a:p>
                      <a:pPr algn="ctr"/>
                      <a:r>
                        <a:rPr lang="en-US" sz="1000"/>
                        <a:t>Number of neurons</a:t>
                      </a:r>
                    </a:p>
                  </a:txBody>
                  <a:tcPr/>
                </a:tc>
                <a:tc>
                  <a:txBody>
                    <a:bodyPr/>
                    <a:lstStyle/>
                    <a:p>
                      <a:pPr algn="ctr"/>
                      <a:r>
                        <a:rPr lang="en-US" sz="1000" dirty="0"/>
                        <a:t>MAE</a:t>
                      </a:r>
                    </a:p>
                  </a:txBody>
                  <a:tcPr/>
                </a:tc>
                <a:extLst>
                  <a:ext uri="{0D108BD9-81ED-4DB2-BD59-A6C34878D82A}">
                    <a16:rowId xmlns:a16="http://schemas.microsoft.com/office/drawing/2014/main" val="3905450947"/>
                  </a:ext>
                </a:extLst>
              </a:tr>
              <a:tr h="241955">
                <a:tc>
                  <a:txBody>
                    <a:bodyPr/>
                    <a:lstStyle/>
                    <a:p>
                      <a:pPr algn="ctr"/>
                      <a:r>
                        <a:rPr lang="en-US" sz="1000" dirty="0"/>
                        <a:t>[20, 40, 35, 20]</a:t>
                      </a:r>
                    </a:p>
                  </a:txBody>
                  <a:tcPr/>
                </a:tc>
                <a:tc>
                  <a:txBody>
                    <a:bodyPr/>
                    <a:lstStyle/>
                    <a:p>
                      <a:pPr algn="ctr"/>
                      <a:r>
                        <a:rPr lang="en-US" sz="1000" dirty="0"/>
                        <a:t>0.3437</a:t>
                      </a:r>
                    </a:p>
                  </a:txBody>
                  <a:tcPr/>
                </a:tc>
                <a:extLst>
                  <a:ext uri="{0D108BD9-81ED-4DB2-BD59-A6C34878D82A}">
                    <a16:rowId xmlns:a16="http://schemas.microsoft.com/office/drawing/2014/main" val="3388241957"/>
                  </a:ext>
                </a:extLst>
              </a:tr>
              <a:tr h="241955">
                <a:tc>
                  <a:txBody>
                    <a:bodyPr/>
                    <a:lstStyle/>
                    <a:p>
                      <a:pPr algn="ctr"/>
                      <a:r>
                        <a:rPr lang="en-US" sz="1000" dirty="0"/>
                        <a:t>[25, 30, 25, 25, 20]</a:t>
                      </a:r>
                    </a:p>
                  </a:txBody>
                  <a:tcPr/>
                </a:tc>
                <a:tc>
                  <a:txBody>
                    <a:bodyPr/>
                    <a:lstStyle/>
                    <a:p>
                      <a:pPr algn="ctr"/>
                      <a:r>
                        <a:rPr lang="en-US" sz="1000" dirty="0"/>
                        <a:t>0.2829</a:t>
                      </a:r>
                    </a:p>
                  </a:txBody>
                  <a:tcPr/>
                </a:tc>
                <a:extLst>
                  <a:ext uri="{0D108BD9-81ED-4DB2-BD59-A6C34878D82A}">
                    <a16:rowId xmlns:a16="http://schemas.microsoft.com/office/drawing/2014/main" val="2851217962"/>
                  </a:ext>
                </a:extLst>
              </a:tr>
              <a:tr h="241955">
                <a:tc>
                  <a:txBody>
                    <a:bodyPr/>
                    <a:lstStyle/>
                    <a:p>
                      <a:pPr algn="ctr"/>
                      <a:r>
                        <a:rPr lang="en-US" sz="1000" b="1" dirty="0"/>
                        <a:t>…</a:t>
                      </a:r>
                    </a:p>
                  </a:txBody>
                  <a:tcPr/>
                </a:tc>
                <a:tc>
                  <a:txBody>
                    <a:bodyPr/>
                    <a:lstStyle/>
                    <a:p>
                      <a:pPr algn="ctr"/>
                      <a:r>
                        <a:rPr lang="en-US" sz="1000" b="1" dirty="0"/>
                        <a:t>…</a:t>
                      </a:r>
                    </a:p>
                  </a:txBody>
                  <a:tcPr/>
                </a:tc>
                <a:extLst>
                  <a:ext uri="{0D108BD9-81ED-4DB2-BD59-A6C34878D82A}">
                    <a16:rowId xmlns:a16="http://schemas.microsoft.com/office/drawing/2014/main" val="1647455758"/>
                  </a:ext>
                </a:extLst>
              </a:tr>
            </a:tbl>
          </a:graphicData>
        </a:graphic>
      </p:graphicFrame>
      <p:sp>
        <p:nvSpPr>
          <p:cNvPr id="134" name="TextBox 133">
            <a:extLst>
              <a:ext uri="{FF2B5EF4-FFF2-40B4-BE49-F238E27FC236}">
                <a16:creationId xmlns:a16="http://schemas.microsoft.com/office/drawing/2014/main" id="{16CCD85B-B1D5-4BD9-B54E-3903CA2419BF}"/>
              </a:ext>
            </a:extLst>
          </p:cNvPr>
          <p:cNvSpPr txBox="1"/>
          <p:nvPr/>
        </p:nvSpPr>
        <p:spPr>
          <a:xfrm>
            <a:off x="6918471" y="5034078"/>
            <a:ext cx="4629385" cy="1200329"/>
          </a:xfrm>
          <a:prstGeom prst="rect">
            <a:avLst/>
          </a:prstGeom>
          <a:noFill/>
        </p:spPr>
        <p:txBody>
          <a:bodyPr wrap="square" rtlCol="0">
            <a:spAutoFit/>
          </a:bodyPr>
          <a:lstStyle/>
          <a:p>
            <a:pPr algn="l"/>
            <a:r>
              <a:rPr lang="en-US" dirty="0"/>
              <a:t>Evaluation is done by calculating mean absolute error between predictions from the trained model and the actual labels from test data.</a:t>
            </a:r>
          </a:p>
        </p:txBody>
      </p:sp>
      <p:cxnSp>
        <p:nvCxnSpPr>
          <p:cNvPr id="135" name="Straight Arrow Connector 134">
            <a:extLst>
              <a:ext uri="{FF2B5EF4-FFF2-40B4-BE49-F238E27FC236}">
                <a16:creationId xmlns:a16="http://schemas.microsoft.com/office/drawing/2014/main" id="{463F40C1-DDB0-4590-8402-CFF57994CFD0}"/>
              </a:ext>
            </a:extLst>
          </p:cNvPr>
          <p:cNvCxnSpPr/>
          <p:nvPr/>
        </p:nvCxnSpPr>
        <p:spPr>
          <a:xfrm>
            <a:off x="8102556" y="3880820"/>
            <a:ext cx="9068" cy="115325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36" name="Flowchart: Alternate Process 135">
            <a:extLst>
              <a:ext uri="{FF2B5EF4-FFF2-40B4-BE49-F238E27FC236}">
                <a16:creationId xmlns:a16="http://schemas.microsoft.com/office/drawing/2014/main" id="{53940910-031D-4816-8A60-F77C622A9F96}"/>
              </a:ext>
            </a:extLst>
          </p:cNvPr>
          <p:cNvSpPr/>
          <p:nvPr/>
        </p:nvSpPr>
        <p:spPr>
          <a:xfrm>
            <a:off x="137736" y="5052062"/>
            <a:ext cx="3001818" cy="754994"/>
          </a:xfrm>
          <a:prstGeom prst="flowChartAlternateProcess">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37" name="TextBox 136">
            <a:extLst>
              <a:ext uri="{FF2B5EF4-FFF2-40B4-BE49-F238E27FC236}">
                <a16:creationId xmlns:a16="http://schemas.microsoft.com/office/drawing/2014/main" id="{936943F4-7B2A-42E2-9DF8-441CF5DE48CC}"/>
              </a:ext>
            </a:extLst>
          </p:cNvPr>
          <p:cNvSpPr txBox="1"/>
          <p:nvPr/>
        </p:nvSpPr>
        <p:spPr>
          <a:xfrm>
            <a:off x="237367" y="5052062"/>
            <a:ext cx="2902187" cy="769441"/>
          </a:xfrm>
          <a:prstGeom prst="rect">
            <a:avLst/>
          </a:prstGeom>
          <a:noFill/>
        </p:spPr>
        <p:txBody>
          <a:bodyPr wrap="square" rtlCol="0">
            <a:spAutoFit/>
          </a:bodyPr>
          <a:lstStyle/>
          <a:p>
            <a:pPr algn="l"/>
            <a:r>
              <a:rPr lang="en-US" sz="1100" dirty="0"/>
              <a:t>Range for # of hidden layers, </a:t>
            </a:r>
          </a:p>
          <a:p>
            <a:pPr algn="l"/>
            <a:r>
              <a:rPr lang="en-US" sz="1100" dirty="0"/>
              <a:t>Range for # of neurons in each of the layers</a:t>
            </a:r>
          </a:p>
          <a:p>
            <a:pPr algn="l"/>
            <a:r>
              <a:rPr lang="en-US" sz="1100" dirty="0"/>
              <a:t>Epochs</a:t>
            </a:r>
          </a:p>
          <a:p>
            <a:pPr algn="l"/>
            <a:r>
              <a:rPr lang="en-US" sz="1100" dirty="0"/>
              <a:t>Training repetitions ‘M’</a:t>
            </a:r>
          </a:p>
        </p:txBody>
      </p:sp>
      <p:cxnSp>
        <p:nvCxnSpPr>
          <p:cNvPr id="138" name="Straight Arrow Connector 137">
            <a:extLst>
              <a:ext uri="{FF2B5EF4-FFF2-40B4-BE49-F238E27FC236}">
                <a16:creationId xmlns:a16="http://schemas.microsoft.com/office/drawing/2014/main" id="{4495F4A9-A7A3-472B-8201-4C0D339B7E28}"/>
              </a:ext>
            </a:extLst>
          </p:cNvPr>
          <p:cNvCxnSpPr>
            <a:cxnSpLocks/>
          </p:cNvCxnSpPr>
          <p:nvPr/>
        </p:nvCxnSpPr>
        <p:spPr>
          <a:xfrm flipV="1">
            <a:off x="1021455" y="4806892"/>
            <a:ext cx="0" cy="227186"/>
          </a:xfrm>
          <a:prstGeom prst="straightConnector1">
            <a:avLst/>
          </a:prstGeom>
          <a:ln w="952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53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ags/tag10.xml><?xml version="1.0" encoding="utf-8"?>
<p:tagLst xmlns:a="http://schemas.openxmlformats.org/drawingml/2006/main" xmlns:r="http://schemas.openxmlformats.org/officeDocument/2006/relationships" xmlns:p="http://schemas.openxmlformats.org/presentationml/2006/main">
  <p:tag name="MM_SLIDE_TYPE" val="6"/>
</p:tagLst>
</file>

<file path=ppt/tags/tag11.xml><?xml version="1.0" encoding="utf-8"?>
<p:tagLst xmlns:a="http://schemas.openxmlformats.org/drawingml/2006/main" xmlns:r="http://schemas.openxmlformats.org/officeDocument/2006/relationships" xmlns:p="http://schemas.openxmlformats.org/presentationml/2006/main">
  <p:tag name="MM_SLIDE_TYPE" val="6"/>
</p:tagLst>
</file>

<file path=ppt/tags/tag12.xml><?xml version="1.0" encoding="utf-8"?>
<p:tagLst xmlns:a="http://schemas.openxmlformats.org/drawingml/2006/main" xmlns:r="http://schemas.openxmlformats.org/officeDocument/2006/relationships" xmlns:p="http://schemas.openxmlformats.org/presentationml/2006/main">
  <p:tag name="MM_SLIDE_TYPE" val="6"/>
</p:tagLst>
</file>

<file path=ppt/tags/tag13.xml><?xml version="1.0" encoding="utf-8"?>
<p:tagLst xmlns:a="http://schemas.openxmlformats.org/drawingml/2006/main" xmlns:r="http://schemas.openxmlformats.org/officeDocument/2006/relationships" xmlns:p="http://schemas.openxmlformats.org/presentationml/2006/main">
  <p:tag name="MM_SLIDE_TYPE" val="6"/>
</p:tagLst>
</file>

<file path=ppt/tags/tag14.xml><?xml version="1.0" encoding="utf-8"?>
<p:tagLst xmlns:a="http://schemas.openxmlformats.org/drawingml/2006/main" xmlns:r="http://schemas.openxmlformats.org/officeDocument/2006/relationships" xmlns:p="http://schemas.openxmlformats.org/presentationml/2006/main">
  <p:tag name="MM_SLIDE_TYPE" val="6"/>
</p:tagLst>
</file>

<file path=ppt/tags/tag15.xml><?xml version="1.0" encoding="utf-8"?>
<p:tagLst xmlns:a="http://schemas.openxmlformats.org/drawingml/2006/main" xmlns:r="http://schemas.openxmlformats.org/officeDocument/2006/relationships" xmlns:p="http://schemas.openxmlformats.org/presentationml/2006/main">
  <p:tag name="MM_SLIDE_TYPE" val="6"/>
</p:tagLst>
</file>

<file path=ppt/tags/tag16.xml><?xml version="1.0" encoding="utf-8"?>
<p:tagLst xmlns:a="http://schemas.openxmlformats.org/drawingml/2006/main" xmlns:r="http://schemas.openxmlformats.org/officeDocument/2006/relationships" xmlns:p="http://schemas.openxmlformats.org/presentationml/2006/main">
  <p:tag name="MM_SLIDE_TYPE" val="6"/>
</p:tagLst>
</file>

<file path=ppt/tags/tag17.xml><?xml version="1.0" encoding="utf-8"?>
<p:tagLst xmlns:a="http://schemas.openxmlformats.org/drawingml/2006/main" xmlns:r="http://schemas.openxmlformats.org/officeDocument/2006/relationships" xmlns:p="http://schemas.openxmlformats.org/presentationml/2006/main">
  <p:tag name="MM_SLIDE_TYPE" val="6"/>
</p:tagLst>
</file>

<file path=ppt/tags/tag18.xml><?xml version="1.0" encoding="utf-8"?>
<p:tagLst xmlns:a="http://schemas.openxmlformats.org/drawingml/2006/main" xmlns:r="http://schemas.openxmlformats.org/officeDocument/2006/relationships" xmlns:p="http://schemas.openxmlformats.org/presentationml/2006/main">
  <p:tag name="MM_SLIDE_TYPE" val="6"/>
</p:tagLst>
</file>

<file path=ppt/tags/tag19.xml><?xml version="1.0" encoding="utf-8"?>
<p:tagLst xmlns:a="http://schemas.openxmlformats.org/drawingml/2006/main" xmlns:r="http://schemas.openxmlformats.org/officeDocument/2006/relationships" xmlns:p="http://schemas.openxmlformats.org/presentationml/2006/main">
  <p:tag name="MM_SLIDE_TYPE" val="6"/>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20.xml><?xml version="1.0" encoding="utf-8"?>
<p:tagLst xmlns:a="http://schemas.openxmlformats.org/drawingml/2006/main" xmlns:r="http://schemas.openxmlformats.org/officeDocument/2006/relationships" xmlns:p="http://schemas.openxmlformats.org/presentationml/2006/main">
  <p:tag name="MM_SLIDE_TYPE" val="6"/>
</p:tagLst>
</file>

<file path=ppt/tags/tag21.xml><?xml version="1.0" encoding="utf-8"?>
<p:tagLst xmlns:a="http://schemas.openxmlformats.org/drawingml/2006/main" xmlns:r="http://schemas.openxmlformats.org/officeDocument/2006/relationships" xmlns:p="http://schemas.openxmlformats.org/presentationml/2006/main">
  <p:tag name="MM_SLIDE_TYPE" val="6"/>
</p:tagLst>
</file>

<file path=ppt/tags/tag22.xml><?xml version="1.0" encoding="utf-8"?>
<p:tagLst xmlns:a="http://schemas.openxmlformats.org/drawingml/2006/main" xmlns:r="http://schemas.openxmlformats.org/officeDocument/2006/relationships" xmlns:p="http://schemas.openxmlformats.org/presentationml/2006/main">
  <p:tag name="MM_SLIDE_TYPE" val="6"/>
</p:tagLst>
</file>

<file path=ppt/tags/tag23.xml><?xml version="1.0" encoding="utf-8"?>
<p:tagLst xmlns:a="http://schemas.openxmlformats.org/drawingml/2006/main" xmlns:r="http://schemas.openxmlformats.org/officeDocument/2006/relationships" xmlns:p="http://schemas.openxmlformats.org/presentationml/2006/main">
  <p:tag name="MM_SLIDE_TYPE" val="6"/>
</p:tagLst>
</file>

<file path=ppt/tags/tag24.xml><?xml version="1.0" encoding="utf-8"?>
<p:tagLst xmlns:a="http://schemas.openxmlformats.org/drawingml/2006/main" xmlns:r="http://schemas.openxmlformats.org/officeDocument/2006/relationships" xmlns:p="http://schemas.openxmlformats.org/presentationml/2006/main">
  <p:tag name="MM_SLIDE_TYPE" val="6"/>
</p:tagLst>
</file>

<file path=ppt/tags/tag25.xml><?xml version="1.0" encoding="utf-8"?>
<p:tagLst xmlns:a="http://schemas.openxmlformats.org/drawingml/2006/main" xmlns:r="http://schemas.openxmlformats.org/officeDocument/2006/relationships" xmlns:p="http://schemas.openxmlformats.org/presentationml/2006/main">
  <p:tag name="MM_SLIDE_TYPE" val="6"/>
</p:tagLst>
</file>

<file path=ppt/tags/tag26.xml><?xml version="1.0" encoding="utf-8"?>
<p:tagLst xmlns:a="http://schemas.openxmlformats.org/drawingml/2006/main" xmlns:r="http://schemas.openxmlformats.org/officeDocument/2006/relationships" xmlns:p="http://schemas.openxmlformats.org/presentationml/2006/main">
  <p:tag name="MM_SLIDE_TYPE" val="6"/>
</p:tagLst>
</file>

<file path=ppt/tags/tag27.xml><?xml version="1.0" encoding="utf-8"?>
<p:tagLst xmlns:a="http://schemas.openxmlformats.org/drawingml/2006/main" xmlns:r="http://schemas.openxmlformats.org/officeDocument/2006/relationships" xmlns:p="http://schemas.openxmlformats.org/presentationml/2006/main">
  <p:tag name="MM_SLIDE_TYPE" val="6"/>
</p:tagLst>
</file>

<file path=ppt/tags/tag28.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ags/tag5.xml><?xml version="1.0" encoding="utf-8"?>
<p:tagLst xmlns:a="http://schemas.openxmlformats.org/drawingml/2006/main" xmlns:r="http://schemas.openxmlformats.org/officeDocument/2006/relationships" xmlns:p="http://schemas.openxmlformats.org/presentationml/2006/main">
  <p:tag name="MM_SLIDE_TYPE" val="6"/>
</p:tagLst>
</file>

<file path=ppt/tags/tag6.xml><?xml version="1.0" encoding="utf-8"?>
<p:tagLst xmlns:a="http://schemas.openxmlformats.org/drawingml/2006/main" xmlns:r="http://schemas.openxmlformats.org/officeDocument/2006/relationships" xmlns:p="http://schemas.openxmlformats.org/presentationml/2006/main">
  <p:tag name="MM_SLIDE_TYPE" val="6"/>
</p:tagLst>
</file>

<file path=ppt/tags/tag7.xml><?xml version="1.0" encoding="utf-8"?>
<p:tagLst xmlns:a="http://schemas.openxmlformats.org/drawingml/2006/main" xmlns:r="http://schemas.openxmlformats.org/officeDocument/2006/relationships" xmlns:p="http://schemas.openxmlformats.org/presentationml/2006/main">
  <p:tag name="MM_SLIDE_TYPE" val="6"/>
</p:tagLst>
</file>

<file path=ppt/tags/tag8.xml><?xml version="1.0" encoding="utf-8"?>
<p:tagLst xmlns:a="http://schemas.openxmlformats.org/drawingml/2006/main" xmlns:r="http://schemas.openxmlformats.org/officeDocument/2006/relationships" xmlns:p="http://schemas.openxmlformats.org/presentationml/2006/main">
  <p:tag name="MM_SLIDE_TYPE" val="6"/>
</p:tagLst>
</file>

<file path=ppt/tags/tag9.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GF May 2022">
  <a:themeElements>
    <a:clrScheme name="GF May 2022">
      <a:dk1>
        <a:srgbClr val="000000"/>
      </a:dk1>
      <a:lt1>
        <a:srgbClr val="FFFFFF"/>
      </a:lt1>
      <a:dk2>
        <a:srgbClr val="000000"/>
      </a:dk2>
      <a:lt2>
        <a:srgbClr val="43007A"/>
      </a:lt2>
      <a:accent1>
        <a:srgbClr val="43007A"/>
      </a:accent1>
      <a:accent2>
        <a:srgbClr val="FF6012"/>
      </a:accent2>
      <a:accent3>
        <a:srgbClr val="FFDC34"/>
      </a:accent3>
      <a:accent4>
        <a:srgbClr val="43007A"/>
      </a:accent4>
      <a:accent5>
        <a:srgbClr val="FF6012"/>
      </a:accent5>
      <a:accent6>
        <a:srgbClr val="FFDC34"/>
      </a:accent6>
      <a:hlink>
        <a:srgbClr val="FF6012"/>
      </a:hlink>
      <a:folHlink>
        <a:srgbClr val="FF601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rgbClr val="7F7F7F"/>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dirty="0" err="1" smtClean="0"/>
        </a:defPPr>
      </a:lstStyle>
    </a:txDef>
  </a:objectDefaults>
  <a:extraClrSchemeLst/>
  <a:custClrLst>
    <a:custClr name="GF Blue">
      <a:srgbClr val="456DE6"/>
    </a:custClr>
    <a:custClr name="GF Teal">
      <a:srgbClr val="47CCC4"/>
    </a:custClr>
    <a:custClr name="GF Violet">
      <a:srgbClr val="762CB3"/>
    </a:custClr>
    <a:custClr name="GF Clay">
      <a:srgbClr val="B3430D"/>
    </a:custClr>
    <a:custClr name="GF Mustard">
      <a:srgbClr val="E6BE00"/>
    </a:custClr>
    <a:custClr name="GF Lavendar">
      <a:srgbClr val="B777ED"/>
    </a:custClr>
    <a:custClr name="GF Tangerine">
      <a:srgbClr val="FFA980"/>
    </a:custClr>
    <a:custClr name="GF Sunshine">
      <a:srgbClr val="FFE980"/>
    </a:custClr>
    <a:custClr name="GF Status Red">
      <a:srgbClr val="D9203F"/>
    </a:custClr>
    <a:custClr name="GF Status Green">
      <a:srgbClr val="008161"/>
    </a:custClr>
    <a:custClr name="GF Light Gray">
      <a:srgbClr val="F2F2F2"/>
    </a:custClr>
    <a:custClr name="GF Medium Gray">
      <a:srgbClr val="D9D9D9"/>
    </a:custClr>
    <a:custClr name="GF Dark Gray">
      <a:srgbClr val="BFBFBF"/>
    </a:custClr>
    <a:custClr name="GF Darkest Gray">
      <a:srgbClr val="7F7F7F"/>
    </a:custClr>
  </a:custClrLst>
  <a:extLst>
    <a:ext uri="{05A4C25C-085E-4340-85A3-A5531E510DB2}">
      <thm15:themeFamily xmlns:thm15="http://schemas.microsoft.com/office/thememl/2012/main" name="GF_Light_05.05.22_public  -  Read-Only" id="{34625487-98FD-43A0-AA8B-8B32EB649364}" vid="{B7080BC9-0E72-4D70-A3C1-512E500BD7EB}"/>
    </a:ext>
  </a:extLst>
</a:theme>
</file>

<file path=ppt/theme/theme2.xml><?xml version="1.0" encoding="utf-8"?>
<a:theme xmlns:a="http://schemas.openxmlformats.org/drawingml/2006/main" name="Office Theme">
  <a:themeElements>
    <a:clrScheme name="GF May 2022">
      <a:dk1>
        <a:srgbClr val="000000"/>
      </a:dk1>
      <a:lt1>
        <a:srgbClr val="FFFFFF"/>
      </a:lt1>
      <a:dk2>
        <a:srgbClr val="000000"/>
      </a:dk2>
      <a:lt2>
        <a:srgbClr val="43007A"/>
      </a:lt2>
      <a:accent1>
        <a:srgbClr val="43007A"/>
      </a:accent1>
      <a:accent2>
        <a:srgbClr val="FF6012"/>
      </a:accent2>
      <a:accent3>
        <a:srgbClr val="FFDC34"/>
      </a:accent3>
      <a:accent4>
        <a:srgbClr val="43007A"/>
      </a:accent4>
      <a:accent5>
        <a:srgbClr val="FF6012"/>
      </a:accent5>
      <a:accent6>
        <a:srgbClr val="FFDC34"/>
      </a:accent6>
      <a:hlink>
        <a:srgbClr val="FF6012"/>
      </a:hlink>
      <a:folHlink>
        <a:srgbClr val="FF601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rgbClr val="7F7F7F"/>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dirty="0" err="1" smtClean="0"/>
        </a:defPPr>
      </a:lstStyle>
    </a:txDef>
  </a:objectDefaults>
  <a:extraClrSchemeLst/>
  <a:custClrLst>
    <a:custClr name="GF Blue">
      <a:srgbClr val="456DE6"/>
    </a:custClr>
    <a:custClr name="GF Teal">
      <a:srgbClr val="47CCC4"/>
    </a:custClr>
    <a:custClr name="GF Violet">
      <a:srgbClr val="762CB3"/>
    </a:custClr>
    <a:custClr name="GF Clay">
      <a:srgbClr val="B3430D"/>
    </a:custClr>
    <a:custClr name="GF Mustard">
      <a:srgbClr val="E6BE00"/>
    </a:custClr>
    <a:custClr name="GF Lavendar">
      <a:srgbClr val="B777ED"/>
    </a:custClr>
    <a:custClr name="GF Tangerine">
      <a:srgbClr val="FFA980"/>
    </a:custClr>
    <a:custClr name="GF Sunshine">
      <a:srgbClr val="FFE980"/>
    </a:custClr>
    <a:custClr name="GF Status Red">
      <a:srgbClr val="D9203F"/>
    </a:custClr>
    <a:custClr name="GF Status Green">
      <a:srgbClr val="008161"/>
    </a:custClr>
    <a:custClr name="GF Light Gray">
      <a:srgbClr val="F2F2F2"/>
    </a:custClr>
    <a:custClr name="GF Medium Gray">
      <a:srgbClr val="D9D9D9"/>
    </a:custClr>
    <a:custClr name="GF Dark Gray">
      <a:srgbClr val="BFBFBF"/>
    </a:custClr>
    <a:custClr name="GF Darkest Gray">
      <a:srgbClr val="7F7F7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F May 2022">
      <a:dk1>
        <a:srgbClr val="000000"/>
      </a:dk1>
      <a:lt1>
        <a:srgbClr val="FFFFFF"/>
      </a:lt1>
      <a:dk2>
        <a:srgbClr val="000000"/>
      </a:dk2>
      <a:lt2>
        <a:srgbClr val="43007A"/>
      </a:lt2>
      <a:accent1>
        <a:srgbClr val="43007A"/>
      </a:accent1>
      <a:accent2>
        <a:srgbClr val="FF6012"/>
      </a:accent2>
      <a:accent3>
        <a:srgbClr val="FFDC34"/>
      </a:accent3>
      <a:accent4>
        <a:srgbClr val="43007A"/>
      </a:accent4>
      <a:accent5>
        <a:srgbClr val="FF6012"/>
      </a:accent5>
      <a:accent6>
        <a:srgbClr val="FFDC34"/>
      </a:accent6>
      <a:hlink>
        <a:srgbClr val="FF6012"/>
      </a:hlink>
      <a:folHlink>
        <a:srgbClr val="FF601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rgbClr val="7F7F7F"/>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dirty="0" err="1" smtClean="0"/>
        </a:defPPr>
      </a:lstStyle>
    </a:txDef>
  </a:objectDefaults>
  <a:extraClrSchemeLst/>
  <a:custClrLst>
    <a:custClr name="GF Blue">
      <a:srgbClr val="456DE6"/>
    </a:custClr>
    <a:custClr name="GF Teal">
      <a:srgbClr val="47CCC4"/>
    </a:custClr>
    <a:custClr name="GF Violet">
      <a:srgbClr val="762CB3"/>
    </a:custClr>
    <a:custClr name="GF Clay">
      <a:srgbClr val="B3430D"/>
    </a:custClr>
    <a:custClr name="GF Mustard">
      <a:srgbClr val="E6BE00"/>
    </a:custClr>
    <a:custClr name="GF Lavendar">
      <a:srgbClr val="B777ED"/>
    </a:custClr>
    <a:custClr name="GF Tangerine">
      <a:srgbClr val="FFA980"/>
    </a:custClr>
    <a:custClr name="GF Sunshine">
      <a:srgbClr val="FFE980"/>
    </a:custClr>
    <a:custClr name="GF Status Red">
      <a:srgbClr val="D9203F"/>
    </a:custClr>
    <a:custClr name="GF Status Green">
      <a:srgbClr val="008161"/>
    </a:custClr>
    <a:custClr name="GF Light Gray">
      <a:srgbClr val="F2F2F2"/>
    </a:custClr>
    <a:custClr name="GF Medium Gray">
      <a:srgbClr val="D9D9D9"/>
    </a:custClr>
    <a:custClr name="GF Dark Gray">
      <a:srgbClr val="BFBFBF"/>
    </a:custClr>
    <a:custClr name="GF Darkest Gray">
      <a:srgbClr val="7F7F7F"/>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DB71DF1AE94F4489B391D755E0DC62B" ma:contentTypeVersion="4" ma:contentTypeDescription="Create a new document." ma:contentTypeScope="" ma:versionID="694c2a538cb3f56236d65d7a3912ff3c">
  <xsd:schema xmlns:xsd="http://www.w3.org/2001/XMLSchema" xmlns:xs="http://www.w3.org/2001/XMLSchema" xmlns:p="http://schemas.microsoft.com/office/2006/metadata/properties" xmlns:ns2="0780a485-c67b-4d98-97c8-db402a8895f4" xmlns:ns3="c4b542c5-b186-4c59-a9e3-4ff24fde3d46" targetNamespace="http://schemas.microsoft.com/office/2006/metadata/properties" ma:root="true" ma:fieldsID="4a53af67834a4dbe510451978cbe9632" ns2:_="" ns3:_="">
    <xsd:import namespace="0780a485-c67b-4d98-97c8-db402a8895f4"/>
    <xsd:import namespace="c4b542c5-b186-4c59-a9e3-4ff24fde3d4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80a485-c67b-4d98-97c8-db402a8895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b542c5-b186-4c59-a9e3-4ff24fde3d4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D6CFBFD-C81F-4FBD-8D2F-F34E13CB0435}">
  <ds:schemaRefs>
    <ds:schemaRef ds:uri="http://schemas.microsoft.com/sharepoint/v3/contenttype/forms"/>
  </ds:schemaRefs>
</ds:datastoreItem>
</file>

<file path=customXml/itemProps2.xml><?xml version="1.0" encoding="utf-8"?>
<ds:datastoreItem xmlns:ds="http://schemas.openxmlformats.org/officeDocument/2006/customXml" ds:itemID="{56FD7732-981A-4853-AA17-97751B9BE928}">
  <ds:schemaRefs>
    <ds:schemaRef ds:uri="0780a485-c67b-4d98-97c8-db402a8895f4"/>
    <ds:schemaRef ds:uri="c4b542c5-b186-4c59-a9e3-4ff24fde3d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21F8745-8B7C-44A6-BC83-04F1573309E2}">
  <ds:schemaRefs>
    <ds:schemaRef ds:uri="http://schemas.openxmlformats.org/package/2006/metadata/core-properties"/>
    <ds:schemaRef ds:uri="c4b542c5-b186-4c59-a9e3-4ff24fde3d46"/>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http://www.w3.org/XML/1998/namespace"/>
    <ds:schemaRef ds:uri="0780a485-c67b-4d98-97c8-db402a8895f4"/>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NN_Parameter_Optimization (20_7_2022)</Template>
  <TotalTime>0</TotalTime>
  <Words>7572</Words>
  <Application>Microsoft Office PowerPoint</Application>
  <PresentationFormat>Widescreen</PresentationFormat>
  <Paragraphs>1563</Paragraphs>
  <Slides>88</Slides>
  <Notes>37</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88</vt:i4>
      </vt:variant>
    </vt:vector>
  </HeadingPairs>
  <TitlesOfParts>
    <vt:vector size="96" baseType="lpstr">
      <vt:lpstr>Arial</vt:lpstr>
      <vt:lpstr>Arial Black</vt:lpstr>
      <vt:lpstr>Calibri</vt:lpstr>
      <vt:lpstr>Cambria Math</vt:lpstr>
      <vt:lpstr>Noto Sans</vt:lpstr>
      <vt:lpstr>Times New Roman</vt:lpstr>
      <vt:lpstr>Wingdings</vt:lpstr>
      <vt:lpstr>GF May 2022</vt:lpstr>
      <vt:lpstr>PowerPoint Presentation</vt:lpstr>
      <vt:lpstr>Intro – Part 1</vt:lpstr>
      <vt:lpstr>Intro – Part 2</vt:lpstr>
      <vt:lpstr>Strategy</vt:lpstr>
      <vt:lpstr>Hyperparameter Optimization</vt:lpstr>
      <vt:lpstr>Search Algorithms – Part-1</vt:lpstr>
      <vt:lpstr>Search Algorithms – Part-2</vt:lpstr>
      <vt:lpstr>Strategy</vt:lpstr>
      <vt:lpstr>Wide space search (Random search) </vt:lpstr>
      <vt:lpstr>Random search output sheet (previously)</vt:lpstr>
      <vt:lpstr>Random search output sheet (Updated)</vt:lpstr>
      <vt:lpstr>Narrow space search (Bayesian Opt.) </vt:lpstr>
      <vt:lpstr>Narrow space search (Bayesian Opt.) </vt:lpstr>
      <vt:lpstr>Summary</vt:lpstr>
      <vt:lpstr>Threshold evaluation</vt:lpstr>
      <vt:lpstr>Threshold evaluation</vt:lpstr>
      <vt:lpstr>Bill’s Threshold values</vt:lpstr>
      <vt:lpstr>Bill’s Threshold values (Old TCAD Data)</vt:lpstr>
      <vt:lpstr>Bill’s Threshold values (TCAD Data Update) </vt:lpstr>
      <vt:lpstr>RVT TCAD Simulations Threshold Evaluation</vt:lpstr>
      <vt:lpstr>HVT TCAD Simulations Threshold Evaluation</vt:lpstr>
      <vt:lpstr>LVT TCAD Simulations Threshold Evaluation</vt:lpstr>
      <vt:lpstr>PowerPoint Presentation</vt:lpstr>
      <vt:lpstr>Best configs from top 30</vt:lpstr>
      <vt:lpstr>Summary - 2 </vt:lpstr>
      <vt:lpstr>Summary - 2</vt:lpstr>
      <vt:lpstr>Evaluation Measure</vt:lpstr>
      <vt:lpstr>Relation b/w simulation points &amp; MAE</vt:lpstr>
      <vt:lpstr>Output table</vt:lpstr>
      <vt:lpstr>Idsat vs Vtsat plots, part-1</vt:lpstr>
      <vt:lpstr>Idsat vs Vtsat plots, part-2</vt:lpstr>
      <vt:lpstr>Idsat vs Vtsat plots, part-3</vt:lpstr>
      <vt:lpstr>Feature Importance (Using SHAP) </vt:lpstr>
      <vt:lpstr>Local Feature Importance, part-1</vt:lpstr>
      <vt:lpstr>Local Feature Importance, part-2</vt:lpstr>
      <vt:lpstr>Local Feature Importance, part-3</vt:lpstr>
      <vt:lpstr>Local Feature Importance, part-4 </vt:lpstr>
      <vt:lpstr>Global Feature Importance</vt:lpstr>
      <vt:lpstr>Transfer Learning</vt:lpstr>
      <vt:lpstr>Transfer Learning</vt:lpstr>
      <vt:lpstr>Transfer Learning</vt:lpstr>
      <vt:lpstr>Transfer Learning</vt:lpstr>
      <vt:lpstr>Transfer Learning</vt:lpstr>
      <vt:lpstr>Transfer Learning</vt:lpstr>
      <vt:lpstr>Transfer Learning</vt:lpstr>
      <vt:lpstr>Transfer Learning</vt:lpstr>
      <vt:lpstr>PowerPoint Presentation</vt:lpstr>
      <vt:lpstr>Transfer Learning</vt:lpstr>
      <vt:lpstr>Transfer Learning</vt:lpstr>
      <vt:lpstr>Transfer Learning</vt:lpstr>
      <vt:lpstr>Transfer Learning</vt:lpstr>
      <vt:lpstr>Transfer Learning (single hidden layer)</vt:lpstr>
      <vt:lpstr>Transfer Learning </vt:lpstr>
      <vt:lpstr>Transfer Learning</vt:lpstr>
      <vt:lpstr>Transfer Learning (single hidden layer)</vt:lpstr>
      <vt:lpstr>Transfer Learning </vt:lpstr>
      <vt:lpstr>Bayesian Optimization</vt:lpstr>
      <vt:lpstr>Bayesian optimization</vt:lpstr>
      <vt:lpstr>Bayesian optimization</vt:lpstr>
      <vt:lpstr>Extra</vt:lpstr>
      <vt:lpstr>Extra slides for HPO</vt:lpstr>
      <vt:lpstr>Neural Network Optimization</vt:lpstr>
      <vt:lpstr>Neural Network Optimization</vt:lpstr>
      <vt:lpstr>Neural Network Optimization</vt:lpstr>
      <vt:lpstr>Output – Mean Absolute Error</vt:lpstr>
      <vt:lpstr>Output – Mean Abs. Error (boxplot form)</vt:lpstr>
      <vt:lpstr>Output - Runtime</vt:lpstr>
      <vt:lpstr>Output – Mean Abs. Error vs. Runtime</vt:lpstr>
      <vt:lpstr>Relation b/w simulation points &amp; MAE</vt:lpstr>
      <vt:lpstr>Early Stopping</vt:lpstr>
      <vt:lpstr>Data requires scaling</vt:lpstr>
      <vt:lpstr>Activation Function</vt:lpstr>
      <vt:lpstr>Hyperbolic Tangent (Tanh)</vt:lpstr>
      <vt:lpstr>Rectified Linear Unit (ReLU)</vt:lpstr>
      <vt:lpstr>Leaky ReLU</vt:lpstr>
      <vt:lpstr>Parameterized ReLU</vt:lpstr>
      <vt:lpstr>Metrics</vt:lpstr>
      <vt:lpstr>Loss Function</vt:lpstr>
      <vt:lpstr>Evaluation</vt:lpstr>
      <vt:lpstr>Evaluation</vt:lpstr>
      <vt:lpstr>Build a class for the neural network</vt:lpstr>
      <vt:lpstr>Neural Network Class</vt:lpstr>
      <vt:lpstr>Neural Network Class</vt:lpstr>
      <vt:lpstr>Neural Network Class</vt:lpstr>
      <vt:lpstr>Neural Network Class</vt:lpstr>
      <vt:lpstr>Neural Network Class</vt:lpstr>
      <vt:lpstr>Neural Network Optimization</vt:lpstr>
      <vt:lpstr>PowerPoint Presentation</vt:lpstr>
    </vt:vector>
  </TitlesOfParts>
  <Company>Global Foundries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Khan, Abdul Hanan</dc:creator>
  <cp:lastModifiedBy>Khan, Hanan</cp:lastModifiedBy>
  <cp:revision>507</cp:revision>
  <dcterms:created xsi:type="dcterms:W3CDTF">2022-06-20T10:59:32Z</dcterms:created>
  <dcterms:modified xsi:type="dcterms:W3CDTF">2024-01-04T16:06:19Z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819661</vt:lpwstr>
  </property>
  <property fmtid="{D5CDD505-2E9C-101B-9397-08002B2CF9AE}" pid="3" name="NXPowerLiteSettings">
    <vt:lpwstr>C700052003A000</vt:lpwstr>
  </property>
  <property fmtid="{D5CDD505-2E9C-101B-9397-08002B2CF9AE}" pid="4" name="NXPowerLiteVersion">
    <vt:lpwstr>D9.0.2</vt:lpwstr>
  </property>
  <property fmtid="{D5CDD505-2E9C-101B-9397-08002B2CF9AE}" pid="5" name="ContentTypeId">
    <vt:lpwstr>0x0101005DB71DF1AE94F4489B391D755E0DC62B</vt:lpwstr>
  </property>
</Properties>
</file>